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629" r:id="rId2"/>
    <p:sldId id="630" r:id="rId3"/>
    <p:sldId id="631" r:id="rId4"/>
    <p:sldId id="632" r:id="rId5"/>
    <p:sldId id="633" r:id="rId6"/>
    <p:sldId id="634" r:id="rId7"/>
    <p:sldId id="635" r:id="rId8"/>
    <p:sldId id="636" r:id="rId9"/>
    <p:sldId id="637" r:id="rId10"/>
    <p:sldId id="638" r:id="rId11"/>
    <p:sldId id="640" r:id="rId12"/>
    <p:sldId id="641" r:id="rId13"/>
    <p:sldId id="639" r:id="rId14"/>
    <p:sldId id="642" r:id="rId15"/>
    <p:sldId id="643" r:id="rId16"/>
    <p:sldId id="644" r:id="rId17"/>
    <p:sldId id="645" r:id="rId18"/>
    <p:sldId id="646" r:id="rId19"/>
    <p:sldId id="647" r:id="rId20"/>
    <p:sldId id="648" r:id="rId21"/>
    <p:sldId id="649" r:id="rId22"/>
    <p:sldId id="257" r:id="rId23"/>
    <p:sldId id="258" r:id="rId24"/>
    <p:sldId id="650" r:id="rId25"/>
    <p:sldId id="651" r:id="rId26"/>
    <p:sldId id="653" r:id="rId27"/>
    <p:sldId id="652" r:id="rId28"/>
    <p:sldId id="259" r:id="rId29"/>
    <p:sldId id="654" r:id="rId30"/>
    <p:sldId id="655" r:id="rId31"/>
    <p:sldId id="656" r:id="rId32"/>
    <p:sldId id="657" r:id="rId33"/>
    <p:sldId id="658" r:id="rId34"/>
    <p:sldId id="659" r:id="rId35"/>
    <p:sldId id="660" r:id="rId36"/>
    <p:sldId id="661" r:id="rId37"/>
    <p:sldId id="662" r:id="rId38"/>
    <p:sldId id="663" r:id="rId39"/>
    <p:sldId id="664" r:id="rId40"/>
    <p:sldId id="665" r:id="rId41"/>
    <p:sldId id="666" r:id="rId42"/>
    <p:sldId id="667" r:id="rId43"/>
    <p:sldId id="668" r:id="rId44"/>
    <p:sldId id="669" r:id="rId45"/>
    <p:sldId id="260" r:id="rId46"/>
    <p:sldId id="261" r:id="rId47"/>
    <p:sldId id="670" r:id="rId48"/>
    <p:sldId id="671" r:id="rId49"/>
    <p:sldId id="672" r:id="rId50"/>
    <p:sldId id="673" r:id="rId51"/>
    <p:sldId id="674" r:id="rId52"/>
    <p:sldId id="675" r:id="rId53"/>
    <p:sldId id="676" r:id="rId54"/>
    <p:sldId id="262" r:id="rId55"/>
    <p:sldId id="263" r:id="rId56"/>
    <p:sldId id="264" r:id="rId57"/>
    <p:sldId id="265" r:id="rId58"/>
    <p:sldId id="677" r:id="rId59"/>
    <p:sldId id="678" r:id="rId60"/>
    <p:sldId id="679" r:id="rId61"/>
    <p:sldId id="680" r:id="rId62"/>
    <p:sldId id="681" r:id="rId63"/>
    <p:sldId id="682" r:id="rId64"/>
    <p:sldId id="683" r:id="rId65"/>
    <p:sldId id="684" r:id="rId66"/>
    <p:sldId id="685" r:id="rId67"/>
    <p:sldId id="686" r:id="rId68"/>
    <p:sldId id="687" r:id="rId69"/>
    <p:sldId id="688" r:id="rId70"/>
    <p:sldId id="689" r:id="rId71"/>
    <p:sldId id="690" r:id="rId72"/>
    <p:sldId id="691" r:id="rId73"/>
    <p:sldId id="692" r:id="rId74"/>
    <p:sldId id="693" r:id="rId75"/>
    <p:sldId id="694" r:id="rId76"/>
    <p:sldId id="695" r:id="rId77"/>
    <p:sldId id="696" r:id="rId78"/>
    <p:sldId id="266" r:id="rId79"/>
    <p:sldId id="267" r:id="rId80"/>
    <p:sldId id="697" r:id="rId81"/>
    <p:sldId id="698" r:id="rId82"/>
    <p:sldId id="699" r:id="rId83"/>
    <p:sldId id="700" r:id="rId84"/>
    <p:sldId id="701" r:id="rId85"/>
    <p:sldId id="702" r:id="rId86"/>
    <p:sldId id="703" r:id="rId87"/>
    <p:sldId id="704" r:id="rId88"/>
    <p:sldId id="705" r:id="rId89"/>
    <p:sldId id="706" r:id="rId90"/>
    <p:sldId id="707" r:id="rId91"/>
    <p:sldId id="708" r:id="rId92"/>
    <p:sldId id="709" r:id="rId93"/>
    <p:sldId id="710" r:id="rId94"/>
    <p:sldId id="268" r:id="rId95"/>
    <p:sldId id="269" r:id="rId96"/>
    <p:sldId id="711" r:id="rId97"/>
    <p:sldId id="712" r:id="rId98"/>
    <p:sldId id="713" r:id="rId99"/>
    <p:sldId id="714" r:id="rId100"/>
    <p:sldId id="715" r:id="rId101"/>
    <p:sldId id="716" r:id="rId102"/>
    <p:sldId id="717" r:id="rId103"/>
    <p:sldId id="270" r:id="rId104"/>
    <p:sldId id="718" r:id="rId105"/>
    <p:sldId id="271" r:id="rId106"/>
    <p:sldId id="272" r:id="rId107"/>
    <p:sldId id="721" r:id="rId108"/>
    <p:sldId id="722" r:id="rId109"/>
    <p:sldId id="723" r:id="rId110"/>
    <p:sldId id="724" r:id="rId111"/>
    <p:sldId id="725" r:id="rId112"/>
    <p:sldId id="726" r:id="rId113"/>
    <p:sldId id="727" r:id="rId114"/>
    <p:sldId id="728" r:id="rId115"/>
    <p:sldId id="729" r:id="rId116"/>
    <p:sldId id="730" r:id="rId117"/>
    <p:sldId id="731" r:id="rId118"/>
    <p:sldId id="732" r:id="rId119"/>
    <p:sldId id="734" r:id="rId120"/>
    <p:sldId id="733" r:id="rId121"/>
    <p:sldId id="720" r:id="rId122"/>
    <p:sldId id="273" r:id="rId123"/>
    <p:sldId id="735" r:id="rId124"/>
    <p:sldId id="736" r:id="rId125"/>
    <p:sldId id="737" r:id="rId126"/>
    <p:sldId id="738" r:id="rId127"/>
    <p:sldId id="739" r:id="rId128"/>
    <p:sldId id="741" r:id="rId129"/>
    <p:sldId id="740" r:id="rId130"/>
    <p:sldId id="742" r:id="rId131"/>
    <p:sldId id="743" r:id="rId132"/>
    <p:sldId id="744" r:id="rId133"/>
    <p:sldId id="745" r:id="rId134"/>
    <p:sldId id="746" r:id="rId135"/>
    <p:sldId id="719" r:id="rId136"/>
    <p:sldId id="275" r:id="rId137"/>
    <p:sldId id="747" r:id="rId138"/>
    <p:sldId id="748" r:id="rId139"/>
    <p:sldId id="749" r:id="rId140"/>
    <p:sldId id="750" r:id="rId141"/>
    <p:sldId id="751" r:id="rId142"/>
    <p:sldId id="752" r:id="rId143"/>
    <p:sldId id="753" r:id="rId144"/>
    <p:sldId id="754" r:id="rId145"/>
    <p:sldId id="755" r:id="rId146"/>
    <p:sldId id="756" r:id="rId147"/>
    <p:sldId id="757" r:id="rId148"/>
    <p:sldId id="276" r:id="rId149"/>
    <p:sldId id="277" r:id="rId150"/>
    <p:sldId id="758" r:id="rId151"/>
    <p:sldId id="759" r:id="rId152"/>
    <p:sldId id="761" r:id="rId153"/>
    <p:sldId id="760" r:id="rId154"/>
    <p:sldId id="762" r:id="rId155"/>
    <p:sldId id="764" r:id="rId156"/>
    <p:sldId id="763" r:id="rId157"/>
    <p:sldId id="766" r:id="rId158"/>
    <p:sldId id="765" r:id="rId159"/>
    <p:sldId id="767" r:id="rId160"/>
    <p:sldId id="768" r:id="rId161"/>
    <p:sldId id="278" r:id="rId162"/>
    <p:sldId id="279" r:id="rId163"/>
    <p:sldId id="769" r:id="rId164"/>
    <p:sldId id="770" r:id="rId165"/>
    <p:sldId id="772" r:id="rId166"/>
    <p:sldId id="771" r:id="rId167"/>
    <p:sldId id="773" r:id="rId168"/>
    <p:sldId id="774" r:id="rId169"/>
    <p:sldId id="775" r:id="rId170"/>
    <p:sldId id="776" r:id="rId171"/>
    <p:sldId id="777" r:id="rId172"/>
    <p:sldId id="778" r:id="rId173"/>
    <p:sldId id="779" r:id="rId174"/>
    <p:sldId id="781" r:id="rId175"/>
    <p:sldId id="780" r:id="rId176"/>
    <p:sldId id="782" r:id="rId177"/>
    <p:sldId id="783" r:id="rId178"/>
    <p:sldId id="784" r:id="rId179"/>
    <p:sldId id="785" r:id="rId180"/>
    <p:sldId id="786" r:id="rId181"/>
    <p:sldId id="280" r:id="rId182"/>
    <p:sldId id="281" r:id="rId183"/>
    <p:sldId id="787" r:id="rId184"/>
    <p:sldId id="789" r:id="rId185"/>
    <p:sldId id="790" r:id="rId186"/>
    <p:sldId id="791" r:id="rId187"/>
    <p:sldId id="788" r:id="rId188"/>
    <p:sldId id="792" r:id="rId189"/>
    <p:sldId id="793" r:id="rId190"/>
    <p:sldId id="794" r:id="rId191"/>
    <p:sldId id="795" r:id="rId192"/>
    <p:sldId id="796" r:id="rId193"/>
    <p:sldId id="797" r:id="rId194"/>
    <p:sldId id="798" r:id="rId195"/>
    <p:sldId id="799" r:id="rId196"/>
    <p:sldId id="800" r:id="rId197"/>
    <p:sldId id="282" r:id="rId198"/>
    <p:sldId id="283" r:id="rId199"/>
    <p:sldId id="284" r:id="rId200"/>
    <p:sldId id="285" r:id="rId201"/>
    <p:sldId id="286" r:id="rId202"/>
    <p:sldId id="287" r:id="rId203"/>
    <p:sldId id="288" r:id="rId204"/>
    <p:sldId id="289" r:id="rId20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1" d="100"/>
          <a:sy n="81" d="100"/>
        </p:scale>
        <p:origin x="2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viewProps" Target="view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tableStyles" Target="tableStyles.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F6CFF496-4CD4-4F34-BCDA-8C3654749699}" type="datetimeFigureOut">
              <a:rPr lang="es-ES" smtClean="0"/>
              <a:t>18/05/2023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0708C28-8A2D-4025-844F-6DAA0F8F1619}" type="slidenum">
              <a:rPr lang="es-ES" smtClean="0"/>
              <a:t>‹Nº›</a:t>
            </a:fld>
            <a:endParaRPr lang="es-ES"/>
          </a:p>
        </p:txBody>
      </p:sp>
    </p:spTree>
    <p:extLst>
      <p:ext uri="{BB962C8B-B14F-4D97-AF65-F5344CB8AC3E}">
        <p14:creationId xmlns:p14="http://schemas.microsoft.com/office/powerpoint/2010/main" val="3602113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F6CFF496-4CD4-4F34-BCDA-8C3654749699}" type="datetimeFigureOut">
              <a:rPr lang="es-ES" smtClean="0"/>
              <a:t>18/05/2023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0708C28-8A2D-4025-844F-6DAA0F8F1619}" type="slidenum">
              <a:rPr lang="es-ES" smtClean="0"/>
              <a:t>‹Nº›</a:t>
            </a:fld>
            <a:endParaRPr lang="es-ES"/>
          </a:p>
        </p:txBody>
      </p:sp>
    </p:spTree>
    <p:extLst>
      <p:ext uri="{BB962C8B-B14F-4D97-AF65-F5344CB8AC3E}">
        <p14:creationId xmlns:p14="http://schemas.microsoft.com/office/powerpoint/2010/main" val="4194471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F6CFF496-4CD4-4F34-BCDA-8C3654749699}" type="datetimeFigureOut">
              <a:rPr lang="es-ES" smtClean="0"/>
              <a:t>18/05/2023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0708C28-8A2D-4025-844F-6DAA0F8F1619}" type="slidenum">
              <a:rPr lang="es-ES" smtClean="0"/>
              <a:t>‹Nº›</a:t>
            </a:fld>
            <a:endParaRPr lang="es-ES"/>
          </a:p>
        </p:txBody>
      </p:sp>
    </p:spTree>
    <p:extLst>
      <p:ext uri="{BB962C8B-B14F-4D97-AF65-F5344CB8AC3E}">
        <p14:creationId xmlns:p14="http://schemas.microsoft.com/office/powerpoint/2010/main" val="2526027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F6CFF496-4CD4-4F34-BCDA-8C3654749699}" type="datetimeFigureOut">
              <a:rPr lang="es-ES" smtClean="0"/>
              <a:t>18/05/2023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0708C28-8A2D-4025-844F-6DAA0F8F1619}" type="slidenum">
              <a:rPr lang="es-ES" smtClean="0"/>
              <a:t>‹Nº›</a:t>
            </a:fld>
            <a:endParaRPr lang="es-ES"/>
          </a:p>
        </p:txBody>
      </p:sp>
    </p:spTree>
    <p:extLst>
      <p:ext uri="{BB962C8B-B14F-4D97-AF65-F5344CB8AC3E}">
        <p14:creationId xmlns:p14="http://schemas.microsoft.com/office/powerpoint/2010/main" val="154953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F6CFF496-4CD4-4F34-BCDA-8C3654749699}" type="datetimeFigureOut">
              <a:rPr lang="es-ES" smtClean="0"/>
              <a:t>18/05/2023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B0708C28-8A2D-4025-844F-6DAA0F8F1619}" type="slidenum">
              <a:rPr lang="es-ES" smtClean="0"/>
              <a:t>‹Nº›</a:t>
            </a:fld>
            <a:endParaRPr lang="es-ES"/>
          </a:p>
        </p:txBody>
      </p:sp>
    </p:spTree>
    <p:extLst>
      <p:ext uri="{BB962C8B-B14F-4D97-AF65-F5344CB8AC3E}">
        <p14:creationId xmlns:p14="http://schemas.microsoft.com/office/powerpoint/2010/main" val="1022715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F6CFF496-4CD4-4F34-BCDA-8C3654749699}" type="datetimeFigureOut">
              <a:rPr lang="es-ES" smtClean="0"/>
              <a:t>18/05/2023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B0708C28-8A2D-4025-844F-6DAA0F8F1619}" type="slidenum">
              <a:rPr lang="es-ES" smtClean="0"/>
              <a:t>‹Nº›</a:t>
            </a:fld>
            <a:endParaRPr lang="es-ES"/>
          </a:p>
        </p:txBody>
      </p:sp>
    </p:spTree>
    <p:extLst>
      <p:ext uri="{BB962C8B-B14F-4D97-AF65-F5344CB8AC3E}">
        <p14:creationId xmlns:p14="http://schemas.microsoft.com/office/powerpoint/2010/main" val="1916938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6CFF496-4CD4-4F34-BCDA-8C3654749699}" type="datetimeFigureOut">
              <a:rPr lang="es-ES" smtClean="0"/>
              <a:t>18/05/2023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B0708C28-8A2D-4025-844F-6DAA0F8F1619}" type="slidenum">
              <a:rPr lang="es-ES" smtClean="0"/>
              <a:t>‹Nº›</a:t>
            </a:fld>
            <a:endParaRPr lang="es-ES"/>
          </a:p>
        </p:txBody>
      </p:sp>
    </p:spTree>
    <p:extLst>
      <p:ext uri="{BB962C8B-B14F-4D97-AF65-F5344CB8AC3E}">
        <p14:creationId xmlns:p14="http://schemas.microsoft.com/office/powerpoint/2010/main" val="2012650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F6CFF496-4CD4-4F34-BCDA-8C3654749699}" type="datetimeFigureOut">
              <a:rPr lang="es-ES" smtClean="0"/>
              <a:t>18/05/2023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0708C28-8A2D-4025-844F-6DAA0F8F1619}" type="slidenum">
              <a:rPr lang="es-ES" smtClean="0"/>
              <a:t>‹Nº›</a:t>
            </a:fld>
            <a:endParaRPr lang="es-ES"/>
          </a:p>
        </p:txBody>
      </p:sp>
    </p:spTree>
    <p:extLst>
      <p:ext uri="{BB962C8B-B14F-4D97-AF65-F5344CB8AC3E}">
        <p14:creationId xmlns:p14="http://schemas.microsoft.com/office/powerpoint/2010/main" val="2169347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F6CFF496-4CD4-4F34-BCDA-8C3654749699}" type="datetimeFigureOut">
              <a:rPr lang="es-ES" smtClean="0"/>
              <a:t>18/05/2023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0708C28-8A2D-4025-844F-6DAA0F8F1619}" type="slidenum">
              <a:rPr lang="es-ES" smtClean="0"/>
              <a:t>‹Nº›</a:t>
            </a:fld>
            <a:endParaRPr lang="es-ES"/>
          </a:p>
        </p:txBody>
      </p:sp>
    </p:spTree>
    <p:extLst>
      <p:ext uri="{BB962C8B-B14F-4D97-AF65-F5344CB8AC3E}">
        <p14:creationId xmlns:p14="http://schemas.microsoft.com/office/powerpoint/2010/main" val="30224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F6CFF496-4CD4-4F34-BCDA-8C3654749699}" type="datetimeFigureOut">
              <a:rPr lang="es-ES" smtClean="0"/>
              <a:t>18/05/2023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0708C28-8A2D-4025-844F-6DAA0F8F1619}" type="slidenum">
              <a:rPr lang="es-ES" smtClean="0"/>
              <a:t>‹Nº›</a:t>
            </a:fld>
            <a:endParaRPr lang="es-ES"/>
          </a:p>
        </p:txBody>
      </p:sp>
    </p:spTree>
    <p:extLst>
      <p:ext uri="{BB962C8B-B14F-4D97-AF65-F5344CB8AC3E}">
        <p14:creationId xmlns:p14="http://schemas.microsoft.com/office/powerpoint/2010/main" val="1832603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F6CFF496-4CD4-4F34-BCDA-8C3654749699}" type="datetimeFigureOut">
              <a:rPr lang="es-ES" smtClean="0"/>
              <a:t>18/05/2023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0708C28-8A2D-4025-844F-6DAA0F8F1619}" type="slidenum">
              <a:rPr lang="es-ES" smtClean="0"/>
              <a:t>‹Nº›</a:t>
            </a:fld>
            <a:endParaRPr lang="es-ES"/>
          </a:p>
        </p:txBody>
      </p:sp>
    </p:spTree>
    <p:extLst>
      <p:ext uri="{BB962C8B-B14F-4D97-AF65-F5344CB8AC3E}">
        <p14:creationId xmlns:p14="http://schemas.microsoft.com/office/powerpoint/2010/main" val="3217999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CFF496-4CD4-4F34-BCDA-8C3654749699}" type="datetimeFigureOut">
              <a:rPr lang="es-ES" smtClean="0"/>
              <a:t>18/05/2023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708C28-8A2D-4025-844F-6DAA0F8F1619}" type="slidenum">
              <a:rPr lang="es-ES" smtClean="0"/>
              <a:t>‹Nº›</a:t>
            </a:fld>
            <a:endParaRPr lang="es-ES"/>
          </a:p>
        </p:txBody>
      </p:sp>
    </p:spTree>
    <p:extLst>
      <p:ext uri="{BB962C8B-B14F-4D97-AF65-F5344CB8AC3E}">
        <p14:creationId xmlns:p14="http://schemas.microsoft.com/office/powerpoint/2010/main" val="2279782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6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7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8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pn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jpe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jpeg"/><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1.xml"/><Relationship Id="rId5" Type="http://schemas.openxmlformats.org/officeDocument/2006/relationships/image" Target="../media/image138.png"/><Relationship Id="rId4" Type="http://schemas.openxmlformats.org/officeDocument/2006/relationships/image" Target="../media/image137.png"/></Relationships>
</file>

<file path=ppt/slides/_rels/slide170.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2.xml"/><Relationship Id="rId4" Type="http://schemas.openxmlformats.org/officeDocument/2006/relationships/image" Target="../media/image156.png"/></Relationships>
</file>

<file path=ppt/slides/_rels/slide192.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2.xml"/><Relationship Id="rId4" Type="http://schemas.openxmlformats.org/officeDocument/2006/relationships/image" Target="../media/image159.png"/></Relationships>
</file>

<file path=ppt/slides/_rels/slide193.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2.xml"/><Relationship Id="rId4" Type="http://schemas.openxmlformats.org/officeDocument/2006/relationships/image" Target="../media/image163.png"/></Relationships>
</file>

<file path=ppt/slides/_rels/slide195.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298" y="517152"/>
            <a:ext cx="11665527" cy="5632311"/>
          </a:xfrm>
          <a:prstGeom prst="rect">
            <a:avLst/>
          </a:prstGeom>
        </p:spPr>
        <p:txBody>
          <a:bodyPr wrap="square">
            <a:spAutoFit/>
          </a:bodyPr>
          <a:lstStyle/>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SEGURIDAD ELÉCTRICA</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PROTECCIONES ELECTRICAS Y TABLEROS</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CANALIZACIÓN Y CONDUCTORES</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CIRCUITOS E INSTLACIONES ELECTRICAS</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REGLAMENTACION DE INSTALACIONES</a:t>
            </a:r>
            <a:endParaRPr lang="es-ES" sz="4000" b="1"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2139228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00643" y="2333940"/>
            <a:ext cx="10854047" cy="1938992"/>
          </a:xfrm>
          <a:prstGeom prst="rect">
            <a:avLst/>
          </a:prstGeom>
        </p:spPr>
        <p:txBody>
          <a:bodyPr wrap="square">
            <a:spAutoFit/>
          </a:bodyPr>
          <a:lstStyle/>
          <a:p>
            <a:pPr algn="just"/>
            <a:r>
              <a:rPr lang="es-ES" sz="4000" dirty="0" smtClean="0">
                <a:latin typeface="Arial Rounded MT Bold" panose="020F0704030504030204" pitchFamily="34" charset="0"/>
              </a:rPr>
              <a:t>La influencia de la corriente eléctrica en el cuerpo humano y los elementos de protección que debemos utilizar.</a:t>
            </a:r>
            <a:endParaRPr lang="es-ES" sz="4000" dirty="0">
              <a:latin typeface="Arial Rounded MT Bold" panose="020F0704030504030204" pitchFamily="34" charset="0"/>
            </a:endParaRPr>
          </a:p>
        </p:txBody>
      </p:sp>
    </p:spTree>
    <p:extLst>
      <p:ext uri="{BB962C8B-B14F-4D97-AF65-F5344CB8AC3E}">
        <p14:creationId xmlns:p14="http://schemas.microsoft.com/office/powerpoint/2010/main" val="1056992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2" y="241672"/>
            <a:ext cx="11471564" cy="4801314"/>
          </a:xfrm>
          <a:prstGeom prst="rect">
            <a:avLst/>
          </a:prstGeom>
        </p:spPr>
        <p:txBody>
          <a:bodyPr wrap="square">
            <a:spAutoFit/>
          </a:bodyPr>
          <a:lstStyle/>
          <a:p>
            <a:pPr algn="just"/>
            <a:r>
              <a:rPr lang="es-ES" dirty="0" smtClean="0"/>
              <a:t> Anteriormente vimos los principios de la iluminación, explicamos la importancia de un nivel correcto de iluminación y las unidades que intervienen en su cálculo, y conocimos las características de cada una de ellas. Describimos los tipos de lámparas existentes junto a sus particularidades; analizamos las ventajas de las lámparas dicroicas, </a:t>
            </a:r>
            <a:r>
              <a:rPr lang="es-ES" dirty="0" err="1" smtClean="0"/>
              <a:t>bipín</a:t>
            </a:r>
            <a:r>
              <a:rPr lang="es-ES" dirty="0" smtClean="0"/>
              <a:t> y halógenas. Vimos las cualidades de los principales tipos de lámparas de bajo consumo y la mejora de coso, y explicamos la importancia de los artefactos y el procedimiento para determinar el nivel correcto de iluminación.</a:t>
            </a:r>
          </a:p>
          <a:p>
            <a:pPr algn="just"/>
            <a:r>
              <a:rPr lang="es-ES" dirty="0" smtClean="0"/>
              <a:t>En esta clase analizaremos los parámetros de riesgo asociados a la corriente eléctrica, su influencia en el cuerpo humano y la clasificación de las distintas formas de seguridad en función de los niveles de tensión.</a:t>
            </a:r>
          </a:p>
          <a:p>
            <a:pPr algn="just"/>
            <a:r>
              <a:rPr lang="es-ES" dirty="0" smtClean="0"/>
              <a:t>Conoceremos los grados de protección IP y algunos ejemplos de elementos de protección presentes en el mercado. Veremos las reglas de oro para efectuar trabajos eléctricos y enseñaremos a ejecutar de una forma segura los trabajos con tensión.</a:t>
            </a:r>
          </a:p>
          <a:p>
            <a:pPr algn="just"/>
            <a:r>
              <a:rPr lang="es-ES" b="1" dirty="0" smtClean="0">
                <a:solidFill>
                  <a:srgbClr val="0070C0"/>
                </a:solidFill>
                <a:latin typeface="Arial Rounded MT Bold" panose="020F0704030504030204" pitchFamily="34" charset="0"/>
              </a:rPr>
              <a:t>Resumen</a:t>
            </a:r>
          </a:p>
          <a:p>
            <a:pPr algn="just"/>
            <a:r>
              <a:rPr lang="es-ES" b="1" dirty="0" smtClean="0"/>
              <a:t>Parámetros de riesgo</a:t>
            </a:r>
          </a:p>
          <a:p>
            <a:pPr algn="just"/>
            <a:r>
              <a:rPr lang="es-ES" dirty="0" smtClean="0"/>
              <a:t>Riesgo de la corriente eléctrica y consecuencias en el cuerpo humano.</a:t>
            </a:r>
          </a:p>
          <a:p>
            <a:pPr algn="just"/>
            <a:r>
              <a:rPr lang="es-ES" b="1" dirty="0" smtClean="0"/>
              <a:t>Protección</a:t>
            </a:r>
          </a:p>
          <a:p>
            <a:pPr algn="just"/>
            <a:r>
              <a:rPr lang="es-ES" dirty="0" smtClean="0"/>
              <a:t>Funcionamiento de la protección contra contacto, grados de protección IP y clases térmicas.</a:t>
            </a:r>
          </a:p>
          <a:p>
            <a:pPr algn="just"/>
            <a:r>
              <a:rPr lang="es-ES" b="1" dirty="0" smtClean="0"/>
              <a:t>Recomendacione</a:t>
            </a:r>
            <a:r>
              <a:rPr lang="es-ES" dirty="0" smtClean="0"/>
              <a:t>s</a:t>
            </a:r>
          </a:p>
          <a:p>
            <a:pPr algn="just"/>
            <a:r>
              <a:rPr lang="es-ES" dirty="0" smtClean="0"/>
              <a:t>Reglas de oro para ejecutar trabajos con tensión en forma segura.</a:t>
            </a:r>
            <a:endParaRPr lang="es-ES" dirty="0"/>
          </a:p>
        </p:txBody>
      </p:sp>
    </p:spTree>
    <p:extLst>
      <p:ext uri="{BB962C8B-B14F-4D97-AF65-F5344CB8AC3E}">
        <p14:creationId xmlns:p14="http://schemas.microsoft.com/office/powerpoint/2010/main" val="1650437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8" y="2215323"/>
            <a:ext cx="11554691" cy="2862322"/>
          </a:xfrm>
          <a:prstGeom prst="rect">
            <a:avLst/>
          </a:prstGeom>
        </p:spPr>
        <p:txBody>
          <a:bodyPr wrap="square">
            <a:spAutoFit/>
          </a:bodyPr>
          <a:lstStyle/>
          <a:p>
            <a:pPr algn="ctr"/>
            <a:r>
              <a:rPr lang="es-ES" sz="3600" b="1" dirty="0" smtClean="0">
                <a:latin typeface="Arial Rounded MT Bold" panose="020F0704030504030204" pitchFamily="34" charset="0"/>
              </a:rPr>
              <a:t>PARAMETROS DE RIESGO </a:t>
            </a:r>
          </a:p>
          <a:p>
            <a:pPr algn="ctr"/>
            <a:r>
              <a:rPr lang="es-ES" sz="3600" b="1" dirty="0" smtClean="0">
                <a:latin typeface="Arial Rounded MT Bold" panose="020F0704030504030204" pitchFamily="34" charset="0"/>
              </a:rPr>
              <a:t>Toda instalación eléctrica posee riesgos que deben ser evitados mediante soluciones técnicas. Conocer los riesgos con precisión es imprescindible para evitarlos. </a:t>
            </a:r>
          </a:p>
        </p:txBody>
      </p:sp>
    </p:spTree>
    <p:extLst>
      <p:ext uri="{BB962C8B-B14F-4D97-AF65-F5344CB8AC3E}">
        <p14:creationId xmlns:p14="http://schemas.microsoft.com/office/powerpoint/2010/main" val="4149692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5909310"/>
          </a:xfrm>
          <a:prstGeom prst="rect">
            <a:avLst/>
          </a:prstGeom>
        </p:spPr>
        <p:txBody>
          <a:bodyPr wrap="square">
            <a:spAutoFit/>
          </a:bodyPr>
          <a:lstStyle/>
          <a:p>
            <a:pPr algn="just"/>
            <a:r>
              <a:rPr lang="es-ES" dirty="0" smtClean="0"/>
              <a:t>Los riesgos eléctricos son contingencias o eventos capaces de dañar a personas, a otros seres vivos o la infraestructura soporte de actividades personales y socioeconómicas.</a:t>
            </a:r>
          </a:p>
          <a:p>
            <a:pPr algn="just"/>
            <a:r>
              <a:rPr lang="es-ES" dirty="0" smtClean="0"/>
              <a:t>La electricidad solo es perceptible por medio de sus efectos; si alguno de estos, directa o indirectamente no están presentes (por ejemplo, el encendido de un indicador luminoso), es imposible saber si una instalación está energizada, es decir, de modo invisible constituyen situaciones riesgosas para personas, por contacto con la instalación o proximidad a ella. También, las averías de las instalaciones o de los equipos de conversión de energía pueden dañar directa o indirectamente a las personas, por lo tanto, diseño, construcción y operación de facilidades eléctricas adecuados no solo previenen pérdidas económicas, sino que, fundamentalmente, protegen a los individuos. Según su definición, los riesgos se pueden dividir en:</a:t>
            </a:r>
          </a:p>
          <a:p>
            <a:pPr lvl="1" algn="just"/>
            <a:r>
              <a:rPr lang="es-ES" b="1" dirty="0" smtClean="0"/>
              <a:t>1. Riesgos para las instalaciones y la infraestructura.</a:t>
            </a:r>
          </a:p>
          <a:p>
            <a:pPr lvl="1" algn="just"/>
            <a:r>
              <a:rPr lang="es-ES" b="1" dirty="0" smtClean="0"/>
              <a:t>2. Riesgos para las personas, animales domésticos o animales de cría en general.</a:t>
            </a:r>
          </a:p>
          <a:p>
            <a:pPr lvl="1" algn="just"/>
            <a:r>
              <a:rPr lang="es-ES" b="1" dirty="0" smtClean="0"/>
              <a:t>3. Riesgos por electricidad atmosférica (rayos) y electricidad estática.</a:t>
            </a:r>
          </a:p>
          <a:p>
            <a:pPr algn="just"/>
            <a:r>
              <a:rPr lang="es-ES" b="1" dirty="0" smtClean="0">
                <a:solidFill>
                  <a:srgbClr val="0070C0"/>
                </a:solidFill>
                <a:latin typeface="Arial Rounded MT Bold" panose="020F0704030504030204" pitchFamily="34" charset="0"/>
              </a:rPr>
              <a:t>Riesgos para las instalaciones y la infraestructura</a:t>
            </a:r>
          </a:p>
          <a:p>
            <a:pPr algn="just"/>
            <a:r>
              <a:rPr lang="es-ES" dirty="0" smtClean="0"/>
              <a:t>Por efecto Joule, la corriente eléctrica produce calor, lo que provoca riesgos térmicos, por lo que las instalaciones deben diseñarse y protegerse de acuerdo con las condiciones particulares de utilización para evitar riesgos de incendio. </a:t>
            </a:r>
          </a:p>
          <a:p>
            <a:pPr algn="just"/>
            <a:r>
              <a:rPr lang="es-ES" dirty="0" smtClean="0"/>
              <a:t>Las atmósferas explosivas que presentan riesgos de explosión están formadas por mezclas, en el aire, de sustancias inflamables gaseosas, vapores, líquidos, polvos o fibras finamente pulverizadas o microscópicas (nieblas y aerosoles) que, en determinadas concentraciones volumétricas, pueden inflamarse en un tiempo ínfimo (explosión).</a:t>
            </a:r>
          </a:p>
          <a:p>
            <a:pPr algn="just"/>
            <a:r>
              <a:rPr lang="es-ES" dirty="0" smtClean="0"/>
              <a:t>Los combustibles derivados del petróleo como hidrógeno, butano, metano, alcoholes, polvos de cereales, pólvoras, nitroglicerina, etcétera, son algunas de las sustancias que poseen riesgos de explosión.</a:t>
            </a:r>
          </a:p>
          <a:p>
            <a:pPr algn="just"/>
            <a:endParaRPr lang="es-ES" dirty="0"/>
          </a:p>
        </p:txBody>
      </p:sp>
    </p:spTree>
    <p:extLst>
      <p:ext uri="{BB962C8B-B14F-4D97-AF65-F5344CB8AC3E}">
        <p14:creationId xmlns:p14="http://schemas.microsoft.com/office/powerpoint/2010/main" val="1196058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6740307"/>
          </a:xfrm>
          <a:prstGeom prst="rect">
            <a:avLst/>
          </a:prstGeom>
        </p:spPr>
        <p:txBody>
          <a:bodyPr wrap="square">
            <a:spAutoFit/>
          </a:bodyPr>
          <a:lstStyle/>
          <a:p>
            <a:pPr algn="just"/>
            <a:r>
              <a:rPr lang="es-ES" dirty="0" smtClean="0"/>
              <a:t>En las zonas denominadas peligrosas, las instalaciones deben ser especiales para evitar los riesgos. En ambientes residenciales, comerciales o industriales que estén suficientemente ventilados y se utilice gas natural o envasado para calefacción o cocinas, las instalaciones eléctricas pueden ser las normales, pero siempre deben hallarse a más de 0,50 m de cañerías o artefactos de gas.</a:t>
            </a:r>
          </a:p>
          <a:p>
            <a:pPr algn="just"/>
            <a:endParaRPr lang="es-AR" dirty="0" smtClean="0"/>
          </a:p>
          <a:p>
            <a:pPr algn="just"/>
            <a:endParaRPr lang="es-AR" dirty="0" smtClean="0"/>
          </a:p>
          <a:p>
            <a:pPr algn="just"/>
            <a:endParaRPr lang="es-AR" dirty="0"/>
          </a:p>
          <a:p>
            <a:pPr algn="just"/>
            <a:endParaRPr lang="es-AR" dirty="0"/>
          </a:p>
          <a:p>
            <a:pPr lvl="1" algn="just"/>
            <a:r>
              <a:rPr lang="es-ES" b="1" dirty="0"/>
              <a:t>Las </a:t>
            </a:r>
            <a:r>
              <a:rPr lang="es-ES" b="1" dirty="0" smtClean="0"/>
              <a:t>instalaciones </a:t>
            </a:r>
            <a:r>
              <a:rPr lang="es-ES" b="1" dirty="0"/>
              <a:t>que </a:t>
            </a:r>
          </a:p>
          <a:p>
            <a:pPr lvl="1" algn="just"/>
            <a:r>
              <a:rPr lang="es-ES" b="1" dirty="0"/>
              <a:t>no </a:t>
            </a:r>
            <a:r>
              <a:rPr lang="es-ES" b="1" dirty="0" smtClean="0"/>
              <a:t>están dimensionadas </a:t>
            </a:r>
            <a:endParaRPr lang="es-ES" b="1" dirty="0"/>
          </a:p>
          <a:p>
            <a:pPr lvl="1" algn="just"/>
            <a:r>
              <a:rPr lang="es-ES" b="1" dirty="0"/>
              <a:t>térmicamente </a:t>
            </a:r>
            <a:r>
              <a:rPr lang="es-ES" b="1" dirty="0" smtClean="0"/>
              <a:t>(</a:t>
            </a:r>
            <a:r>
              <a:rPr lang="es-ES" b="1" dirty="0"/>
              <a:t>sección de </a:t>
            </a:r>
          </a:p>
          <a:p>
            <a:pPr lvl="1" algn="just"/>
            <a:r>
              <a:rPr lang="es-ES" b="1" dirty="0"/>
              <a:t>conductor y tipo </a:t>
            </a:r>
            <a:r>
              <a:rPr lang="es-ES" b="1" dirty="0" smtClean="0"/>
              <a:t>de </a:t>
            </a:r>
            <a:r>
              <a:rPr lang="es-ES" b="1" dirty="0"/>
              <a:t>aislación) </a:t>
            </a:r>
          </a:p>
          <a:p>
            <a:pPr lvl="1" algn="just"/>
            <a:r>
              <a:rPr lang="es-ES" b="1" dirty="0"/>
              <a:t>tienen riesgos </a:t>
            </a:r>
            <a:r>
              <a:rPr lang="es-ES" b="1" dirty="0" smtClean="0"/>
              <a:t>de </a:t>
            </a:r>
            <a:r>
              <a:rPr lang="es-ES" b="1" dirty="0"/>
              <a:t>incendio</a:t>
            </a:r>
            <a:r>
              <a:rPr lang="es-ES" dirty="0"/>
              <a:t>.</a:t>
            </a:r>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r>
              <a:rPr lang="es-ES" dirty="0"/>
              <a:t>La falta del servicio eléctrico (riesgos derivados de la </a:t>
            </a:r>
            <a:r>
              <a:rPr lang="es-ES" dirty="0" smtClean="0"/>
              <a:t>falta </a:t>
            </a:r>
            <a:r>
              <a:rPr lang="es-ES" dirty="0"/>
              <a:t>de servicio) puede causar accidentes leves, graves u </a:t>
            </a:r>
            <a:r>
              <a:rPr lang="es-ES" dirty="0" smtClean="0"/>
              <a:t>ocasionar </a:t>
            </a:r>
            <a:r>
              <a:rPr lang="es-ES" dirty="0"/>
              <a:t>la muerte, por ejemplo: falta de iluminación, </a:t>
            </a:r>
            <a:r>
              <a:rPr lang="es-ES" dirty="0" smtClean="0"/>
              <a:t>detención </a:t>
            </a:r>
            <a:r>
              <a:rPr lang="es-ES" dirty="0"/>
              <a:t>de equipos médicos, falta de telecomunicaciones, </a:t>
            </a:r>
            <a:r>
              <a:rPr lang="es-ES" dirty="0" smtClean="0"/>
              <a:t>etcétera</a:t>
            </a:r>
            <a:r>
              <a:rPr lang="es-ES" dirty="0"/>
              <a:t>. Cuando un servicio es esencial para la </a:t>
            </a:r>
            <a:r>
              <a:rPr lang="es-ES" dirty="0" smtClean="0"/>
              <a:t>seguridad o </a:t>
            </a:r>
            <a:r>
              <a:rPr lang="es-ES" dirty="0"/>
              <a:t>la vida, se utiliza iluminación de emergencia, doble </a:t>
            </a:r>
            <a:r>
              <a:rPr lang="es-ES" dirty="0" smtClean="0"/>
              <a:t>alimentación </a:t>
            </a:r>
            <a:r>
              <a:rPr lang="es-ES" dirty="0"/>
              <a:t>por caminos separados, fuentes de alimentación </a:t>
            </a:r>
            <a:r>
              <a:rPr lang="es-ES" dirty="0" smtClean="0"/>
              <a:t>alternativas</a:t>
            </a:r>
            <a:r>
              <a:rPr lang="es-ES" dirty="0"/>
              <a:t>, fuentes de energía </a:t>
            </a:r>
            <a:r>
              <a:rPr lang="es-ES" dirty="0" err="1"/>
              <a:t>ininterrumpibles</a:t>
            </a:r>
            <a:r>
              <a:rPr lang="es-ES" dirty="0"/>
              <a:t> (UPS), </a:t>
            </a:r>
            <a:r>
              <a:rPr lang="es-ES" dirty="0" smtClean="0"/>
              <a:t>duplicación </a:t>
            </a:r>
            <a:r>
              <a:rPr lang="es-ES" dirty="0"/>
              <a:t>de equipos, entre otros. Finalmente, en los riesgos </a:t>
            </a:r>
            <a:r>
              <a:rPr lang="es-ES" dirty="0" smtClean="0"/>
              <a:t>de </a:t>
            </a:r>
            <a:r>
              <a:rPr lang="es-ES" dirty="0"/>
              <a:t>arcos eléctricos, las altas tensiones pueden romper la </a:t>
            </a:r>
            <a:r>
              <a:rPr lang="es-ES" dirty="0" smtClean="0"/>
              <a:t>rigidez </a:t>
            </a:r>
            <a:r>
              <a:rPr lang="es-ES" dirty="0"/>
              <a:t>dieléctrica de los aislantes y causar averías</a:t>
            </a:r>
            <a:r>
              <a:rPr lang="es-ES" dirty="0" smtClean="0"/>
              <a:t>.</a:t>
            </a:r>
            <a:endParaRPr lang="es-ES" dirty="0"/>
          </a:p>
        </p:txBody>
      </p:sp>
      <p:pic>
        <p:nvPicPr>
          <p:cNvPr id="3" name="Imagen 2"/>
          <p:cNvPicPr>
            <a:picLocks noChangeAspect="1"/>
          </p:cNvPicPr>
          <p:nvPr/>
        </p:nvPicPr>
        <p:blipFill>
          <a:blip r:embed="rId2"/>
          <a:stretch>
            <a:fillRect/>
          </a:stretch>
        </p:blipFill>
        <p:spPr>
          <a:xfrm>
            <a:off x="4037611" y="1223158"/>
            <a:ext cx="7137070" cy="3918858"/>
          </a:xfrm>
          <a:prstGeom prst="rect">
            <a:avLst/>
          </a:prstGeom>
        </p:spPr>
      </p:pic>
    </p:spTree>
    <p:extLst>
      <p:ext uri="{BB962C8B-B14F-4D97-AF65-F5344CB8AC3E}">
        <p14:creationId xmlns:p14="http://schemas.microsoft.com/office/powerpoint/2010/main" val="4226444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7017306"/>
          </a:xfrm>
          <a:prstGeom prst="rect">
            <a:avLst/>
          </a:prstGeom>
        </p:spPr>
        <p:txBody>
          <a:bodyPr wrap="square">
            <a:spAutoFit/>
          </a:bodyPr>
          <a:lstStyle/>
          <a:p>
            <a:pPr algn="just"/>
            <a:r>
              <a:rPr lang="es-ES" b="1" dirty="0">
                <a:solidFill>
                  <a:srgbClr val="0070C0"/>
                </a:solidFill>
              </a:rPr>
              <a:t>Riesgos para personas, </a:t>
            </a:r>
            <a:r>
              <a:rPr lang="es-ES" b="1" dirty="0" smtClean="0">
                <a:solidFill>
                  <a:srgbClr val="0070C0"/>
                </a:solidFill>
              </a:rPr>
              <a:t>animales </a:t>
            </a:r>
            <a:r>
              <a:rPr lang="es-ES" b="1" dirty="0">
                <a:solidFill>
                  <a:srgbClr val="0070C0"/>
                </a:solidFill>
              </a:rPr>
              <a:t>domésticos o de cría</a:t>
            </a:r>
          </a:p>
          <a:p>
            <a:pPr algn="just"/>
            <a:r>
              <a:rPr lang="es-ES" dirty="0"/>
              <a:t>En general, estos riesgos se pueden dividir en:</a:t>
            </a:r>
          </a:p>
          <a:p>
            <a:pPr algn="just"/>
            <a:endParaRPr lang="es-AR" dirty="0" smtClean="0"/>
          </a:p>
          <a:p>
            <a:pPr marL="742950" lvl="1" indent="-285750" algn="just">
              <a:buFont typeface="Wingdings" panose="05000000000000000000" pitchFamily="2" charset="2"/>
              <a:buChar char="Ø"/>
            </a:pPr>
            <a:r>
              <a:rPr lang="es-ES" b="1" dirty="0" smtClean="0"/>
              <a:t>Riesgos </a:t>
            </a:r>
            <a:r>
              <a:rPr lang="es-ES" b="1" dirty="0"/>
              <a:t>por contacto con conductores.</a:t>
            </a:r>
          </a:p>
          <a:p>
            <a:pPr marL="742950" lvl="1" indent="-285750" algn="just">
              <a:buFont typeface="Wingdings" panose="05000000000000000000" pitchFamily="2" charset="2"/>
              <a:buChar char="Ø"/>
            </a:pPr>
            <a:r>
              <a:rPr lang="es-ES" b="1" dirty="0" smtClean="0"/>
              <a:t>Riesgos </a:t>
            </a:r>
            <a:r>
              <a:rPr lang="es-ES" b="1" dirty="0"/>
              <a:t>por fallas de aislaciones y posterior contacto </a:t>
            </a:r>
            <a:r>
              <a:rPr lang="es-ES" b="1" dirty="0" smtClean="0"/>
              <a:t>de seres vivos.</a:t>
            </a:r>
          </a:p>
          <a:p>
            <a:pPr marL="742950" lvl="1" indent="-285750" algn="just">
              <a:buFont typeface="Wingdings" panose="05000000000000000000" pitchFamily="2" charset="2"/>
              <a:buChar char="Ø"/>
            </a:pPr>
            <a:r>
              <a:rPr lang="es-ES" b="1" dirty="0"/>
              <a:t>Riesgos derivados </a:t>
            </a:r>
            <a:r>
              <a:rPr lang="es-ES" b="1" dirty="0" smtClean="0"/>
              <a:t>de la cercanía a arcos o arcos directos al cuerpo</a:t>
            </a:r>
            <a:r>
              <a:rPr lang="es-ES" b="1" dirty="0"/>
              <a:t>.</a:t>
            </a:r>
          </a:p>
          <a:p>
            <a:pPr marL="742950" lvl="1" indent="-285750" algn="just">
              <a:buFont typeface="Wingdings" panose="05000000000000000000" pitchFamily="2" charset="2"/>
              <a:buChar char="Ø"/>
            </a:pPr>
            <a:r>
              <a:rPr lang="es-ES" b="1" dirty="0" smtClean="0"/>
              <a:t>En frecuencias de tipo industrial, riesgos por campos eléctricos o magnéticos </a:t>
            </a:r>
            <a:r>
              <a:rPr lang="es-ES" b="1" dirty="0"/>
              <a:t>intensos.</a:t>
            </a:r>
          </a:p>
          <a:p>
            <a:pPr marL="742950" lvl="1" indent="-285750" algn="just">
              <a:buFont typeface="Wingdings" panose="05000000000000000000" pitchFamily="2" charset="2"/>
              <a:buChar char="Ø"/>
            </a:pPr>
            <a:r>
              <a:rPr lang="es-ES" b="1" dirty="0" smtClean="0"/>
              <a:t>En frecuencias </a:t>
            </a:r>
            <a:r>
              <a:rPr lang="es-ES" b="1" dirty="0"/>
              <a:t>de radiotransmisión (frecuencias de </a:t>
            </a:r>
            <a:r>
              <a:rPr lang="es-ES" b="1" dirty="0" smtClean="0"/>
              <a:t>entre 100 </a:t>
            </a:r>
            <a:r>
              <a:rPr lang="es-ES" b="1" dirty="0"/>
              <a:t>kHz y hasta 300 </a:t>
            </a:r>
            <a:r>
              <a:rPr lang="es-ES" b="1" dirty="0" err="1"/>
              <a:t>Ghz</a:t>
            </a:r>
            <a:r>
              <a:rPr lang="es-ES" b="1" dirty="0"/>
              <a:t>), riesgos por campos </a:t>
            </a:r>
            <a:r>
              <a:rPr lang="es-ES" b="1" dirty="0" smtClean="0"/>
              <a:t>electromagnéticos</a:t>
            </a:r>
            <a:r>
              <a:rPr lang="es-ES" b="1" dirty="0"/>
              <a:t>. Estas frecuencias son denominadas </a:t>
            </a:r>
            <a:r>
              <a:rPr lang="es-ES" b="1" dirty="0" smtClean="0"/>
              <a:t>Radiaciones </a:t>
            </a:r>
            <a:r>
              <a:rPr lang="es-ES" b="1" dirty="0"/>
              <a:t>No </a:t>
            </a:r>
            <a:r>
              <a:rPr lang="es-ES" b="1" dirty="0" smtClean="0"/>
              <a:t>Ionizantes </a:t>
            </a:r>
            <a:r>
              <a:rPr lang="es-ES" b="1" dirty="0"/>
              <a:t>(RNI). </a:t>
            </a:r>
            <a:endParaRPr lang="es-ES" b="1" dirty="0" smtClean="0"/>
          </a:p>
          <a:p>
            <a:pPr marL="742950" lvl="1" indent="-285750" algn="just">
              <a:buFont typeface="Wingdings" panose="05000000000000000000" pitchFamily="2" charset="2"/>
              <a:buChar char="Ø"/>
            </a:pPr>
            <a:endParaRPr lang="es-AR" b="1" dirty="0"/>
          </a:p>
          <a:p>
            <a:pPr algn="just"/>
            <a:r>
              <a:rPr lang="es-ES" b="1" dirty="0">
                <a:solidFill>
                  <a:srgbClr val="0070C0"/>
                </a:solidFill>
              </a:rPr>
              <a:t>Riesgos por electricidad </a:t>
            </a:r>
            <a:r>
              <a:rPr lang="es-ES" b="1" dirty="0" smtClean="0">
                <a:solidFill>
                  <a:srgbClr val="0070C0"/>
                </a:solidFill>
              </a:rPr>
              <a:t>atmosférica </a:t>
            </a:r>
            <a:r>
              <a:rPr lang="es-ES" b="1" dirty="0">
                <a:solidFill>
                  <a:srgbClr val="0070C0"/>
                </a:solidFill>
              </a:rPr>
              <a:t>(rayos) y </a:t>
            </a:r>
            <a:r>
              <a:rPr lang="es-ES" b="1" dirty="0" smtClean="0">
                <a:solidFill>
                  <a:srgbClr val="0070C0"/>
                </a:solidFill>
              </a:rPr>
              <a:t>electricidad </a:t>
            </a:r>
            <a:r>
              <a:rPr lang="es-ES" b="1" dirty="0">
                <a:solidFill>
                  <a:srgbClr val="0070C0"/>
                </a:solidFill>
              </a:rPr>
              <a:t>estática</a:t>
            </a:r>
          </a:p>
          <a:p>
            <a:pPr algn="just"/>
            <a:r>
              <a:rPr lang="es-ES" dirty="0"/>
              <a:t>Estos riesgos pueden ser subsumidos en las demás </a:t>
            </a:r>
            <a:r>
              <a:rPr lang="es-ES" dirty="0" smtClean="0"/>
              <a:t>clasificaciones</a:t>
            </a:r>
            <a:r>
              <a:rPr lang="es-ES" dirty="0"/>
              <a:t>. Para prevenirlos o mitigarlos son necesarios </a:t>
            </a:r>
            <a:r>
              <a:rPr lang="es-ES" dirty="0" smtClean="0"/>
              <a:t>instalaciones </a:t>
            </a:r>
            <a:r>
              <a:rPr lang="es-ES" dirty="0"/>
              <a:t>y procedimientos técnicos especiales, por </a:t>
            </a:r>
            <a:r>
              <a:rPr lang="es-ES" dirty="0" smtClean="0"/>
              <a:t>ello </a:t>
            </a:r>
            <a:r>
              <a:rPr lang="es-ES" dirty="0"/>
              <a:t>es preferible tenerlos en cuenta en forma separada. </a:t>
            </a:r>
          </a:p>
          <a:p>
            <a:pPr algn="just"/>
            <a:r>
              <a:rPr lang="es-ES" dirty="0"/>
              <a:t>Así, se deberán estudiar los diferentes tipos de </a:t>
            </a:r>
            <a:r>
              <a:rPr lang="es-ES" dirty="0" smtClean="0"/>
              <a:t>pararrayos</a:t>
            </a:r>
            <a:r>
              <a:rPr lang="es-ES" dirty="0"/>
              <a:t>, puestas a tierra, protectores de sobretensiones, </a:t>
            </a:r>
            <a:r>
              <a:rPr lang="es-ES" dirty="0" smtClean="0"/>
              <a:t>descargadores </a:t>
            </a:r>
            <a:r>
              <a:rPr lang="es-ES" dirty="0"/>
              <a:t>de electricidad estática, etcétera</a:t>
            </a:r>
            <a:r>
              <a:rPr lang="es-ES" dirty="0" smtClean="0"/>
              <a:t>.</a:t>
            </a:r>
          </a:p>
          <a:p>
            <a:pPr algn="just"/>
            <a:endParaRPr lang="es-AR" dirty="0" smtClean="0"/>
          </a:p>
          <a:p>
            <a:pPr algn="ctr"/>
            <a:r>
              <a:rPr lang="es-ES" b="1" dirty="0" smtClean="0">
                <a:solidFill>
                  <a:srgbClr val="FF0000"/>
                </a:solidFill>
                <a:latin typeface="Arial Rounded MT Bold" panose="020F0704030504030204" pitchFamily="34" charset="0"/>
              </a:rPr>
              <a:t>Una instalación </a:t>
            </a:r>
            <a:r>
              <a:rPr lang="es-ES" b="1" dirty="0">
                <a:solidFill>
                  <a:srgbClr val="FF0000"/>
                </a:solidFill>
                <a:latin typeface="Arial Rounded MT Bold" panose="020F0704030504030204" pitchFamily="34" charset="0"/>
              </a:rPr>
              <a:t>eléctrica </a:t>
            </a:r>
            <a:r>
              <a:rPr lang="es-ES" b="1" dirty="0" smtClean="0">
                <a:solidFill>
                  <a:srgbClr val="FF0000"/>
                </a:solidFill>
                <a:latin typeface="Arial Rounded MT Bold" panose="020F0704030504030204" pitchFamily="34" charset="0"/>
              </a:rPr>
              <a:t>está bien diseñada cuando se tiene en cuenta la preservación de </a:t>
            </a:r>
            <a:r>
              <a:rPr lang="es-ES" b="1" dirty="0">
                <a:solidFill>
                  <a:srgbClr val="FF0000"/>
                </a:solidFill>
                <a:latin typeface="Arial Rounded MT Bold" panose="020F0704030504030204" pitchFamily="34" charset="0"/>
              </a:rPr>
              <a:t>la vida humana</a:t>
            </a:r>
          </a:p>
          <a:p>
            <a:pPr algn="just"/>
            <a:endParaRPr lang="es-AR" dirty="0" smtClean="0"/>
          </a:p>
          <a:p>
            <a:pPr algn="just"/>
            <a:r>
              <a:rPr lang="es-ES" b="1" dirty="0">
                <a:solidFill>
                  <a:srgbClr val="0070C0"/>
                </a:solidFill>
              </a:rPr>
              <a:t>Riesgos por campos</a:t>
            </a:r>
          </a:p>
          <a:p>
            <a:pPr algn="ctr"/>
            <a:r>
              <a:rPr lang="es-ES" b="1" dirty="0">
                <a:solidFill>
                  <a:srgbClr val="0070C0"/>
                </a:solidFill>
              </a:rPr>
              <a:t>Es importante que todas las personas </a:t>
            </a:r>
            <a:r>
              <a:rPr lang="es-ES" b="1" dirty="0" smtClean="0">
                <a:solidFill>
                  <a:srgbClr val="0070C0"/>
                </a:solidFill>
              </a:rPr>
              <a:t>capacitadas </a:t>
            </a:r>
            <a:r>
              <a:rPr lang="es-ES" b="1" dirty="0">
                <a:solidFill>
                  <a:srgbClr val="0070C0"/>
                </a:solidFill>
              </a:rPr>
              <a:t>en electricidad </a:t>
            </a:r>
            <a:r>
              <a:rPr lang="es-ES" b="1" dirty="0" smtClean="0">
                <a:solidFill>
                  <a:srgbClr val="0070C0"/>
                </a:solidFill>
              </a:rPr>
              <a:t>conozcan los </a:t>
            </a:r>
            <a:r>
              <a:rPr lang="es-ES" b="1" dirty="0">
                <a:solidFill>
                  <a:srgbClr val="0070C0"/>
                </a:solidFill>
              </a:rPr>
              <a:t>riesgos de los campos magnéticos, </a:t>
            </a:r>
            <a:r>
              <a:rPr lang="es-ES" b="1" dirty="0" smtClean="0">
                <a:solidFill>
                  <a:srgbClr val="0070C0"/>
                </a:solidFill>
              </a:rPr>
              <a:t>eléctricos </a:t>
            </a:r>
            <a:r>
              <a:rPr lang="es-ES" b="1" dirty="0">
                <a:solidFill>
                  <a:srgbClr val="0070C0"/>
                </a:solidFill>
              </a:rPr>
              <a:t>y electromagnéticos. Hasta </a:t>
            </a:r>
            <a:r>
              <a:rPr lang="es-ES" b="1" dirty="0" smtClean="0">
                <a:solidFill>
                  <a:srgbClr val="0070C0"/>
                </a:solidFill>
              </a:rPr>
              <a:t>ahora</a:t>
            </a:r>
            <a:r>
              <a:rPr lang="es-ES" b="1" dirty="0">
                <a:solidFill>
                  <a:srgbClr val="0070C0"/>
                </a:solidFill>
              </a:rPr>
              <a:t>, no hay evidencia científica cierta </a:t>
            </a:r>
            <a:r>
              <a:rPr lang="es-ES" b="1" dirty="0" smtClean="0">
                <a:solidFill>
                  <a:srgbClr val="0070C0"/>
                </a:solidFill>
              </a:rPr>
              <a:t>acerca </a:t>
            </a:r>
            <a:r>
              <a:rPr lang="es-ES" b="1" dirty="0">
                <a:solidFill>
                  <a:srgbClr val="0070C0"/>
                </a:solidFill>
              </a:rPr>
              <a:t>de su peligrosidad, pero se aplica </a:t>
            </a:r>
            <a:r>
              <a:rPr lang="es-ES" b="1" dirty="0" smtClean="0">
                <a:solidFill>
                  <a:srgbClr val="0070C0"/>
                </a:solidFill>
              </a:rPr>
              <a:t>un </a:t>
            </a:r>
            <a:r>
              <a:rPr lang="es-ES" b="1" dirty="0">
                <a:solidFill>
                  <a:srgbClr val="0070C0"/>
                </a:solidFill>
              </a:rPr>
              <a:t>principio de precaución cuya sigla en </a:t>
            </a:r>
            <a:r>
              <a:rPr lang="es-ES" b="1" dirty="0" smtClean="0">
                <a:solidFill>
                  <a:srgbClr val="0070C0"/>
                </a:solidFill>
              </a:rPr>
              <a:t>inglés </a:t>
            </a:r>
            <a:r>
              <a:rPr lang="es-ES" b="1" dirty="0">
                <a:solidFill>
                  <a:srgbClr val="0070C0"/>
                </a:solidFill>
              </a:rPr>
              <a:t>es ALARA: valores tan bajos como </a:t>
            </a:r>
            <a:r>
              <a:rPr lang="es-ES" b="1" dirty="0" smtClean="0">
                <a:solidFill>
                  <a:srgbClr val="0070C0"/>
                </a:solidFill>
              </a:rPr>
              <a:t>razonablemente </a:t>
            </a:r>
            <a:r>
              <a:rPr lang="es-ES" b="1" dirty="0">
                <a:solidFill>
                  <a:srgbClr val="0070C0"/>
                </a:solidFill>
              </a:rPr>
              <a:t>alcanzables. Por eso, se </a:t>
            </a:r>
            <a:r>
              <a:rPr lang="es-ES" b="1" dirty="0" smtClean="0">
                <a:solidFill>
                  <a:srgbClr val="0070C0"/>
                </a:solidFill>
              </a:rPr>
              <a:t>establecen </a:t>
            </a:r>
            <a:r>
              <a:rPr lang="es-ES" b="1" dirty="0">
                <a:solidFill>
                  <a:srgbClr val="0070C0"/>
                </a:solidFill>
              </a:rPr>
              <a:t>límites para campos y RNI.</a:t>
            </a:r>
          </a:p>
          <a:p>
            <a:pPr algn="just"/>
            <a:endParaRPr lang="es-ES" dirty="0"/>
          </a:p>
        </p:txBody>
      </p:sp>
    </p:spTree>
    <p:extLst>
      <p:ext uri="{BB962C8B-B14F-4D97-AF65-F5344CB8AC3E}">
        <p14:creationId xmlns:p14="http://schemas.microsoft.com/office/powerpoint/2010/main" val="2870163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r>
              <a:rPr lang="es-ES" b="1" dirty="0" smtClean="0"/>
              <a:t>Las </a:t>
            </a:r>
            <a:r>
              <a:rPr lang="es-ES" b="1" dirty="0"/>
              <a:t>cargas críticas se alimentan de dos redes, generador de reserva</a:t>
            </a:r>
          </a:p>
          <a:p>
            <a:r>
              <a:rPr lang="es-ES" b="1" dirty="0"/>
              <a:t>y UPS en paralelo por riesgos derivados de falta de servicio.</a:t>
            </a:r>
          </a:p>
          <a:p>
            <a:pPr algn="just"/>
            <a:endParaRPr lang="es-ES" dirty="0"/>
          </a:p>
        </p:txBody>
      </p:sp>
      <p:pic>
        <p:nvPicPr>
          <p:cNvPr id="3" name="Imagen 2"/>
          <p:cNvPicPr>
            <a:picLocks noChangeAspect="1"/>
          </p:cNvPicPr>
          <p:nvPr/>
        </p:nvPicPr>
        <p:blipFill>
          <a:blip r:embed="rId2"/>
          <a:stretch>
            <a:fillRect/>
          </a:stretch>
        </p:blipFill>
        <p:spPr>
          <a:xfrm>
            <a:off x="364177" y="527338"/>
            <a:ext cx="5105400" cy="4972050"/>
          </a:xfrm>
          <a:prstGeom prst="rect">
            <a:avLst/>
          </a:prstGeom>
        </p:spPr>
      </p:pic>
      <p:sp>
        <p:nvSpPr>
          <p:cNvPr id="4" name="Rectángulo 3"/>
          <p:cNvSpPr/>
          <p:nvPr/>
        </p:nvSpPr>
        <p:spPr>
          <a:xfrm>
            <a:off x="6631495" y="4681739"/>
            <a:ext cx="5153892" cy="923330"/>
          </a:xfrm>
          <a:prstGeom prst="rect">
            <a:avLst/>
          </a:prstGeom>
        </p:spPr>
        <p:txBody>
          <a:bodyPr wrap="square">
            <a:spAutoFit/>
          </a:bodyPr>
          <a:lstStyle/>
          <a:p>
            <a:pPr algn="just"/>
            <a:r>
              <a:rPr lang="es-ES" b="1" dirty="0"/>
              <a:t>Los rayos producen corrientes conducidas altas que generan </a:t>
            </a:r>
            <a:r>
              <a:rPr lang="es-ES" b="1" dirty="0" smtClean="0"/>
              <a:t>sobretensiones </a:t>
            </a:r>
            <a:r>
              <a:rPr lang="es-ES" b="1" dirty="0"/>
              <a:t>y también tensiones inducidas en conductores cercanos.</a:t>
            </a:r>
          </a:p>
        </p:txBody>
      </p:sp>
      <p:pic>
        <p:nvPicPr>
          <p:cNvPr id="5" name="Imagen 4"/>
          <p:cNvPicPr>
            <a:picLocks noChangeAspect="1"/>
          </p:cNvPicPr>
          <p:nvPr/>
        </p:nvPicPr>
        <p:blipFill>
          <a:blip r:embed="rId3"/>
          <a:stretch>
            <a:fillRect/>
          </a:stretch>
        </p:blipFill>
        <p:spPr>
          <a:xfrm>
            <a:off x="6631495" y="1441738"/>
            <a:ext cx="5000625" cy="3143250"/>
          </a:xfrm>
          <a:prstGeom prst="rect">
            <a:avLst/>
          </a:prstGeom>
        </p:spPr>
      </p:pic>
    </p:spTree>
    <p:extLst>
      <p:ext uri="{BB962C8B-B14F-4D97-AF65-F5344CB8AC3E}">
        <p14:creationId xmlns:p14="http://schemas.microsoft.com/office/powerpoint/2010/main" val="1869481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Niveles de tensión eléctrica</a:t>
            </a:r>
          </a:p>
          <a:p>
            <a:pPr algn="just"/>
            <a:r>
              <a:rPr lang="es-ES" dirty="0" smtClean="0"/>
              <a:t>Los daños se producen al circular corriente por el cuerpo humano y de animales. La intensidad de corriente es directamente proporcional a la tensión aplicada, de modo que los riesgos están asociados a los niveles de tensión.</a:t>
            </a:r>
          </a:p>
          <a:p>
            <a:pPr algn="just"/>
            <a:r>
              <a:rPr lang="es-ES" dirty="0" smtClean="0"/>
              <a:t>Podemos definir como tensión de seguridad a 24 V respecto a tierra, para ambientes secos o húmedos. Para ambientes mojados o personas sumergidas, la tensión de seguridad es de hasta 12 V.</a:t>
            </a:r>
          </a:p>
          <a:p>
            <a:pPr algn="just"/>
            <a:r>
              <a:rPr lang="es-ES" dirty="0" smtClean="0"/>
              <a:t>Por otra parte, las tensiones AT suelen diferenciarse en: </a:t>
            </a:r>
          </a:p>
          <a:p>
            <a:pPr marL="742950" lvl="1" indent="-285750" algn="just">
              <a:buFont typeface="Wingdings" panose="05000000000000000000" pitchFamily="2" charset="2"/>
              <a:buChar char="q"/>
            </a:pPr>
            <a:r>
              <a:rPr lang="es-ES" b="1" dirty="0" smtClean="0"/>
              <a:t>Alta Tensión: 33 </a:t>
            </a:r>
            <a:r>
              <a:rPr lang="es-ES" b="1" dirty="0" err="1" smtClean="0"/>
              <a:t>kV</a:t>
            </a:r>
            <a:r>
              <a:rPr lang="es-ES" b="1" dirty="0" smtClean="0"/>
              <a:t> &lt; V &lt; 220 </a:t>
            </a:r>
            <a:r>
              <a:rPr lang="es-ES" b="1" dirty="0" err="1" smtClean="0"/>
              <a:t>kV</a:t>
            </a:r>
            <a:r>
              <a:rPr lang="es-ES" b="1" dirty="0" smtClean="0"/>
              <a:t>,</a:t>
            </a:r>
          </a:p>
          <a:p>
            <a:pPr marL="742950" lvl="1" indent="-285750" algn="just">
              <a:buFont typeface="Wingdings" panose="05000000000000000000" pitchFamily="2" charset="2"/>
              <a:buChar char="q"/>
            </a:pPr>
            <a:r>
              <a:rPr lang="es-ES" b="1" dirty="0" smtClean="0"/>
              <a:t>Extra Alta Tensión (EAT): 220 </a:t>
            </a:r>
            <a:r>
              <a:rPr lang="es-ES" b="1" dirty="0" err="1" smtClean="0"/>
              <a:t>kV</a:t>
            </a:r>
            <a:r>
              <a:rPr lang="es-ES" b="1" dirty="0" smtClean="0"/>
              <a:t> &lt; V &lt; 800 </a:t>
            </a:r>
            <a:r>
              <a:rPr lang="es-ES" b="1" dirty="0" err="1" smtClean="0"/>
              <a:t>kV</a:t>
            </a:r>
            <a:r>
              <a:rPr lang="es-ES" b="1" dirty="0" smtClean="0"/>
              <a:t>. </a:t>
            </a:r>
          </a:p>
          <a:p>
            <a:pPr marL="742950" lvl="1" indent="-285750" algn="just">
              <a:buFont typeface="Wingdings" panose="05000000000000000000" pitchFamily="2" charset="2"/>
              <a:buChar char="q"/>
            </a:pPr>
            <a:r>
              <a:rPr lang="es-ES" b="1" dirty="0" smtClean="0"/>
              <a:t>Ultra Alta Tensión: V &gt; 800 </a:t>
            </a:r>
            <a:r>
              <a:rPr lang="es-ES" b="1" dirty="0" err="1" smtClean="0"/>
              <a:t>kV</a:t>
            </a:r>
            <a:r>
              <a:rPr lang="es-ES" b="1" dirty="0" smtClean="0"/>
              <a:t>.</a:t>
            </a:r>
          </a:p>
          <a:p>
            <a:pPr algn="just"/>
            <a:r>
              <a:rPr lang="es-ES" dirty="0" smtClean="0"/>
              <a:t>Los niveles de tensión determinan tipos de instalaciones, materiales aislantes y modos de trabajo seguro.</a:t>
            </a:r>
          </a:p>
          <a:p>
            <a:pPr algn="just"/>
            <a:r>
              <a:rPr lang="es-ES" b="1" dirty="0" smtClean="0">
                <a:solidFill>
                  <a:srgbClr val="0070C0"/>
                </a:solidFill>
              </a:rPr>
              <a:t>Trabajo seguro</a:t>
            </a:r>
          </a:p>
          <a:p>
            <a:pPr algn="ctr"/>
            <a:r>
              <a:rPr lang="es-ES" b="1" dirty="0" smtClean="0">
                <a:solidFill>
                  <a:srgbClr val="0070C0"/>
                </a:solidFill>
              </a:rPr>
              <a:t>Cuando se trabaja en una instalación eléctrica, debe cortarse la energía. Luego se debe verificar la falta de tensión, bloquearse los interruptores para evitar la reconexión, colocarse un cartel para avisar que se está trabajando, y cortocircuitar las líneas entre sí y contra tierra, de ambos lados, de modo que, ante una conexión no deseada, no llegue tensión al lugar de trabajo.</a:t>
            </a:r>
          </a:p>
          <a:p>
            <a:pPr algn="just"/>
            <a:endParaRPr lang="es-ES" dirty="0" smtClean="0"/>
          </a:p>
          <a:p>
            <a:pPr algn="ctr"/>
            <a:r>
              <a:rPr lang="es-ES" b="1" dirty="0" smtClean="0">
                <a:solidFill>
                  <a:srgbClr val="FF0000"/>
                </a:solidFill>
                <a:latin typeface="Arial Rounded MT Bold" panose="020F0704030504030204" pitchFamily="34" charset="0"/>
              </a:rPr>
              <a:t>Son más peligrosos los contactos cuando se producen en zonas del cuerpo distintas de pies y manos.</a:t>
            </a:r>
          </a:p>
          <a:p>
            <a:pPr algn="just"/>
            <a:endParaRPr lang="es-ES" dirty="0" smtClean="0"/>
          </a:p>
          <a:p>
            <a:pPr algn="just"/>
            <a:r>
              <a:rPr lang="es-ES" b="1" dirty="0" smtClean="0">
                <a:solidFill>
                  <a:srgbClr val="0070C0"/>
                </a:solidFill>
                <a:latin typeface="Arial Rounded MT Bold" panose="020F0704030504030204" pitchFamily="34" charset="0"/>
              </a:rPr>
              <a:t>Influencias en el cuerpo</a:t>
            </a:r>
          </a:p>
          <a:p>
            <a:pPr algn="just"/>
            <a:r>
              <a:rPr lang="es-ES" dirty="0" smtClean="0"/>
              <a:t>El encuentro directo o indirecto de una persona con una fuente de corriente eléctrica es un choque eléctrico (shock). El choque puede provenir de un contacto óhmico, de un arco que, por ruptura de la rigidez dieléctrica, salva una distancia o barrera entre la fuente y la persona (descarga disruptiva). Con tensiones más altas, hay más probabilidades de altas corrientes dañinas si la fuente de energía posee capacidad de entregarla (baja impedancia interna de la fuente respecto a la impedancia de carga).</a:t>
            </a:r>
          </a:p>
          <a:p>
            <a:pPr algn="just"/>
            <a:endParaRPr lang="es-ES" dirty="0"/>
          </a:p>
        </p:txBody>
      </p:sp>
    </p:spTree>
    <p:extLst>
      <p:ext uri="{BB962C8B-B14F-4D97-AF65-F5344CB8AC3E}">
        <p14:creationId xmlns:p14="http://schemas.microsoft.com/office/powerpoint/2010/main" val="1820068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5355312"/>
          </a:xfrm>
          <a:prstGeom prst="rect">
            <a:avLst/>
          </a:prstGeom>
        </p:spPr>
        <p:txBody>
          <a:bodyPr wrap="square">
            <a:spAutoFit/>
          </a:bodyPr>
          <a:lstStyle/>
          <a:p>
            <a:pPr algn="just"/>
            <a:r>
              <a:rPr lang="es-ES" dirty="0" smtClean="0"/>
              <a:t>La barrera natural entre el cuerpo y la fuente que produce el choque es la piel. Su capa externa es la epidermis, que es un tejido de células estratificado, de espesor variable según la parte del cuerpo que recubre, con espesor entre 0,1 mm (párpados) a 1,5 mm en manos o pies. Los tejidos biológicos en general son no homogéneos y anisótropos, es decir, no se comportan de igual forma en todas las direcciones.</a:t>
            </a:r>
          </a:p>
          <a:p>
            <a:pPr algn="just"/>
            <a:r>
              <a:rPr lang="es-ES" dirty="0" smtClean="0"/>
              <a:t>Las células están compuestas por una membrana aislante y un interior, citoplasma, mayormente líquido (el 85 % es agua ionizada), por lo tanto, conductor. Desde el punto de </a:t>
            </a:r>
            <a:r>
              <a:rPr lang="es-ES" dirty="0"/>
              <a:t>vista eléctrico, la epidermis posee </a:t>
            </a:r>
            <a:r>
              <a:rPr lang="es-ES" dirty="0" err="1"/>
              <a:t>permitividad</a:t>
            </a:r>
            <a:r>
              <a:rPr lang="es-ES" dirty="0"/>
              <a:t> eléctrica </a:t>
            </a:r>
            <a:r>
              <a:rPr lang="es-ES" dirty="0" smtClean="0"/>
              <a:t>(ɛ) </a:t>
            </a:r>
            <a:r>
              <a:rPr lang="es-ES" dirty="0"/>
              <a:t>y </a:t>
            </a:r>
            <a:r>
              <a:rPr lang="es-ES" dirty="0" smtClean="0"/>
              <a:t>resistividad (</a:t>
            </a:r>
            <a:r>
              <a:rPr lang="el-GR" dirty="0" smtClean="0"/>
              <a:t>ρ</a:t>
            </a:r>
            <a:r>
              <a:rPr lang="es-ES" dirty="0" smtClean="0"/>
              <a:t>). </a:t>
            </a:r>
            <a:r>
              <a:rPr lang="es-ES" dirty="0"/>
              <a:t>En la práctica, se puede considerar que los </a:t>
            </a:r>
            <a:r>
              <a:rPr lang="es-ES" dirty="0" smtClean="0"/>
              <a:t>tejidos </a:t>
            </a:r>
            <a:r>
              <a:rPr lang="es-ES" dirty="0"/>
              <a:t>biológicos son paramagnéticos </a:t>
            </a:r>
            <a:r>
              <a:rPr lang="es-ES" dirty="0" smtClean="0"/>
              <a:t>(</a:t>
            </a:r>
            <a:r>
              <a:rPr lang="el-GR" dirty="0" smtClean="0"/>
              <a:t>μ</a:t>
            </a:r>
            <a:r>
              <a:rPr lang="es-AR" dirty="0" smtClean="0"/>
              <a:t> ~ </a:t>
            </a:r>
            <a:r>
              <a:rPr lang="es-ES" dirty="0" smtClean="0"/>
              <a:t>1</a:t>
            </a:r>
            <a:r>
              <a:rPr lang="es-ES" dirty="0"/>
              <a:t>).</a:t>
            </a:r>
          </a:p>
          <a:p>
            <a:pPr algn="just"/>
            <a:r>
              <a:rPr lang="es-ES" dirty="0"/>
              <a:t>Para que se establezca una corriente desde una fuente </a:t>
            </a:r>
            <a:r>
              <a:rPr lang="es-ES" dirty="0" smtClean="0"/>
              <a:t>externa</a:t>
            </a:r>
            <a:r>
              <a:rPr lang="es-ES" dirty="0"/>
              <a:t>, la corriente debe ingresar al cuerpo por la epidermis, </a:t>
            </a:r>
            <a:r>
              <a:rPr lang="es-ES" dirty="0" smtClean="0"/>
              <a:t>circular </a:t>
            </a:r>
            <a:r>
              <a:rPr lang="es-ES" dirty="0"/>
              <a:t>por el </a:t>
            </a:r>
            <a:r>
              <a:rPr lang="es-ES" dirty="0" smtClean="0"/>
              <a:t>interior y </a:t>
            </a:r>
            <a:r>
              <a:rPr lang="es-ES" dirty="0"/>
              <a:t>volver a pasar por otro punto de la </a:t>
            </a:r>
            <a:r>
              <a:rPr lang="es-ES" dirty="0" smtClean="0"/>
              <a:t>epidermis </a:t>
            </a:r>
            <a:r>
              <a:rPr lang="es-ES" dirty="0"/>
              <a:t>para cerrar el circuito. A causa de la </a:t>
            </a:r>
            <a:r>
              <a:rPr lang="es-ES" dirty="0" err="1" smtClean="0"/>
              <a:t>permitividad</a:t>
            </a:r>
            <a:r>
              <a:rPr lang="es-ES" dirty="0" smtClean="0"/>
              <a:t> </a:t>
            </a:r>
            <a:r>
              <a:rPr lang="es-ES" dirty="0"/>
              <a:t>ɛ</a:t>
            </a:r>
            <a:r>
              <a:rPr lang="es-ES" dirty="0" smtClean="0"/>
              <a:t>, </a:t>
            </a:r>
            <a:r>
              <a:rPr lang="es-ES" dirty="0"/>
              <a:t>se considera que la epidermis tiene una impedancia </a:t>
            </a:r>
            <a:r>
              <a:rPr lang="es-ES" dirty="0" smtClean="0"/>
              <a:t>paralelo de capacitancia y resistencia</a:t>
            </a:r>
            <a:r>
              <a:rPr lang="es-ES" dirty="0"/>
              <a:t>, en </a:t>
            </a:r>
            <a:r>
              <a:rPr lang="es-ES" dirty="0" smtClean="0"/>
              <a:t>tanto el interior </a:t>
            </a:r>
            <a:r>
              <a:rPr lang="es-ES" dirty="0"/>
              <a:t>del </a:t>
            </a:r>
            <a:r>
              <a:rPr lang="es-ES" dirty="0" smtClean="0"/>
              <a:t>cuerpo es mayormente </a:t>
            </a:r>
            <a:r>
              <a:rPr lang="es-ES" dirty="0"/>
              <a:t>resistivo.</a:t>
            </a:r>
          </a:p>
          <a:p>
            <a:pPr algn="just"/>
            <a:r>
              <a:rPr lang="es-ES" dirty="0"/>
              <a:t>Al existir un capacitor en el ingreso de la corriente, esta </a:t>
            </a:r>
            <a:r>
              <a:rPr lang="es-ES" dirty="0" smtClean="0"/>
              <a:t>aumenta </a:t>
            </a:r>
            <a:r>
              <a:rPr lang="es-ES" dirty="0"/>
              <a:t>con la frecuencia, dado que disminuye la </a:t>
            </a:r>
            <a:r>
              <a:rPr lang="es-ES" dirty="0" smtClean="0"/>
              <a:t>reactancia </a:t>
            </a:r>
            <a:r>
              <a:rPr lang="es-ES" dirty="0"/>
              <a:t>capacitiva. Además de la frecuencia, la impedancia va </a:t>
            </a:r>
            <a:r>
              <a:rPr lang="es-ES" dirty="0" smtClean="0"/>
              <a:t>disminuyendo </a:t>
            </a:r>
            <a:r>
              <a:rPr lang="es-ES" dirty="0"/>
              <a:t>con la tensión aplicada. También, la humedad </a:t>
            </a:r>
            <a:r>
              <a:rPr lang="es-ES" dirty="0" smtClean="0"/>
              <a:t>del </a:t>
            </a:r>
            <a:r>
              <a:rPr lang="es-ES" dirty="0"/>
              <a:t>cuerpo hace variar la impedancia, y es más baja cuando </a:t>
            </a:r>
            <a:r>
              <a:rPr lang="es-ES" dirty="0" smtClean="0"/>
              <a:t>la </a:t>
            </a:r>
            <a:r>
              <a:rPr lang="es-ES" dirty="0"/>
              <a:t>piel está mojada.</a:t>
            </a:r>
          </a:p>
          <a:p>
            <a:pPr algn="just"/>
            <a:r>
              <a:rPr lang="es-ES" dirty="0"/>
              <a:t>Si en lugar de ser alterna la tensión aplicada es continua, </a:t>
            </a:r>
            <a:r>
              <a:rPr lang="es-ES" dirty="0" smtClean="0"/>
              <a:t>la </a:t>
            </a:r>
            <a:r>
              <a:rPr lang="es-ES" dirty="0"/>
              <a:t>resistencia es levemente mayor, pero la corriente en el </a:t>
            </a:r>
            <a:r>
              <a:rPr lang="es-ES" dirty="0" smtClean="0"/>
              <a:t>transitorio </a:t>
            </a:r>
            <a:r>
              <a:rPr lang="es-ES" dirty="0"/>
              <a:t>inicial es más alta pues debe cargarse primero el </a:t>
            </a:r>
            <a:r>
              <a:rPr lang="es-ES" dirty="0" smtClean="0"/>
              <a:t>capacitor </a:t>
            </a:r>
            <a:r>
              <a:rPr lang="es-ES" dirty="0"/>
              <a:t>equivalente.</a:t>
            </a:r>
          </a:p>
          <a:p>
            <a:pPr algn="just"/>
            <a:r>
              <a:rPr lang="es-ES" dirty="0"/>
              <a:t>Superando los 1000 V, generalmente se produce la </a:t>
            </a:r>
            <a:r>
              <a:rPr lang="es-ES" dirty="0" smtClean="0"/>
              <a:t>perforación </a:t>
            </a:r>
            <a:r>
              <a:rPr lang="es-ES" dirty="0"/>
              <a:t>de la epidermis por quiebre de su rigidez </a:t>
            </a:r>
            <a:r>
              <a:rPr lang="es-ES" dirty="0" smtClean="0"/>
              <a:t>dieléctrica</a:t>
            </a:r>
            <a:r>
              <a:rPr lang="es-ES" dirty="0"/>
              <a:t>. Al suceder esto, la impedancia al paso de la corriente </a:t>
            </a:r>
            <a:r>
              <a:rPr lang="es-ES" dirty="0" smtClean="0"/>
              <a:t>es </a:t>
            </a:r>
            <a:r>
              <a:rPr lang="es-ES" dirty="0"/>
              <a:t>solo la interna del cuerpo, por lo tanto, las corrientes </a:t>
            </a:r>
            <a:r>
              <a:rPr lang="es-ES" dirty="0" smtClean="0"/>
              <a:t>serán </a:t>
            </a:r>
            <a:r>
              <a:rPr lang="es-ES" dirty="0"/>
              <a:t>altas.</a:t>
            </a:r>
            <a:endParaRPr lang="es-ES" dirty="0" smtClean="0"/>
          </a:p>
          <a:p>
            <a:pPr algn="just"/>
            <a:endParaRPr lang="es-ES" dirty="0"/>
          </a:p>
        </p:txBody>
      </p:sp>
    </p:spTree>
    <p:extLst>
      <p:ext uri="{BB962C8B-B14F-4D97-AF65-F5344CB8AC3E}">
        <p14:creationId xmlns:p14="http://schemas.microsoft.com/office/powerpoint/2010/main" val="2739024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77933" y="1993836"/>
            <a:ext cx="2224644" cy="2585323"/>
          </a:xfrm>
          <a:prstGeom prst="rect">
            <a:avLst/>
          </a:prstGeom>
        </p:spPr>
        <p:txBody>
          <a:bodyPr wrap="square">
            <a:spAutoFit/>
          </a:bodyPr>
          <a:lstStyle/>
          <a:p>
            <a:r>
              <a:rPr lang="es-ES" b="1" dirty="0"/>
              <a:t>Instalaciones </a:t>
            </a:r>
          </a:p>
          <a:p>
            <a:r>
              <a:rPr lang="es-ES" b="1" dirty="0"/>
              <a:t>intrínsecamente </a:t>
            </a:r>
          </a:p>
          <a:p>
            <a:r>
              <a:rPr lang="es-ES" b="1" dirty="0"/>
              <a:t>seguras. El </a:t>
            </a:r>
          </a:p>
          <a:p>
            <a:r>
              <a:rPr lang="es-ES" b="1" dirty="0"/>
              <a:t>acoplamiento </a:t>
            </a:r>
          </a:p>
          <a:p>
            <a:r>
              <a:rPr lang="es-ES" b="1" dirty="0"/>
              <a:t>entre </a:t>
            </a:r>
            <a:r>
              <a:rPr lang="es-ES" b="1" dirty="0" smtClean="0"/>
              <a:t>la zona </a:t>
            </a:r>
            <a:endParaRPr lang="es-ES" b="1" dirty="0"/>
          </a:p>
          <a:p>
            <a:r>
              <a:rPr lang="es-ES" b="1" dirty="0"/>
              <a:t>normal </a:t>
            </a:r>
            <a:r>
              <a:rPr lang="es-ES" b="1" dirty="0" smtClean="0"/>
              <a:t>y la zona </a:t>
            </a:r>
            <a:endParaRPr lang="es-ES" b="1" dirty="0"/>
          </a:p>
          <a:p>
            <a:r>
              <a:rPr lang="es-ES" b="1" dirty="0"/>
              <a:t>segura debe ser </a:t>
            </a:r>
          </a:p>
          <a:p>
            <a:r>
              <a:rPr lang="es-ES" b="1" dirty="0"/>
              <a:t>magnético </a:t>
            </a:r>
            <a:r>
              <a:rPr lang="es-ES" b="1" dirty="0" smtClean="0"/>
              <a:t>y no </a:t>
            </a:r>
            <a:endParaRPr lang="es-ES" b="1" dirty="0"/>
          </a:p>
          <a:p>
            <a:r>
              <a:rPr lang="es-ES" b="1" dirty="0"/>
              <a:t>galvánico.</a:t>
            </a:r>
          </a:p>
        </p:txBody>
      </p:sp>
      <p:pic>
        <p:nvPicPr>
          <p:cNvPr id="5" name="Imagen 4"/>
          <p:cNvPicPr>
            <a:picLocks noChangeAspect="1"/>
          </p:cNvPicPr>
          <p:nvPr/>
        </p:nvPicPr>
        <p:blipFill>
          <a:blip r:embed="rId2"/>
          <a:stretch>
            <a:fillRect/>
          </a:stretch>
        </p:blipFill>
        <p:spPr>
          <a:xfrm>
            <a:off x="2466479" y="1000497"/>
            <a:ext cx="8743827" cy="4572000"/>
          </a:xfrm>
          <a:prstGeom prst="rect">
            <a:avLst/>
          </a:prstGeom>
        </p:spPr>
      </p:pic>
    </p:spTree>
    <p:extLst>
      <p:ext uri="{BB962C8B-B14F-4D97-AF65-F5344CB8AC3E}">
        <p14:creationId xmlns:p14="http://schemas.microsoft.com/office/powerpoint/2010/main" val="21344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76052" y="2247084"/>
            <a:ext cx="2129642" cy="2308324"/>
          </a:xfrm>
          <a:prstGeom prst="rect">
            <a:avLst/>
          </a:prstGeom>
        </p:spPr>
        <p:txBody>
          <a:bodyPr wrap="square">
            <a:spAutoFit/>
          </a:bodyPr>
          <a:lstStyle/>
          <a:p>
            <a:r>
              <a:rPr lang="es-AR" b="1" dirty="0" smtClean="0"/>
              <a:t>Variación de la</a:t>
            </a:r>
            <a:endParaRPr lang="es-ES" b="1" dirty="0" smtClean="0"/>
          </a:p>
          <a:p>
            <a:r>
              <a:rPr lang="es-ES" b="1" dirty="0" smtClean="0"/>
              <a:t>impedancia </a:t>
            </a:r>
            <a:endParaRPr lang="es-ES" b="1" dirty="0"/>
          </a:p>
          <a:p>
            <a:r>
              <a:rPr lang="es-ES" b="1" dirty="0"/>
              <a:t>transversal del </a:t>
            </a:r>
          </a:p>
          <a:p>
            <a:r>
              <a:rPr lang="es-ES" b="1" dirty="0"/>
              <a:t>cuerpo seco con</a:t>
            </a:r>
          </a:p>
          <a:p>
            <a:r>
              <a:rPr lang="es-ES" b="1" dirty="0"/>
              <a:t>respecto </a:t>
            </a:r>
            <a:r>
              <a:rPr lang="es-ES" b="1" dirty="0" smtClean="0"/>
              <a:t>a la</a:t>
            </a:r>
            <a:endParaRPr lang="es-ES" b="1" dirty="0"/>
          </a:p>
          <a:p>
            <a:r>
              <a:rPr lang="es-ES" b="1" dirty="0"/>
              <a:t>tensión aplicada </a:t>
            </a:r>
          </a:p>
          <a:p>
            <a:r>
              <a:rPr lang="es-ES" b="1" dirty="0" smtClean="0"/>
              <a:t>en corriente </a:t>
            </a:r>
            <a:endParaRPr lang="es-ES" b="1" dirty="0"/>
          </a:p>
          <a:p>
            <a:r>
              <a:rPr lang="es-ES" b="1" dirty="0"/>
              <a:t>continua </a:t>
            </a:r>
            <a:r>
              <a:rPr lang="es-ES" b="1" dirty="0" smtClean="0"/>
              <a:t>y alterna</a:t>
            </a:r>
            <a:r>
              <a:rPr lang="es-ES" b="1" dirty="0"/>
              <a:t>.</a:t>
            </a:r>
          </a:p>
        </p:txBody>
      </p:sp>
      <p:pic>
        <p:nvPicPr>
          <p:cNvPr id="5" name="Imagen 4"/>
          <p:cNvPicPr>
            <a:picLocks noChangeAspect="1"/>
          </p:cNvPicPr>
          <p:nvPr/>
        </p:nvPicPr>
        <p:blipFill>
          <a:blip r:embed="rId2"/>
          <a:stretch>
            <a:fillRect/>
          </a:stretch>
        </p:blipFill>
        <p:spPr>
          <a:xfrm>
            <a:off x="2799916" y="723360"/>
            <a:ext cx="8089756" cy="5355771"/>
          </a:xfrm>
          <a:prstGeom prst="rect">
            <a:avLst/>
          </a:prstGeom>
        </p:spPr>
      </p:pic>
    </p:spTree>
    <p:extLst>
      <p:ext uri="{BB962C8B-B14F-4D97-AF65-F5344CB8AC3E}">
        <p14:creationId xmlns:p14="http://schemas.microsoft.com/office/powerpoint/2010/main" val="619412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6463308"/>
          </a:xfrm>
          <a:prstGeom prst="rect">
            <a:avLst/>
          </a:prstGeom>
        </p:spPr>
        <p:txBody>
          <a:bodyPr wrap="square">
            <a:spAutoFit/>
          </a:bodyPr>
          <a:lstStyle/>
          <a:p>
            <a:pPr algn="just"/>
            <a:r>
              <a:rPr lang="es-ES" b="1" dirty="0" smtClean="0">
                <a:solidFill>
                  <a:srgbClr val="0070C0"/>
                </a:solidFill>
              </a:rPr>
              <a:t>Alambrado eléctrico</a:t>
            </a:r>
          </a:p>
          <a:p>
            <a:pPr algn="ctr"/>
            <a:r>
              <a:rPr lang="es-ES" b="1" dirty="0" smtClean="0">
                <a:solidFill>
                  <a:srgbClr val="0070C0"/>
                </a:solidFill>
              </a:rPr>
              <a:t>Los alambrados eléctricos con alta tensión utilizan entre 7 </a:t>
            </a:r>
            <a:r>
              <a:rPr lang="es-ES" b="1" dirty="0" err="1" smtClean="0">
                <a:solidFill>
                  <a:srgbClr val="0070C0"/>
                </a:solidFill>
              </a:rPr>
              <a:t>kV</a:t>
            </a:r>
            <a:r>
              <a:rPr lang="es-ES" b="1" dirty="0" smtClean="0">
                <a:solidFill>
                  <a:srgbClr val="0070C0"/>
                </a:solidFill>
              </a:rPr>
              <a:t> y 12 </a:t>
            </a:r>
            <a:r>
              <a:rPr lang="es-ES" b="1" dirty="0" err="1" smtClean="0">
                <a:solidFill>
                  <a:srgbClr val="0070C0"/>
                </a:solidFill>
              </a:rPr>
              <a:t>kV</a:t>
            </a:r>
            <a:r>
              <a:rPr lang="es-ES" b="1" dirty="0" smtClean="0">
                <a:solidFill>
                  <a:srgbClr val="0070C0"/>
                </a:solidFill>
              </a:rPr>
              <a:t>. La impedancia interna de estos equipos es alta, por lo tanto, solo pueden entregar una corriente algo superior al umbral doloroso. Desde este punto de vista, son seguros, pero, cuando se conectan a 220V, no siempre cumplen la condición de separación galvánica total.</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smtClean="0"/>
          </a:p>
          <a:p>
            <a:pPr algn="ctr"/>
            <a:r>
              <a:rPr lang="es-ES" b="1" dirty="0" smtClean="0"/>
              <a:t>Circuito equivalente del cuerpo humano. Los valores altos son</a:t>
            </a:r>
          </a:p>
          <a:p>
            <a:pPr algn="ctr"/>
            <a:r>
              <a:rPr lang="es-ES" b="1" dirty="0" smtClean="0"/>
              <a:t>de impedancia de entrada y salida. La impedancia interna es baja.</a:t>
            </a:r>
          </a:p>
          <a:p>
            <a:pPr algn="just"/>
            <a:endParaRPr lang="es-ES" dirty="0"/>
          </a:p>
        </p:txBody>
      </p:sp>
      <p:pic>
        <p:nvPicPr>
          <p:cNvPr id="3" name="Imagen 2"/>
          <p:cNvPicPr>
            <a:picLocks noChangeAspect="1"/>
          </p:cNvPicPr>
          <p:nvPr/>
        </p:nvPicPr>
        <p:blipFill>
          <a:blip r:embed="rId2"/>
          <a:stretch>
            <a:fillRect/>
          </a:stretch>
        </p:blipFill>
        <p:spPr>
          <a:xfrm>
            <a:off x="3206337" y="1413164"/>
            <a:ext cx="5747657" cy="4096987"/>
          </a:xfrm>
          <a:prstGeom prst="rect">
            <a:avLst/>
          </a:prstGeom>
        </p:spPr>
      </p:pic>
    </p:spTree>
    <p:extLst>
      <p:ext uri="{BB962C8B-B14F-4D97-AF65-F5344CB8AC3E}">
        <p14:creationId xmlns:p14="http://schemas.microsoft.com/office/powerpoint/2010/main" val="730554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4177" y="161842"/>
            <a:ext cx="1156656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Efectos según la intensidad de la corriente</a:t>
            </a:r>
          </a:p>
          <a:p>
            <a:pPr algn="just"/>
            <a:r>
              <a:rPr lang="es-ES" dirty="0" smtClean="0"/>
              <a:t>Cualquier efecto de la corriente es un trabajo y, como tal, es función directa de la intensidad de corriente y del tiempo de aplicación de esa corriente. Los efectos perjudiciales de la corriente en el cuerpo son variables en función del tiempo y de la corriente. Como mencionamos en la clase 10, los efectos significativos tienen los siguientes umbrales:</a:t>
            </a:r>
          </a:p>
          <a:p>
            <a:pPr marL="742950" lvl="1" indent="-285750" algn="just">
              <a:buFont typeface="Wingdings" panose="05000000000000000000" pitchFamily="2" charset="2"/>
              <a:buChar char="ü"/>
            </a:pPr>
            <a:r>
              <a:rPr lang="es-ES" b="1" dirty="0" smtClean="0"/>
              <a:t>Umbral de percepción dolorosa</a:t>
            </a:r>
            <a:r>
              <a:rPr lang="es-ES" dirty="0" smtClean="0"/>
              <a:t>: es la corriente mínima a partir de la que se siente dolor (0,5 </a:t>
            </a:r>
            <a:r>
              <a:rPr lang="es-ES" dirty="0" err="1" smtClean="0"/>
              <a:t>mA</a:t>
            </a:r>
            <a:r>
              <a:rPr lang="es-ES" dirty="0" smtClean="0"/>
              <a:t>).</a:t>
            </a:r>
          </a:p>
          <a:p>
            <a:pPr marL="742950" lvl="1" indent="-285750" algn="just">
              <a:buFont typeface="Wingdings" panose="05000000000000000000" pitchFamily="2" charset="2"/>
              <a:buChar char="ü"/>
            </a:pPr>
            <a:r>
              <a:rPr lang="es-ES" b="1" dirty="0" smtClean="0"/>
              <a:t>Umbral de fibrilación ventricular</a:t>
            </a:r>
            <a:r>
              <a:rPr lang="es-ES" dirty="0" smtClean="0"/>
              <a:t>: es la corriente mínima a partir de la que comienzan pulsaciones caóticas, sin ritmo del corazón, por lo que el ventrículo deja de bombear sangre y sobreviene la muerte, aproximadamente 28 </a:t>
            </a:r>
            <a:r>
              <a:rPr lang="es-ES" dirty="0" err="1" smtClean="0"/>
              <a:t>mA</a:t>
            </a:r>
            <a:r>
              <a:rPr lang="es-ES" dirty="0" smtClean="0"/>
              <a:t> para una duración de corriente de 10 segundos.</a:t>
            </a:r>
          </a:p>
          <a:p>
            <a:pPr marL="742950" lvl="1" indent="-285750" algn="just">
              <a:buFont typeface="Wingdings" panose="05000000000000000000" pitchFamily="2" charset="2"/>
              <a:buChar char="ü"/>
            </a:pPr>
            <a:r>
              <a:rPr lang="es-ES" b="1" dirty="0" smtClean="0"/>
              <a:t>Umbral de soltar</a:t>
            </a:r>
            <a:r>
              <a:rPr lang="es-ES" dirty="0" smtClean="0"/>
              <a:t>: es la máxima corriente a la que no se puede soltar el conductor energizado, en 5 </a:t>
            </a:r>
            <a:r>
              <a:rPr lang="es-ES" dirty="0" err="1" smtClean="0"/>
              <a:t>mA</a:t>
            </a:r>
            <a:r>
              <a:rPr lang="es-ES" dirty="0" smtClean="0"/>
              <a:t> para casi la totalidad de la población en corriente alterna de 50/60 Hz.</a:t>
            </a:r>
          </a:p>
          <a:p>
            <a:pPr algn="just"/>
            <a:endParaRPr lang="es-AR" dirty="0" smtClean="0"/>
          </a:p>
          <a:p>
            <a:pPr algn="just"/>
            <a:endParaRPr lang="es-AR" dirty="0"/>
          </a:p>
          <a:p>
            <a:pPr algn="just"/>
            <a:endParaRPr lang="es-AR" dirty="0" smtClean="0"/>
          </a:p>
          <a:p>
            <a:pPr algn="just"/>
            <a:endParaRPr lang="es-ES" dirty="0" smtClean="0"/>
          </a:p>
          <a:p>
            <a:pPr lvl="1" algn="just"/>
            <a:r>
              <a:rPr lang="es-ES" b="1" dirty="0" smtClean="0"/>
              <a:t>Nótese que los </a:t>
            </a:r>
          </a:p>
          <a:p>
            <a:pPr lvl="1" algn="just"/>
            <a:r>
              <a:rPr lang="es-ES" b="1" dirty="0" smtClean="0"/>
              <a:t>niños están más </a:t>
            </a:r>
          </a:p>
          <a:p>
            <a:pPr lvl="1" algn="just"/>
            <a:r>
              <a:rPr lang="es-ES" b="1" dirty="0" smtClean="0"/>
              <a:t>expuestos que los </a:t>
            </a:r>
          </a:p>
          <a:p>
            <a:pPr lvl="1" algn="just"/>
            <a:r>
              <a:rPr lang="es-ES" b="1" dirty="0" smtClean="0"/>
              <a:t>adultos. No pueden </a:t>
            </a:r>
          </a:p>
          <a:p>
            <a:pPr lvl="1" algn="just"/>
            <a:r>
              <a:rPr lang="es-ES" b="1" dirty="0" smtClean="0"/>
              <a:t>soltarse aun con </a:t>
            </a:r>
          </a:p>
          <a:p>
            <a:pPr lvl="1" algn="just"/>
            <a:r>
              <a:rPr lang="es-ES" b="1" dirty="0" smtClean="0"/>
              <a:t>bajos valores de </a:t>
            </a:r>
          </a:p>
          <a:p>
            <a:pPr lvl="1" algn="just"/>
            <a:r>
              <a:rPr lang="es-ES" b="1" dirty="0" smtClean="0"/>
              <a:t>intensidad por sus </a:t>
            </a:r>
          </a:p>
          <a:p>
            <a:pPr lvl="1" algn="just"/>
            <a:r>
              <a:rPr lang="es-ES" b="1" dirty="0" smtClean="0"/>
              <a:t>cuerpos</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3241964" y="2980706"/>
            <a:ext cx="7160820" cy="3657600"/>
          </a:xfrm>
          <a:prstGeom prst="rect">
            <a:avLst/>
          </a:prstGeom>
        </p:spPr>
      </p:pic>
    </p:spTree>
    <p:extLst>
      <p:ext uri="{BB962C8B-B14F-4D97-AF65-F5344CB8AC3E}">
        <p14:creationId xmlns:p14="http://schemas.microsoft.com/office/powerpoint/2010/main" val="3195426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9" y="2410253"/>
            <a:ext cx="5751614" cy="507831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Distancia de seguridad</a:t>
            </a:r>
          </a:p>
          <a:p>
            <a:pPr algn="just"/>
            <a:r>
              <a:rPr lang="es-ES" dirty="0" smtClean="0"/>
              <a:t>Los efectos fisiológicos y patológicos de la electricidad están asociados a contactos plenos o arcos que rompen la rigidez eléctrica de aislaciones, incluyendo por supuesto el aire. La rigidez dieléctrica del aire es variable de acuerdo a las condiciones de:</a:t>
            </a:r>
          </a:p>
          <a:p>
            <a:pPr marL="285750" indent="-285750" algn="just">
              <a:buFont typeface="Arial" panose="020B0604020202020204" pitchFamily="34" charset="0"/>
              <a:buChar char="•"/>
            </a:pPr>
            <a:r>
              <a:rPr lang="es-ES" b="1" dirty="0" smtClean="0"/>
              <a:t>Presión</a:t>
            </a:r>
            <a:r>
              <a:rPr lang="es-ES" dirty="0" smtClean="0"/>
              <a:t>: la mayor presión disminuye las distancias intermoleculares, por ende, entre átomos que se pueden ¡</a:t>
            </a:r>
            <a:r>
              <a:rPr lang="es-ES" dirty="0" err="1" smtClean="0"/>
              <a:t>onizar</a:t>
            </a:r>
            <a:r>
              <a:rPr lang="es-ES" dirty="0" smtClean="0"/>
              <a:t> y facilitar el paso de la corriente</a:t>
            </a:r>
          </a:p>
          <a:p>
            <a:pPr marL="285750" indent="-285750" algn="just">
              <a:buFont typeface="Arial" panose="020B0604020202020204" pitchFamily="34" charset="0"/>
              <a:buChar char="•"/>
            </a:pPr>
            <a:r>
              <a:rPr lang="es-ES" b="1" dirty="0" smtClean="0"/>
              <a:t>Temperatura</a:t>
            </a:r>
            <a:r>
              <a:rPr lang="es-ES" dirty="0" smtClean="0"/>
              <a:t>: a menor temperatura, es menor el movimiento molecular y disminuye la resistividad del aire</a:t>
            </a:r>
          </a:p>
          <a:p>
            <a:pPr marL="285750" indent="-285750" algn="just">
              <a:buFont typeface="Arial" panose="020B0604020202020204" pitchFamily="34" charset="0"/>
              <a:buChar char="•"/>
            </a:pPr>
            <a:r>
              <a:rPr lang="es-ES" b="1" dirty="0" smtClean="0"/>
              <a:t>Humedad</a:t>
            </a:r>
            <a:r>
              <a:rPr lang="es-ES" dirty="0" smtClean="0"/>
              <a:t>: cuanto más húmedo es el aire, más conductor.</a:t>
            </a:r>
          </a:p>
          <a:p>
            <a:pPr marL="285750" indent="-285750" algn="just">
              <a:buFont typeface="Arial" panose="020B0604020202020204" pitchFamily="34" charset="0"/>
              <a:buChar char="•"/>
            </a:pPr>
            <a:r>
              <a:rPr lang="es-ES" b="1" dirty="0" smtClean="0"/>
              <a:t>Geometría</a:t>
            </a:r>
            <a:r>
              <a:rPr lang="es-ES" dirty="0" smtClean="0"/>
              <a:t>: las formas cónicas o en general puntiagudas favorecen la concentración de cargas eléctricas.</a:t>
            </a:r>
          </a:p>
          <a:p>
            <a:pPr algn="just"/>
            <a:endParaRPr lang="es-ES" dirty="0" smtClean="0"/>
          </a:p>
          <a:p>
            <a:pPr algn="just"/>
            <a:endParaRPr lang="es-ES" dirty="0"/>
          </a:p>
        </p:txBody>
      </p:sp>
      <p:sp>
        <p:nvSpPr>
          <p:cNvPr id="3" name="Rectángulo 2"/>
          <p:cNvSpPr/>
          <p:nvPr/>
        </p:nvSpPr>
        <p:spPr>
          <a:xfrm>
            <a:off x="6060375" y="6258356"/>
            <a:ext cx="6088085" cy="584775"/>
          </a:xfrm>
          <a:prstGeom prst="rect">
            <a:avLst/>
          </a:prstGeom>
        </p:spPr>
        <p:txBody>
          <a:bodyPr wrap="square">
            <a:spAutoFit/>
          </a:bodyPr>
          <a:lstStyle/>
          <a:p>
            <a:pPr algn="just"/>
            <a:r>
              <a:rPr lang="es-ES" sz="1600" b="1" dirty="0"/>
              <a:t>Efectos de la corriente continua sobre el cuerpo. </a:t>
            </a:r>
            <a:r>
              <a:rPr lang="es-ES" sz="1600" b="1" dirty="0" smtClean="0"/>
              <a:t>Nótese </a:t>
            </a:r>
            <a:r>
              <a:rPr lang="es-ES" sz="1600" b="1" dirty="0"/>
              <a:t>que hay algunas diferencias en los límites superiores de DC-3 con AC-3.</a:t>
            </a:r>
          </a:p>
        </p:txBody>
      </p:sp>
      <p:sp>
        <p:nvSpPr>
          <p:cNvPr id="5" name="Rectángulo 4"/>
          <p:cNvSpPr/>
          <p:nvPr/>
        </p:nvSpPr>
        <p:spPr>
          <a:xfrm>
            <a:off x="209799" y="101929"/>
            <a:ext cx="11701152" cy="2308324"/>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Efectos según la densidad de la corriente</a:t>
            </a:r>
          </a:p>
          <a:p>
            <a:pPr algn="just"/>
            <a:r>
              <a:rPr lang="es-ES" dirty="0"/>
              <a:t>Mientras más alta es la corriente y menor superficie tiene la zona de aplicación, mayor es </a:t>
            </a:r>
            <a:r>
              <a:rPr lang="es-ES" dirty="0" smtClean="0"/>
              <a:t>la densidad </a:t>
            </a:r>
            <a:r>
              <a:rPr lang="es-ES" dirty="0"/>
              <a:t>de corriente, por </a:t>
            </a:r>
            <a:r>
              <a:rPr lang="es-ES" dirty="0" smtClean="0"/>
              <a:t>lo que </a:t>
            </a:r>
            <a:r>
              <a:rPr lang="es-ES" dirty="0"/>
              <a:t>se torna más peligrosa. Cuando se supera </a:t>
            </a:r>
            <a:r>
              <a:rPr lang="es-ES" dirty="0" smtClean="0"/>
              <a:t>el límite </a:t>
            </a:r>
            <a:r>
              <a:rPr lang="es-ES" dirty="0"/>
              <a:t>de carbonización, disminuye drásticamente </a:t>
            </a:r>
            <a:r>
              <a:rPr lang="es-ES" dirty="0" smtClean="0"/>
              <a:t>la impedancia </a:t>
            </a:r>
            <a:r>
              <a:rPr lang="es-ES" dirty="0"/>
              <a:t>de entrada al cuerpo, aumentando la corriente circulante. </a:t>
            </a:r>
          </a:p>
          <a:p>
            <a:pPr algn="just"/>
            <a:r>
              <a:rPr lang="es-ES" dirty="0"/>
              <a:t>Una diferencia fundamental de </a:t>
            </a:r>
            <a:r>
              <a:rPr lang="es-ES" dirty="0" smtClean="0"/>
              <a:t>la CC </a:t>
            </a:r>
            <a:r>
              <a:rPr lang="es-ES" dirty="0"/>
              <a:t>con </a:t>
            </a:r>
            <a:r>
              <a:rPr lang="es-ES" dirty="0" smtClean="0"/>
              <a:t>la CA </a:t>
            </a:r>
            <a:r>
              <a:rPr lang="es-ES" dirty="0"/>
              <a:t>es que las contracciones musculares se producen en los momentos de conexión </a:t>
            </a:r>
            <a:r>
              <a:rPr lang="es-ES" dirty="0" smtClean="0"/>
              <a:t>o desconexión </a:t>
            </a:r>
            <a:r>
              <a:rPr lang="es-ES" dirty="0"/>
              <a:t>de </a:t>
            </a:r>
            <a:r>
              <a:rPr lang="es-ES" dirty="0" smtClean="0"/>
              <a:t>la fuente </a:t>
            </a:r>
            <a:r>
              <a:rPr lang="es-ES" dirty="0"/>
              <a:t>con </a:t>
            </a:r>
            <a:r>
              <a:rPr lang="es-ES" dirty="0" smtClean="0"/>
              <a:t>la persona</a:t>
            </a:r>
            <a:r>
              <a:rPr lang="es-ES" dirty="0"/>
              <a:t>; pero, mientras la corriente de CC se encuentra establecida, los músculos mantienen su estado pasivo. La corriente nerviosa de accionamiento de los músculos es impulsiva, por lo tanto, </a:t>
            </a:r>
            <a:r>
              <a:rPr lang="es-ES" dirty="0" smtClean="0"/>
              <a:t>la CA </a:t>
            </a:r>
            <a:r>
              <a:rPr lang="es-ES" dirty="0"/>
              <a:t>es parecida. De todos modos, no hay datos fiables de los valores de no soltar de CC.</a:t>
            </a:r>
          </a:p>
        </p:txBody>
      </p:sp>
      <p:pic>
        <p:nvPicPr>
          <p:cNvPr id="6" name="Imagen 5"/>
          <p:cNvPicPr>
            <a:picLocks noChangeAspect="1"/>
          </p:cNvPicPr>
          <p:nvPr/>
        </p:nvPicPr>
        <p:blipFill>
          <a:blip r:embed="rId2"/>
          <a:stretch>
            <a:fillRect/>
          </a:stretch>
        </p:blipFill>
        <p:spPr>
          <a:xfrm>
            <a:off x="5961414" y="2410252"/>
            <a:ext cx="5949538" cy="3848104"/>
          </a:xfrm>
          <a:prstGeom prst="rect">
            <a:avLst/>
          </a:prstGeom>
        </p:spPr>
      </p:pic>
    </p:spTree>
    <p:extLst>
      <p:ext uri="{BB962C8B-B14F-4D97-AF65-F5344CB8AC3E}">
        <p14:creationId xmlns:p14="http://schemas.microsoft.com/office/powerpoint/2010/main" val="4280905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8" y="233094"/>
            <a:ext cx="11566567" cy="6740307"/>
          </a:xfrm>
          <a:prstGeom prst="rect">
            <a:avLst/>
          </a:prstGeom>
        </p:spPr>
        <p:txBody>
          <a:bodyPr wrap="square">
            <a:spAutoFit/>
          </a:bodyPr>
          <a:lstStyle/>
          <a:p>
            <a:pPr marL="285750" indent="-285750" algn="just">
              <a:buFont typeface="Arial" panose="020B0604020202020204" pitchFamily="34" charset="0"/>
              <a:buChar char="•"/>
            </a:pPr>
            <a:r>
              <a:rPr lang="es-ES" b="1" dirty="0"/>
              <a:t> Frecuencia o rapidez de variación del campo eléctrico:</a:t>
            </a:r>
            <a:r>
              <a:rPr lang="es-ES" dirty="0"/>
              <a:t> </a:t>
            </a:r>
            <a:r>
              <a:rPr lang="es-ES" dirty="0" smtClean="0"/>
              <a:t>con </a:t>
            </a:r>
            <a:r>
              <a:rPr lang="es-ES" dirty="0"/>
              <a:t>la frecuencia del campo eléctrico, disminuye la </a:t>
            </a:r>
            <a:r>
              <a:rPr lang="es-ES" dirty="0" smtClean="0"/>
              <a:t>rigidez </a:t>
            </a:r>
            <a:r>
              <a:rPr lang="es-ES" dirty="0"/>
              <a:t>dieléctrica.</a:t>
            </a:r>
          </a:p>
          <a:p>
            <a:pPr marL="285750" indent="-285750" algn="just">
              <a:buFont typeface="Arial" panose="020B0604020202020204" pitchFamily="34" charset="0"/>
              <a:buChar char="•"/>
            </a:pPr>
            <a:r>
              <a:rPr lang="es-ES" b="1" dirty="0" smtClean="0"/>
              <a:t>Forma </a:t>
            </a:r>
            <a:r>
              <a:rPr lang="es-ES" b="1" dirty="0"/>
              <a:t>de onda</a:t>
            </a:r>
            <a:r>
              <a:rPr lang="es-ES" dirty="0"/>
              <a:t>: algunas formas de onda aumentan la </a:t>
            </a:r>
            <a:r>
              <a:rPr lang="es-ES" dirty="0" smtClean="0"/>
              <a:t>tensión de pico, por lo tanto</a:t>
            </a:r>
            <a:r>
              <a:rPr lang="es-ES" dirty="0"/>
              <a:t>, son disruptivas</a:t>
            </a:r>
            <a:r>
              <a:rPr lang="es-ES" dirty="0" smtClean="0"/>
              <a:t>.</a:t>
            </a:r>
          </a:p>
          <a:p>
            <a:pPr algn="just"/>
            <a:r>
              <a:rPr lang="es-ES" b="1" dirty="0" smtClean="0">
                <a:solidFill>
                  <a:srgbClr val="0070C0"/>
                </a:solidFill>
                <a:latin typeface="Arial Rounded MT Bold" panose="020F0704030504030204" pitchFamily="34" charset="0"/>
              </a:rPr>
              <a:t>Riesgos de cortos y arcos en Muy Baja Tensión (MBT)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7078034" y="1155097"/>
            <a:ext cx="4906148" cy="5578211"/>
          </a:xfrm>
          <a:prstGeom prst="rect">
            <a:avLst/>
          </a:prstGeom>
        </p:spPr>
      </p:pic>
      <p:sp>
        <p:nvSpPr>
          <p:cNvPr id="6" name="Rectángulo 5"/>
          <p:cNvSpPr/>
          <p:nvPr/>
        </p:nvSpPr>
        <p:spPr>
          <a:xfrm>
            <a:off x="241466" y="1377996"/>
            <a:ext cx="5590957" cy="5355312"/>
          </a:xfrm>
          <a:prstGeom prst="rect">
            <a:avLst/>
          </a:prstGeom>
        </p:spPr>
        <p:txBody>
          <a:bodyPr wrap="square">
            <a:spAutoFit/>
          </a:bodyPr>
          <a:lstStyle/>
          <a:p>
            <a:pPr algn="just"/>
            <a:r>
              <a:rPr lang="es-ES" dirty="0"/>
              <a:t>En telecomunicaciones se utiliza MBT (12, 24 y 48 V CC), pero las potencias disponibles son altas al utilizar baterías de reserva. Es posible encontrar instalaciones con 1000 A o más de capacidad de cortocircuito. Una mala maniobra de trabajo con una herramienta puede establecer un cortocircuito con alta temperatura o, incluso, un arco.</a:t>
            </a:r>
          </a:p>
          <a:p>
            <a:pPr algn="just"/>
            <a:r>
              <a:rPr lang="es-ES" dirty="0"/>
              <a:t>Esas mismas potencias pueden encontrarse en equipos de galvanoplastia u otros procesos industriales. En estos casos, las distancias de seguridad que deben adoptarse en el diseño y construcción no se establecen por la tensión, sino para posibilitar espacio físico para realizar tareas con comodidad y seguridad.</a:t>
            </a:r>
          </a:p>
          <a:p>
            <a:pPr algn="just"/>
            <a:r>
              <a:rPr lang="es-ES" dirty="0"/>
              <a:t>Con las potencias de cortocircuito mencionadas, es posible que se produzcan quemaduras de hasta tercer grado, por lo que, en diseños y procesos de trabajo, se debe tener en cuenta la potencia de cortocircuito disponible.</a:t>
            </a:r>
          </a:p>
          <a:p>
            <a:pPr algn="just"/>
            <a:r>
              <a:rPr lang="es-ES" dirty="0"/>
              <a:t>Trabajar con MBT en equipos de potencia puede ser muy peligroso si no se hace con prudencia y comodidad</a:t>
            </a:r>
            <a:r>
              <a:rPr lang="es-ES" dirty="0" smtClean="0"/>
              <a:t>.</a:t>
            </a:r>
            <a:endParaRPr lang="es-ES" dirty="0"/>
          </a:p>
        </p:txBody>
      </p:sp>
      <p:sp>
        <p:nvSpPr>
          <p:cNvPr id="7" name="Rectángulo 6"/>
          <p:cNvSpPr/>
          <p:nvPr/>
        </p:nvSpPr>
        <p:spPr>
          <a:xfrm>
            <a:off x="5809013" y="2420708"/>
            <a:ext cx="1269021" cy="3046988"/>
          </a:xfrm>
          <a:prstGeom prst="rect">
            <a:avLst/>
          </a:prstGeom>
        </p:spPr>
        <p:txBody>
          <a:bodyPr wrap="square">
            <a:spAutoFit/>
          </a:bodyPr>
          <a:lstStyle/>
          <a:p>
            <a:pPr algn="just"/>
            <a:r>
              <a:rPr lang="es-ES" sz="1600" b="1" dirty="0"/>
              <a:t>La gravedad del contacto es proporcional a la densidad de corriente </a:t>
            </a:r>
            <a:r>
              <a:rPr lang="es-ES" sz="1600" b="1" dirty="0" smtClean="0"/>
              <a:t>en </a:t>
            </a:r>
            <a:r>
              <a:rPr lang="es-ES" sz="1600" b="1" dirty="0"/>
              <a:t>el contacto. Los arcos tienen alta densidad de corriente.</a:t>
            </a:r>
          </a:p>
        </p:txBody>
      </p:sp>
    </p:spTree>
    <p:extLst>
      <p:ext uri="{BB962C8B-B14F-4D97-AF65-F5344CB8AC3E}">
        <p14:creationId xmlns:p14="http://schemas.microsoft.com/office/powerpoint/2010/main" val="3834660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8" y="233094"/>
            <a:ext cx="11566567" cy="2031325"/>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Tipos </a:t>
            </a:r>
            <a:r>
              <a:rPr lang="es-ES" b="1" dirty="0" smtClean="0">
                <a:solidFill>
                  <a:srgbClr val="0070C0"/>
                </a:solidFill>
                <a:latin typeface="Arial Rounded MT Bold" panose="020F0704030504030204" pitchFamily="34" charset="0"/>
              </a:rPr>
              <a:t>de contacto</a:t>
            </a:r>
          </a:p>
          <a:p>
            <a:pPr algn="just"/>
            <a:r>
              <a:rPr lang="es-ES" dirty="0" smtClean="0"/>
              <a:t>En lo que respecta a la seguridad de las personas, hay dos tipos de contactos:</a:t>
            </a:r>
          </a:p>
          <a:p>
            <a:pPr lvl="1" algn="just"/>
            <a:r>
              <a:rPr lang="es-ES" dirty="0" smtClean="0"/>
              <a:t>0 </a:t>
            </a:r>
            <a:r>
              <a:rPr lang="es-ES" b="1" dirty="0" smtClean="0"/>
              <a:t>Directos</a:t>
            </a:r>
            <a:r>
              <a:rPr lang="es-ES" dirty="0" smtClean="0"/>
              <a:t>: cuando la persona toca directamente un conductor energizado.</a:t>
            </a:r>
          </a:p>
          <a:p>
            <a:pPr lvl="1" algn="just"/>
            <a:r>
              <a:rPr lang="es-ES" dirty="0" smtClean="0"/>
              <a:t>0 </a:t>
            </a:r>
            <a:r>
              <a:rPr lang="es-ES" b="1" dirty="0" smtClean="0"/>
              <a:t>Indirectos</a:t>
            </a:r>
            <a:r>
              <a:rPr lang="es-ES" dirty="0" smtClean="0"/>
              <a:t>: cuando la persona toca un artefacto, un gabinete o una envuelta de protección que cubre un equipo eléctrico que, normalmente, no debería estar energizada, pero que lo está en razón de una avería.</a:t>
            </a:r>
          </a:p>
          <a:p>
            <a:pPr lvl="1" algn="just"/>
            <a:endParaRPr lang="es-AR" dirty="0"/>
          </a:p>
          <a:p>
            <a:pPr lvl="1" algn="just"/>
            <a:endParaRPr lang="es-ES" dirty="0"/>
          </a:p>
        </p:txBody>
      </p:sp>
      <p:sp>
        <p:nvSpPr>
          <p:cNvPr id="4" name="Rectángulo 3"/>
          <p:cNvSpPr/>
          <p:nvPr/>
        </p:nvSpPr>
        <p:spPr>
          <a:xfrm>
            <a:off x="471054" y="2551976"/>
            <a:ext cx="1725881" cy="2862322"/>
          </a:xfrm>
          <a:prstGeom prst="rect">
            <a:avLst/>
          </a:prstGeom>
        </p:spPr>
        <p:txBody>
          <a:bodyPr wrap="square">
            <a:spAutoFit/>
          </a:bodyPr>
          <a:lstStyle/>
          <a:p>
            <a:pPr algn="just"/>
            <a:r>
              <a:rPr lang="es-ES" b="1" dirty="0"/>
              <a:t>La situación</a:t>
            </a:r>
          </a:p>
          <a:p>
            <a:pPr algn="just"/>
            <a:r>
              <a:rPr lang="es-ES" b="1" dirty="0"/>
              <a:t>peligrosa implica </a:t>
            </a:r>
          </a:p>
          <a:p>
            <a:pPr algn="just"/>
            <a:r>
              <a:rPr lang="es-ES" b="1" dirty="0"/>
              <a:t>el contacto con </a:t>
            </a:r>
          </a:p>
          <a:p>
            <a:pPr algn="just"/>
            <a:r>
              <a:rPr lang="es-ES" b="1" dirty="0"/>
              <a:t>dos conducto-</a:t>
            </a:r>
          </a:p>
          <a:p>
            <a:pPr algn="just"/>
            <a:r>
              <a:rPr lang="es-ES" b="1" dirty="0"/>
              <a:t>res a diferente </a:t>
            </a:r>
          </a:p>
          <a:p>
            <a:pPr algn="just"/>
            <a:r>
              <a:rPr lang="es-ES" b="1" dirty="0"/>
              <a:t>potencial, tanto </a:t>
            </a:r>
          </a:p>
          <a:p>
            <a:pPr algn="just"/>
            <a:r>
              <a:rPr lang="es-ES" b="1" dirty="0"/>
              <a:t>en contactos </a:t>
            </a:r>
          </a:p>
          <a:p>
            <a:pPr algn="just"/>
            <a:r>
              <a:rPr lang="es-ES" b="1" dirty="0"/>
              <a:t>directos como </a:t>
            </a:r>
          </a:p>
          <a:p>
            <a:pPr algn="just"/>
            <a:r>
              <a:rPr lang="es-ES" b="1" dirty="0"/>
              <a:t>indirectos.</a:t>
            </a:r>
          </a:p>
        </p:txBody>
      </p:sp>
      <p:pic>
        <p:nvPicPr>
          <p:cNvPr id="5" name="Imagen 4"/>
          <p:cNvPicPr>
            <a:picLocks noChangeAspect="1"/>
          </p:cNvPicPr>
          <p:nvPr/>
        </p:nvPicPr>
        <p:blipFill>
          <a:blip r:embed="rId2"/>
          <a:stretch>
            <a:fillRect/>
          </a:stretch>
        </p:blipFill>
        <p:spPr>
          <a:xfrm>
            <a:off x="2101932" y="1710047"/>
            <a:ext cx="9674433" cy="4750130"/>
          </a:xfrm>
          <a:prstGeom prst="rect">
            <a:avLst/>
          </a:prstGeom>
        </p:spPr>
      </p:pic>
    </p:spTree>
    <p:extLst>
      <p:ext uri="{BB962C8B-B14F-4D97-AF65-F5344CB8AC3E}">
        <p14:creationId xmlns:p14="http://schemas.microsoft.com/office/powerpoint/2010/main" val="2171075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8" y="233094"/>
            <a:ext cx="11566567" cy="6463308"/>
          </a:xfrm>
          <a:prstGeom prst="rect">
            <a:avLst/>
          </a:prstGeom>
        </p:spPr>
        <p:txBody>
          <a:bodyPr wrap="square">
            <a:spAutoFit/>
          </a:bodyPr>
          <a:lstStyle/>
          <a:p>
            <a:pPr algn="just"/>
            <a:r>
              <a:rPr lang="es-ES" dirty="0" smtClean="0"/>
              <a:t>En 220 V, el cuerpo humano seco tiene alrededor de 1900 Q de impedancia, por lo que la corriente que soporta una persona con contacto directo es de 220 V / 1900 O = 0,116 A. Este valor de corriente, de acuerdo al gráfico de efectos de corriente sobre el cuerpo de esta página, implica que la persona ha superado la zona AC-1 (percibe dolor), la corriente también superó el umbral de no-soltar y, si el contacto directo dura más de 30 </a:t>
            </a:r>
            <a:r>
              <a:rPr lang="es-ES" dirty="0" err="1" smtClean="0"/>
              <a:t>mseg</a:t>
            </a:r>
            <a:r>
              <a:rPr lang="es-ES" dirty="0" smtClean="0"/>
              <a:t>, seguramente ingresó en la zona de peligro AC-3. Aquí ya se presentan dificultades para respirar y disfunciones cardíacas reversibles. Si alguien ya superó el umbral de no-soltar y no se lo separa del contacto antes de 0,5 segundos, ingresa en la zona de peligro AC-4y, si no se corta la energía o lo separan, apenas pasado 1 segundo de contacto ingresa en la zona de peligro en donde tiene más de 50 % de probabilidades de sufrir la fibrilación ventricular.</a:t>
            </a:r>
          </a:p>
          <a:p>
            <a:pPr algn="just"/>
            <a:r>
              <a:rPr lang="es-ES" dirty="0" smtClean="0"/>
              <a:t>De persistir el contacto directo en el tiempo y si se mantiene esa intensidad de corriente, lo más probable es que el corazón deje de cumplir con su función.</a:t>
            </a:r>
          </a:p>
          <a:p>
            <a:pPr algn="just"/>
            <a:r>
              <a:rPr lang="es-ES" dirty="0" smtClean="0"/>
              <a:t>La descripción es excesivamente dramática, pero permite comprender que deben existir medios tecnológicos para evitar las consecuencias:</a:t>
            </a:r>
          </a:p>
          <a:p>
            <a:pPr lvl="1" algn="just"/>
            <a:r>
              <a:rPr lang="es-ES" b="1" dirty="0" smtClean="0"/>
              <a:t>0 Barreras que impidan el acceso a partes bajo tensión.</a:t>
            </a:r>
          </a:p>
          <a:p>
            <a:pPr lvl="1" algn="just"/>
            <a:r>
              <a:rPr lang="es-ES" b="1" dirty="0" smtClean="0"/>
              <a:t>0 Medios de desconexión de la energía para evitar la </a:t>
            </a:r>
            <a:r>
              <a:rPr lang="es-ES" b="1" dirty="0" err="1" smtClean="0"/>
              <a:t>cirulación</a:t>
            </a:r>
            <a:r>
              <a:rPr lang="es-ES" b="1" dirty="0" smtClean="0"/>
              <a:t> de esas corrientes y, en el caso de personas que trabajan con instalaciones eléctricas, se necesita un auxiliar que además conozca los procedimientos de primeros auxilios.</a:t>
            </a:r>
          </a:p>
          <a:p>
            <a:pPr algn="just"/>
            <a:r>
              <a:rPr lang="es-ES" dirty="0" smtClean="0"/>
              <a:t>Si la persona que realizó el contacto directo tiene zapatos de seguridad certificados para uso eléctrico, que poseen más de 10 MO de impedancia, la corriente circulante estaría en el orden de 220 V/(10* 10ʌ16 (</a:t>
            </a:r>
            <a:r>
              <a:rPr lang="el-GR" dirty="0" smtClean="0"/>
              <a:t>Ω</a:t>
            </a:r>
            <a:r>
              <a:rPr lang="es-ES" dirty="0" smtClean="0"/>
              <a:t>) = 22 </a:t>
            </a:r>
            <a:r>
              <a:rPr lang="el-GR" dirty="0" smtClean="0"/>
              <a:t>μ</a:t>
            </a:r>
            <a:r>
              <a:rPr lang="es-ES" dirty="0" smtClean="0"/>
              <a:t>A, que es inferior al umbral doloroso. Pero aun en este caso, la persona podría tocar con su mano izquierda otra superficie puesta a potencial de tierra, por lo que estaría en las mismas condiciones que si no tuviera zapatos aislados.</a:t>
            </a:r>
          </a:p>
          <a:p>
            <a:pPr algn="just"/>
            <a:r>
              <a:rPr lang="es-ES" dirty="0" smtClean="0"/>
              <a:t>En el caso que uno de los polos del transformador de distribución (si es monofásico) o el centro de la estrella (en uno trifásico) no estén conectados a tierra, se obtienen dos líneas flotantes respecto a tierra, por lo que, si alguien toca uno de los dos polos, no recibirá un shock eléctrico.</a:t>
            </a:r>
          </a:p>
        </p:txBody>
      </p:sp>
    </p:spTree>
    <p:extLst>
      <p:ext uri="{BB962C8B-B14F-4D97-AF65-F5344CB8AC3E}">
        <p14:creationId xmlns:p14="http://schemas.microsoft.com/office/powerpoint/2010/main" val="1692996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8" y="233094"/>
            <a:ext cx="11566567" cy="6463308"/>
          </a:xfrm>
          <a:prstGeom prst="rect">
            <a:avLst/>
          </a:prstGeom>
        </p:spPr>
        <p:txBody>
          <a:bodyPr wrap="square">
            <a:spAutoFit/>
          </a:bodyPr>
          <a:lstStyle/>
          <a:p>
            <a:pPr algn="just"/>
            <a:r>
              <a:rPr lang="es-ES" dirty="0" smtClean="0"/>
              <a:t>En apariencia esta parece ser una condición segura, pero sucede que, en redes urbanas, no es posible asegurar que una contingencia no ponga a tierra algún conductor o que algún usuario posea un artefacto o máquina con falla de aislación a tierra. Si en ese instante alguien establece un contacto directo o indirecto con uno de los polos de la instalación, queda en situación peligrosa pues la red perdió su condición de aislada a tierra, con el agravante que el usuario puede pensar que no hay peligro en tocar un solo polo de esa red.</a:t>
            </a:r>
          </a:p>
          <a:p>
            <a:pPr algn="ctr"/>
            <a:endParaRPr lang="es-AR" b="1" dirty="0" smtClean="0">
              <a:solidFill>
                <a:srgbClr val="0070C0"/>
              </a:solidFill>
            </a:endParaRPr>
          </a:p>
          <a:p>
            <a:pPr algn="ctr"/>
            <a:endParaRPr lang="es-AR" b="1" dirty="0" smtClean="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just"/>
            <a:endParaRPr lang="es-ES" dirty="0" smtClean="0"/>
          </a:p>
          <a:p>
            <a:pPr algn="just"/>
            <a:endParaRPr lang="es-ES" dirty="0"/>
          </a:p>
          <a:p>
            <a:pPr algn="just"/>
            <a:endParaRPr lang="es-ES" dirty="0" smtClean="0"/>
          </a:p>
          <a:p>
            <a:pPr algn="just"/>
            <a:endParaRPr lang="es-ES" dirty="0"/>
          </a:p>
        </p:txBody>
      </p:sp>
      <p:sp>
        <p:nvSpPr>
          <p:cNvPr id="3" name="Rectángulo 2"/>
          <p:cNvSpPr/>
          <p:nvPr/>
        </p:nvSpPr>
        <p:spPr>
          <a:xfrm>
            <a:off x="222662" y="5437976"/>
            <a:ext cx="4123707" cy="1200329"/>
          </a:xfrm>
          <a:prstGeom prst="rect">
            <a:avLst/>
          </a:prstGeom>
        </p:spPr>
        <p:txBody>
          <a:bodyPr wrap="square">
            <a:spAutoFit/>
          </a:bodyPr>
          <a:lstStyle/>
          <a:p>
            <a:pPr algn="just"/>
            <a:r>
              <a:rPr lang="es-ES" b="1" dirty="0" smtClean="0"/>
              <a:t>El gráfico interpreta efectos de corriente sobre el cuerpo</a:t>
            </a:r>
            <a:r>
              <a:rPr lang="es-ES" b="1" dirty="0"/>
              <a:t>. </a:t>
            </a:r>
          </a:p>
          <a:p>
            <a:pPr algn="just"/>
            <a:r>
              <a:rPr lang="es-ES" b="1" dirty="0"/>
              <a:t>Las protecciones </a:t>
            </a:r>
            <a:r>
              <a:rPr lang="es-ES" b="1" dirty="0" smtClean="0"/>
              <a:t>deben </a:t>
            </a:r>
            <a:r>
              <a:rPr lang="es-ES" b="1" dirty="0"/>
              <a:t>operar </a:t>
            </a:r>
            <a:r>
              <a:rPr lang="es-ES" b="1" dirty="0" smtClean="0"/>
              <a:t>antes de </a:t>
            </a:r>
            <a:r>
              <a:rPr lang="es-ES" b="1" dirty="0"/>
              <a:t>llegar </a:t>
            </a:r>
            <a:r>
              <a:rPr lang="es-ES" b="1" dirty="0" smtClean="0"/>
              <a:t>a límites riesgosos</a:t>
            </a:r>
            <a:r>
              <a:rPr lang="es-ES" b="1" dirty="0"/>
              <a:t>.</a:t>
            </a:r>
          </a:p>
        </p:txBody>
      </p:sp>
      <p:pic>
        <p:nvPicPr>
          <p:cNvPr id="4" name="Imagen 3"/>
          <p:cNvPicPr>
            <a:picLocks noChangeAspect="1"/>
          </p:cNvPicPr>
          <p:nvPr/>
        </p:nvPicPr>
        <p:blipFill>
          <a:blip r:embed="rId2"/>
          <a:stretch>
            <a:fillRect/>
          </a:stretch>
        </p:blipFill>
        <p:spPr>
          <a:xfrm>
            <a:off x="4359233" y="1723670"/>
            <a:ext cx="7429996" cy="4914635"/>
          </a:xfrm>
          <a:prstGeom prst="rect">
            <a:avLst/>
          </a:prstGeom>
        </p:spPr>
      </p:pic>
      <p:sp>
        <p:nvSpPr>
          <p:cNvPr id="5" name="Rectángulo 4"/>
          <p:cNvSpPr/>
          <p:nvPr/>
        </p:nvSpPr>
        <p:spPr>
          <a:xfrm>
            <a:off x="209798" y="1723671"/>
            <a:ext cx="4136571" cy="3416320"/>
          </a:xfrm>
          <a:prstGeom prst="rect">
            <a:avLst/>
          </a:prstGeom>
        </p:spPr>
        <p:txBody>
          <a:bodyPr wrap="square">
            <a:spAutoFit/>
          </a:bodyPr>
          <a:lstStyle/>
          <a:p>
            <a:pPr algn="just"/>
            <a:r>
              <a:rPr lang="es-ES" b="1" dirty="0">
                <a:solidFill>
                  <a:srgbClr val="0070C0"/>
                </a:solidFill>
              </a:rPr>
              <a:t>Contactos directos</a:t>
            </a:r>
          </a:p>
          <a:p>
            <a:pPr algn="ctr"/>
            <a:r>
              <a:rPr lang="es-ES" b="1" dirty="0">
                <a:solidFill>
                  <a:srgbClr val="0070C0"/>
                </a:solidFill>
              </a:rPr>
              <a:t>Puede haber contactos directos entre dos partes de la instalación con diferencia de potencial entre sí y no solo contra tierra. Por ejemplo, en circuitos de calefacción con resistencias en serie, al tocar con ambas manos las dos terminales de una misma resistencia se podrán encontrar tensiones peligrosas.</a:t>
            </a:r>
          </a:p>
          <a:p>
            <a:pPr algn="ctr"/>
            <a:r>
              <a:rPr lang="es-ES" b="1" dirty="0">
                <a:solidFill>
                  <a:srgbClr val="0070C0"/>
                </a:solidFill>
              </a:rPr>
              <a:t>La mejor solución son las barreras, por ejemplo, rejillas en máquinas o tapas en tableros.</a:t>
            </a:r>
          </a:p>
        </p:txBody>
      </p:sp>
    </p:spTree>
    <p:extLst>
      <p:ext uri="{BB962C8B-B14F-4D97-AF65-F5344CB8AC3E}">
        <p14:creationId xmlns:p14="http://schemas.microsoft.com/office/powerpoint/2010/main" val="1675850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8" y="233094"/>
            <a:ext cx="11566567" cy="6463308"/>
          </a:xfrm>
          <a:prstGeom prst="rect">
            <a:avLst/>
          </a:prstGeom>
        </p:spPr>
        <p:txBody>
          <a:bodyPr wrap="square">
            <a:spAutoFit/>
          </a:bodyPr>
          <a:lstStyle/>
          <a:p>
            <a:pPr algn="just"/>
            <a:r>
              <a:rPr lang="es-ES" dirty="0" smtClean="0"/>
              <a:t>Por otra parte, una situación de contacto indirecto puede darse con un motor asincrónico en el que la aislación del bobinado </a:t>
            </a:r>
            <a:r>
              <a:rPr lang="es-ES" dirty="0" err="1" smtClean="0"/>
              <a:t>estatórico</a:t>
            </a:r>
            <a:r>
              <a:rPr lang="es-ES" dirty="0" smtClean="0"/>
              <a:t> es baja, quizás a causa de suciedad o degradación de los aislantes. Por ejemplo, si un motor está instalado dentro de una máquina apoyada en el suelo por tacos </a:t>
            </a:r>
            <a:r>
              <a:rPr lang="es-ES" dirty="0" err="1" smtClean="0"/>
              <a:t>antivibratorios</a:t>
            </a:r>
            <a:r>
              <a:rPr lang="es-ES" dirty="0" smtClean="0"/>
              <a:t>, normalmente aislantes, que por suciedad presentan fugas a tierra y el operador de la máquina no posee ningún elemento de protección personal (EPP), como guantes y zapatos de seguridad.</a:t>
            </a:r>
          </a:p>
          <a:p>
            <a:pPr algn="just"/>
            <a:r>
              <a:rPr lang="es-ES" dirty="0" smtClean="0"/>
              <a:t>Cuando el operador toque la máquina con los valores de aislación indicados, tendrá un contacto indirecto con la red a una tensión de 12,1 V. Con este valor de tensión sobre la persona, la impedancia del cuerpo es alta, 6 k0, y circularán por su cuerpo 2 </a:t>
            </a:r>
            <a:r>
              <a:rPr lang="es-ES" dirty="0" err="1" smtClean="0"/>
              <a:t>mA</a:t>
            </a:r>
            <a:r>
              <a:rPr lang="es-ES" dirty="0" smtClean="0"/>
              <a:t>, por lo que, al superar el umbral doloroso y estar sobre el límite inferior del umbral de no-soltar, la persona sorprendida quitará las manos de la máquina. </a:t>
            </a:r>
          </a:p>
          <a:p>
            <a:pPr algn="just"/>
            <a:r>
              <a:rPr lang="es-ES" dirty="0" smtClean="0"/>
              <a:t>Supongamos ahora que el operador posee zapatos de seguridad de 10 MO. En estas condiciones, la envuelta de </a:t>
            </a:r>
            <a:r>
              <a:rPr lang="es-ES" dirty="0"/>
              <a:t>la máquina se encontrará a 145,7 V, pero el operador no </a:t>
            </a:r>
            <a:r>
              <a:rPr lang="es-ES" dirty="0" smtClean="0"/>
              <a:t>sentirá </a:t>
            </a:r>
            <a:r>
              <a:rPr lang="es-ES" dirty="0"/>
              <a:t>dolor pues la corriente es muy baja (0,014 </a:t>
            </a:r>
            <a:r>
              <a:rPr lang="es-ES" dirty="0" err="1"/>
              <a:t>mA</a:t>
            </a:r>
            <a:r>
              <a:rPr lang="es-ES" dirty="0"/>
              <a:t>). Se acerca </a:t>
            </a:r>
            <a:r>
              <a:rPr lang="es-ES" dirty="0" smtClean="0"/>
              <a:t>ahora </a:t>
            </a:r>
            <a:r>
              <a:rPr lang="es-ES" dirty="0"/>
              <a:t>otra persona, con calzado normal, conductor, toca la </a:t>
            </a:r>
            <a:r>
              <a:rPr lang="es-ES" dirty="0" smtClean="0"/>
              <a:t>máquina </a:t>
            </a:r>
            <a:r>
              <a:rPr lang="es-ES" dirty="0"/>
              <a:t>y sufrirá un shock, al circular por él unos 2 </a:t>
            </a:r>
            <a:r>
              <a:rPr lang="es-ES" dirty="0" err="1"/>
              <a:t>mA.</a:t>
            </a:r>
            <a:r>
              <a:rPr lang="es-ES" dirty="0"/>
              <a:t> </a:t>
            </a:r>
          </a:p>
          <a:p>
            <a:pPr algn="just"/>
            <a:r>
              <a:rPr lang="es-ES" dirty="0"/>
              <a:t>Solo sufrirá dolor y podrá soltar la máquina</a:t>
            </a:r>
            <a:r>
              <a:rPr lang="es-ES" dirty="0" smtClean="0"/>
              <a:t>.</a:t>
            </a:r>
          </a:p>
          <a:p>
            <a:pPr algn="ctr"/>
            <a:r>
              <a:rPr lang="es-ES" b="1" dirty="0" smtClean="0">
                <a:solidFill>
                  <a:srgbClr val="FF0000"/>
                </a:solidFill>
              </a:rPr>
              <a:t>Los contactos </a:t>
            </a:r>
            <a:r>
              <a:rPr lang="es-ES" b="1" dirty="0">
                <a:solidFill>
                  <a:srgbClr val="FF0000"/>
                </a:solidFill>
              </a:rPr>
              <a:t>directos </a:t>
            </a:r>
            <a:r>
              <a:rPr lang="es-ES" b="1" dirty="0" smtClean="0">
                <a:solidFill>
                  <a:srgbClr val="FF0000"/>
                </a:solidFill>
              </a:rPr>
              <a:t>son más </a:t>
            </a:r>
            <a:r>
              <a:rPr lang="es-ES" b="1" dirty="0">
                <a:solidFill>
                  <a:srgbClr val="FF0000"/>
                </a:solidFill>
              </a:rPr>
              <a:t>peligrosos </a:t>
            </a:r>
            <a:r>
              <a:rPr lang="es-ES" b="1" dirty="0" smtClean="0">
                <a:solidFill>
                  <a:srgbClr val="FF0000"/>
                </a:solidFill>
              </a:rPr>
              <a:t>que los indirectos</a:t>
            </a:r>
            <a:r>
              <a:rPr lang="es-ES" b="1" dirty="0">
                <a:solidFill>
                  <a:srgbClr val="FF0000"/>
                </a:solidFill>
              </a:rPr>
              <a:t>, pues </a:t>
            </a:r>
            <a:r>
              <a:rPr lang="es-ES" b="1" dirty="0" smtClean="0">
                <a:solidFill>
                  <a:srgbClr val="FF0000"/>
                </a:solidFill>
              </a:rPr>
              <a:t>las corrientes en general son más </a:t>
            </a:r>
            <a:r>
              <a:rPr lang="es-ES" b="1" dirty="0">
                <a:solidFill>
                  <a:srgbClr val="FF0000"/>
                </a:solidFill>
              </a:rPr>
              <a:t>altas.</a:t>
            </a:r>
            <a:endParaRPr lang="es-ES" b="1" dirty="0" smtClean="0">
              <a:solidFill>
                <a:srgbClr val="FF0000"/>
              </a:solidFill>
            </a:endParaRP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p:txBody>
      </p:sp>
      <p:sp>
        <p:nvSpPr>
          <p:cNvPr id="6" name="Rectángulo 5"/>
          <p:cNvSpPr/>
          <p:nvPr/>
        </p:nvSpPr>
        <p:spPr>
          <a:xfrm>
            <a:off x="209798" y="4340869"/>
            <a:ext cx="2165267" cy="2031325"/>
          </a:xfrm>
          <a:prstGeom prst="rect">
            <a:avLst/>
          </a:prstGeom>
        </p:spPr>
        <p:txBody>
          <a:bodyPr wrap="square">
            <a:spAutoFit/>
          </a:bodyPr>
          <a:lstStyle/>
          <a:p>
            <a:r>
              <a:rPr lang="es-ES" dirty="0"/>
              <a:t>Circuito equivalente de un contacto indirecto. Ante fallas de aislación, </a:t>
            </a:r>
            <a:r>
              <a:rPr lang="es-ES" dirty="0" smtClean="0"/>
              <a:t>la envuelta </a:t>
            </a:r>
            <a:r>
              <a:rPr lang="es-ES" dirty="0"/>
              <a:t>adquiere potencial respecto a tierra.</a:t>
            </a:r>
          </a:p>
        </p:txBody>
      </p:sp>
      <p:pic>
        <p:nvPicPr>
          <p:cNvPr id="7" name="Imagen 6"/>
          <p:cNvPicPr>
            <a:picLocks noChangeAspect="1"/>
          </p:cNvPicPr>
          <p:nvPr/>
        </p:nvPicPr>
        <p:blipFill>
          <a:blip r:embed="rId2"/>
          <a:stretch>
            <a:fillRect/>
          </a:stretch>
        </p:blipFill>
        <p:spPr>
          <a:xfrm>
            <a:off x="2708502" y="4144488"/>
            <a:ext cx="7753659" cy="2585234"/>
          </a:xfrm>
          <a:prstGeom prst="rect">
            <a:avLst/>
          </a:prstGeom>
        </p:spPr>
      </p:pic>
    </p:spTree>
    <p:extLst>
      <p:ext uri="{BB962C8B-B14F-4D97-AF65-F5344CB8AC3E}">
        <p14:creationId xmlns:p14="http://schemas.microsoft.com/office/powerpoint/2010/main" val="2673040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8" y="233094"/>
            <a:ext cx="11566567" cy="1200329"/>
          </a:xfrm>
          <a:prstGeom prst="rect">
            <a:avLst/>
          </a:prstGeom>
        </p:spPr>
        <p:txBody>
          <a:bodyPr wrap="square">
            <a:spAutoFit/>
          </a:bodyPr>
          <a:lstStyle/>
          <a:p>
            <a:pPr algn="just"/>
            <a:r>
              <a:rPr lang="es-ES" dirty="0"/>
              <a:t>Supongamos que empeora la aislación del motor y </a:t>
            </a:r>
            <a:r>
              <a:rPr lang="es-ES" dirty="0" smtClean="0"/>
              <a:t>baja a </a:t>
            </a:r>
            <a:r>
              <a:rPr lang="es-ES" dirty="0"/>
              <a:t>un valor de 3 k0, el operador no sentirá dolor, pero </a:t>
            </a:r>
            <a:r>
              <a:rPr lang="es-ES" dirty="0" smtClean="0"/>
              <a:t>la segunda </a:t>
            </a:r>
            <a:r>
              <a:rPr lang="es-ES" dirty="0"/>
              <a:t>persona sufrirá una corriente de más de 30 </a:t>
            </a:r>
            <a:r>
              <a:rPr lang="es-ES" dirty="0" err="1"/>
              <a:t>mA</a:t>
            </a:r>
            <a:r>
              <a:rPr lang="es-ES" dirty="0"/>
              <a:t>, </a:t>
            </a:r>
            <a:r>
              <a:rPr lang="es-ES" dirty="0" smtClean="0"/>
              <a:t>que </a:t>
            </a:r>
            <a:r>
              <a:rPr lang="es-ES" dirty="0"/>
              <a:t>le producirá contracciones con la condición </a:t>
            </a:r>
            <a:r>
              <a:rPr lang="es-ES" dirty="0" smtClean="0"/>
              <a:t>no-soltar </a:t>
            </a:r>
            <a:r>
              <a:rPr lang="es-ES" dirty="0"/>
              <a:t>y, de no ser auxiliado, podrá sufrir </a:t>
            </a:r>
            <a:r>
              <a:rPr lang="es-ES" dirty="0" smtClean="0"/>
              <a:t>consecuencias graves</a:t>
            </a:r>
            <a:r>
              <a:rPr lang="es-ES" dirty="0"/>
              <a:t>. Estos ejemplos muestran el peligro del contacto </a:t>
            </a:r>
            <a:r>
              <a:rPr lang="es-ES" dirty="0" smtClean="0"/>
              <a:t>indirecto </a:t>
            </a:r>
            <a:r>
              <a:rPr lang="es-ES" dirty="0"/>
              <a:t>y la necesidad de contar con medios de </a:t>
            </a:r>
            <a:r>
              <a:rPr lang="es-ES" dirty="0" smtClean="0"/>
              <a:t>desconexión </a:t>
            </a:r>
            <a:r>
              <a:rPr lang="es-ES" dirty="0"/>
              <a:t>y protección.</a:t>
            </a:r>
          </a:p>
        </p:txBody>
      </p:sp>
      <p:sp>
        <p:nvSpPr>
          <p:cNvPr id="3" name="Rectángulo 2"/>
          <p:cNvSpPr/>
          <p:nvPr/>
        </p:nvSpPr>
        <p:spPr>
          <a:xfrm>
            <a:off x="209797" y="1433423"/>
            <a:ext cx="11665527" cy="1477328"/>
          </a:xfrm>
          <a:prstGeom prst="rect">
            <a:avLst/>
          </a:prstGeom>
        </p:spPr>
        <p:txBody>
          <a:bodyPr wrap="square">
            <a:spAutoFit/>
          </a:bodyPr>
          <a:lstStyle/>
          <a:p>
            <a:pPr algn="just"/>
            <a:r>
              <a:rPr lang="es-ES" b="1" dirty="0">
                <a:solidFill>
                  <a:srgbClr val="0070C0"/>
                </a:solidFill>
              </a:rPr>
              <a:t>Contactos indirectos</a:t>
            </a:r>
          </a:p>
          <a:p>
            <a:pPr algn="ctr"/>
            <a:r>
              <a:rPr lang="es-ES" b="1" dirty="0">
                <a:solidFill>
                  <a:srgbClr val="0070C0"/>
                </a:solidFill>
              </a:rPr>
              <a:t>Las soluciones para contactos indirectos </a:t>
            </a:r>
            <a:r>
              <a:rPr lang="es-ES" b="1" dirty="0" smtClean="0">
                <a:solidFill>
                  <a:srgbClr val="0070C0"/>
                </a:solidFill>
              </a:rPr>
              <a:t>no protegen </a:t>
            </a:r>
            <a:r>
              <a:rPr lang="es-ES" b="1" dirty="0">
                <a:solidFill>
                  <a:srgbClr val="0070C0"/>
                </a:solidFill>
              </a:rPr>
              <a:t>de contactos directos </a:t>
            </a:r>
            <a:r>
              <a:rPr lang="es-ES" b="1" dirty="0" smtClean="0">
                <a:solidFill>
                  <a:srgbClr val="0070C0"/>
                </a:solidFill>
              </a:rPr>
              <a:t>con ambas </a:t>
            </a:r>
            <a:r>
              <a:rPr lang="es-ES" b="1" dirty="0">
                <a:solidFill>
                  <a:srgbClr val="0070C0"/>
                </a:solidFill>
              </a:rPr>
              <a:t>manos </a:t>
            </a:r>
            <a:r>
              <a:rPr lang="es-ES" b="1" dirty="0" smtClean="0">
                <a:solidFill>
                  <a:srgbClr val="0070C0"/>
                </a:solidFill>
              </a:rPr>
              <a:t>a partes con diferencia de </a:t>
            </a:r>
            <a:r>
              <a:rPr lang="es-ES" b="1" dirty="0">
                <a:solidFill>
                  <a:srgbClr val="0070C0"/>
                </a:solidFill>
              </a:rPr>
              <a:t>potencial entre sí</a:t>
            </a:r>
            <a:r>
              <a:rPr lang="es-ES" b="1" dirty="0" smtClean="0">
                <a:solidFill>
                  <a:srgbClr val="0070C0"/>
                </a:solidFill>
              </a:rPr>
              <a:t>. Por este motivo</a:t>
            </a:r>
            <a:r>
              <a:rPr lang="es-ES" b="1" dirty="0">
                <a:solidFill>
                  <a:srgbClr val="0070C0"/>
                </a:solidFill>
              </a:rPr>
              <a:t>, </a:t>
            </a:r>
            <a:r>
              <a:rPr lang="es-ES" b="1" dirty="0" smtClean="0">
                <a:solidFill>
                  <a:srgbClr val="0070C0"/>
                </a:solidFill>
              </a:rPr>
              <a:t>siempre se analizarán las posibilidades de </a:t>
            </a:r>
            <a:r>
              <a:rPr lang="es-ES" b="1" dirty="0">
                <a:solidFill>
                  <a:srgbClr val="0070C0"/>
                </a:solidFill>
              </a:rPr>
              <a:t>ocurrencia </a:t>
            </a:r>
            <a:r>
              <a:rPr lang="es-ES" b="1" dirty="0" smtClean="0">
                <a:solidFill>
                  <a:srgbClr val="0070C0"/>
                </a:solidFill>
              </a:rPr>
              <a:t>de ambos </a:t>
            </a:r>
            <a:r>
              <a:rPr lang="es-ES" b="1" dirty="0">
                <a:solidFill>
                  <a:srgbClr val="0070C0"/>
                </a:solidFill>
              </a:rPr>
              <a:t>tipos de </a:t>
            </a:r>
            <a:r>
              <a:rPr lang="es-ES" b="1" dirty="0" smtClean="0">
                <a:solidFill>
                  <a:srgbClr val="0070C0"/>
                </a:solidFill>
              </a:rPr>
              <a:t>contactos</a:t>
            </a:r>
            <a:r>
              <a:rPr lang="es-ES" b="1" dirty="0">
                <a:solidFill>
                  <a:srgbClr val="0070C0"/>
                </a:solidFill>
              </a:rPr>
              <a:t>. </a:t>
            </a:r>
            <a:r>
              <a:rPr lang="es-ES" b="1" dirty="0" smtClean="0">
                <a:solidFill>
                  <a:srgbClr val="0070C0"/>
                </a:solidFill>
              </a:rPr>
              <a:t>Si la persona está aislada de tierra, las protecciones </a:t>
            </a:r>
            <a:r>
              <a:rPr lang="es-ES" b="1" dirty="0">
                <a:solidFill>
                  <a:srgbClr val="0070C0"/>
                </a:solidFill>
              </a:rPr>
              <a:t>diferenciales </a:t>
            </a:r>
            <a:r>
              <a:rPr lang="es-ES" b="1" dirty="0" smtClean="0">
                <a:solidFill>
                  <a:srgbClr val="0070C0"/>
                </a:solidFill>
              </a:rPr>
              <a:t>no protegen </a:t>
            </a:r>
            <a:r>
              <a:rPr lang="es-ES" b="1" dirty="0">
                <a:solidFill>
                  <a:srgbClr val="0070C0"/>
                </a:solidFill>
              </a:rPr>
              <a:t>de contactos </a:t>
            </a:r>
            <a:r>
              <a:rPr lang="es-ES" b="1" dirty="0" smtClean="0">
                <a:solidFill>
                  <a:srgbClr val="0070C0"/>
                </a:solidFill>
              </a:rPr>
              <a:t>con las manos en diferentes </a:t>
            </a:r>
            <a:r>
              <a:rPr lang="es-ES" b="1" dirty="0">
                <a:solidFill>
                  <a:srgbClr val="0070C0"/>
                </a:solidFill>
              </a:rPr>
              <a:t>potenciales</a:t>
            </a:r>
            <a:r>
              <a:rPr lang="es-ES" dirty="0"/>
              <a:t>.</a:t>
            </a:r>
          </a:p>
        </p:txBody>
      </p:sp>
      <p:sp>
        <p:nvSpPr>
          <p:cNvPr id="4" name="Rectángulo 3"/>
          <p:cNvSpPr/>
          <p:nvPr/>
        </p:nvSpPr>
        <p:spPr>
          <a:xfrm>
            <a:off x="352302" y="6308306"/>
            <a:ext cx="11281558" cy="369332"/>
          </a:xfrm>
          <a:prstGeom prst="rect">
            <a:avLst/>
          </a:prstGeom>
        </p:spPr>
        <p:txBody>
          <a:bodyPr wrap="square">
            <a:spAutoFit/>
          </a:bodyPr>
          <a:lstStyle/>
          <a:p>
            <a:pPr algn="ctr"/>
            <a:r>
              <a:rPr lang="es-ES" b="1" dirty="0" smtClean="0"/>
              <a:t>El problema del contacto </a:t>
            </a:r>
            <a:r>
              <a:rPr lang="es-ES" b="1" dirty="0"/>
              <a:t>indirecto se </a:t>
            </a:r>
            <a:r>
              <a:rPr lang="es-ES" b="1" dirty="0" smtClean="0"/>
              <a:t>soluciona con </a:t>
            </a:r>
            <a:r>
              <a:rPr lang="es-ES" b="1" dirty="0"/>
              <a:t>poner </a:t>
            </a:r>
            <a:r>
              <a:rPr lang="es-ES" b="1" dirty="0" smtClean="0"/>
              <a:t>a tierra la envuelta y cortar la tensión o aislarla.</a:t>
            </a:r>
            <a:endParaRPr lang="es-ES" b="1" dirty="0"/>
          </a:p>
        </p:txBody>
      </p:sp>
      <p:pic>
        <p:nvPicPr>
          <p:cNvPr id="5" name="Imagen 4"/>
          <p:cNvPicPr>
            <a:picLocks noChangeAspect="1"/>
          </p:cNvPicPr>
          <p:nvPr/>
        </p:nvPicPr>
        <p:blipFill>
          <a:blip r:embed="rId2"/>
          <a:stretch>
            <a:fillRect/>
          </a:stretch>
        </p:blipFill>
        <p:spPr>
          <a:xfrm>
            <a:off x="1045029" y="2910751"/>
            <a:ext cx="9785267" cy="3228792"/>
          </a:xfrm>
          <a:prstGeom prst="rect">
            <a:avLst/>
          </a:prstGeom>
        </p:spPr>
      </p:pic>
    </p:spTree>
    <p:extLst>
      <p:ext uri="{BB962C8B-B14F-4D97-AF65-F5344CB8AC3E}">
        <p14:creationId xmlns:p14="http://schemas.microsoft.com/office/powerpoint/2010/main" val="1850297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29392" y="1447432"/>
            <a:ext cx="10865922" cy="4154984"/>
          </a:xfrm>
          <a:prstGeom prst="rect">
            <a:avLst/>
          </a:prstGeom>
        </p:spPr>
        <p:txBody>
          <a:bodyPr wrap="square">
            <a:spAutoFit/>
          </a:bodyPr>
          <a:lstStyle/>
          <a:p>
            <a:pPr algn="ctr"/>
            <a:r>
              <a:rPr lang="es-ES" sz="4400" b="1" dirty="0" smtClean="0"/>
              <a:t>PROTECCION</a:t>
            </a:r>
          </a:p>
          <a:p>
            <a:pPr algn="ctr"/>
            <a:r>
              <a:rPr lang="es-ES" sz="4400" b="1" dirty="0" smtClean="0"/>
              <a:t>La electricidad puede ser tan útil como peligrosa. La piel humana es buena conductora de ella, por lo que debemos protegernos adecuadamente en el momento de manipular elementos eléctricos.</a:t>
            </a:r>
            <a:endParaRPr lang="es-ES" sz="4400" b="1" dirty="0"/>
          </a:p>
        </p:txBody>
      </p:sp>
    </p:spTree>
    <p:extLst>
      <p:ext uri="{BB962C8B-B14F-4D97-AF65-F5344CB8AC3E}">
        <p14:creationId xmlns:p14="http://schemas.microsoft.com/office/powerpoint/2010/main" val="3604206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6883" y="399226"/>
            <a:ext cx="11542815" cy="5909310"/>
          </a:xfrm>
          <a:prstGeom prst="rect">
            <a:avLst/>
          </a:prstGeom>
        </p:spPr>
        <p:txBody>
          <a:bodyPr wrap="square">
            <a:spAutoFit/>
          </a:bodyPr>
          <a:lstStyle/>
          <a:p>
            <a:pPr algn="just"/>
            <a:r>
              <a:rPr lang="es-ES" dirty="0" smtClean="0"/>
              <a:t>Incluso antes de poder manipular elementos eléctricos, debemos considerar el riesgo al que nos estamos sometiendo; por eso es importante entender que al manejar estos instrumentos o equipos debemos prevenir cualquier tipo de incidente, por ejemplo, el choque eléctrico por contacto </a:t>
            </a:r>
            <a:r>
              <a:rPr lang="es-ES" dirty="0"/>
              <a:t>directo con la piel u otras partes del cuerpo. Una pequeña </a:t>
            </a:r>
            <a:r>
              <a:rPr lang="es-ES" dirty="0" smtClean="0"/>
              <a:t>descarga </a:t>
            </a:r>
            <a:r>
              <a:rPr lang="es-ES" dirty="0"/>
              <a:t>puede ocasionarnos un severo golpe, un </a:t>
            </a:r>
            <a:r>
              <a:rPr lang="es-ES" dirty="0" smtClean="0"/>
              <a:t>cosquilleo </a:t>
            </a:r>
            <a:r>
              <a:rPr lang="es-ES" dirty="0"/>
              <a:t>o producir quemaduras intensas. La electricidad es </a:t>
            </a:r>
            <a:r>
              <a:rPr lang="es-ES" dirty="0" smtClean="0"/>
              <a:t>un potencial </a:t>
            </a:r>
            <a:r>
              <a:rPr lang="es-ES" dirty="0"/>
              <a:t>motivo </a:t>
            </a:r>
            <a:r>
              <a:rPr lang="es-ES" dirty="0" smtClean="0"/>
              <a:t>de accidentes</a:t>
            </a:r>
            <a:r>
              <a:rPr lang="es-ES" dirty="0"/>
              <a:t>, debemos tener cuidado </a:t>
            </a:r>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ES" dirty="0"/>
          </a:p>
          <a:p>
            <a:pPr algn="ctr"/>
            <a:r>
              <a:rPr lang="es-ES" b="1" dirty="0" smtClean="0"/>
              <a:t>El trabajo que realizan los electricistas consiste en tomar contacto directo e indirecto con instalaciones en pleno funcionamiento que ponen en riesgo su vida. </a:t>
            </a:r>
          </a:p>
        </p:txBody>
      </p:sp>
      <p:pic>
        <p:nvPicPr>
          <p:cNvPr id="1026" name="Picture 2" descr="Riesgo direc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0066" y="1876301"/>
            <a:ext cx="7196447" cy="3788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611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6883" y="399226"/>
            <a:ext cx="11542815" cy="4801314"/>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Protección contra contacto </a:t>
            </a:r>
          </a:p>
          <a:p>
            <a:pPr algn="just"/>
            <a:r>
              <a:rPr lang="es-ES" dirty="0" smtClean="0"/>
              <a:t>Los accidentes ocurridos con corriente eléctrica pueden darse de diversas formas. El contacto directo con la corriente eléctrica puede producir en el cuerpo: asfixia, quemaduras, fibrilación y espasmos musculares. Debido a que nuestro cuerpo funciona sobre la base de impulsos eléctricos (la sinapsis entre las neuronas cerebrales son básicamente conexiones eléctricas), cualquier contacto con una fuente de corriente superior puede provocar una descompensación total en todo nuestro sistema y ocasionar desde lesiones hasta la muerte.</a:t>
            </a:r>
          </a:p>
          <a:p>
            <a:pPr algn="just"/>
            <a:r>
              <a:rPr lang="es-ES" dirty="0"/>
              <a:t>Es importante entender que la protección contra estos </a:t>
            </a:r>
            <a:r>
              <a:rPr lang="es-ES" dirty="0" smtClean="0"/>
              <a:t>peligros </a:t>
            </a:r>
            <a:r>
              <a:rPr lang="es-ES" dirty="0"/>
              <a:t>es algo que debemos tener muy en claro. Lo que se </a:t>
            </a:r>
            <a:r>
              <a:rPr lang="es-ES" dirty="0" smtClean="0"/>
              <a:t>busca </a:t>
            </a:r>
            <a:r>
              <a:rPr lang="es-ES" dirty="0"/>
              <a:t>con todos los elementos de seguridad es permitirnos </a:t>
            </a:r>
            <a:r>
              <a:rPr lang="es-ES" dirty="0" smtClean="0"/>
              <a:t>trabajar </a:t>
            </a:r>
            <a:r>
              <a:rPr lang="es-ES" dirty="0"/>
              <a:t>bien protegidos sobre componentes eléctricos. </a:t>
            </a:r>
          </a:p>
          <a:p>
            <a:pPr algn="just"/>
            <a:r>
              <a:rPr lang="es-ES" dirty="0"/>
              <a:t>Cada elemento de seguridad tiene un grado de protección </a:t>
            </a:r>
            <a:r>
              <a:rPr lang="es-ES" dirty="0" smtClean="0"/>
              <a:t>que </a:t>
            </a:r>
            <a:r>
              <a:rPr lang="es-ES" dirty="0"/>
              <a:t>depende directamente de los materiales y de la </a:t>
            </a:r>
            <a:r>
              <a:rPr lang="es-ES" dirty="0" smtClean="0"/>
              <a:t>aislación</a:t>
            </a:r>
            <a:r>
              <a:rPr lang="es-ES" dirty="0"/>
              <a:t>. Estos nos mantienen separados del sistema en general. </a:t>
            </a:r>
          </a:p>
          <a:p>
            <a:pPr algn="just"/>
            <a:r>
              <a:rPr lang="es-ES" dirty="0"/>
              <a:t>Existen dos tipos de elementos de protección: los que </a:t>
            </a:r>
            <a:r>
              <a:rPr lang="es-ES" dirty="0" smtClean="0"/>
              <a:t>protegen </a:t>
            </a:r>
            <a:r>
              <a:rPr lang="es-ES" dirty="0"/>
              <a:t>al circuito y los que protegen a las personas. Como </a:t>
            </a:r>
            <a:r>
              <a:rPr lang="es-ES" dirty="0" smtClean="0"/>
              <a:t>sabemos</a:t>
            </a:r>
            <a:r>
              <a:rPr lang="es-ES" dirty="0"/>
              <a:t>, debido a la corriente eléctrica podemos sufrir </a:t>
            </a:r>
            <a:r>
              <a:rPr lang="es-ES" dirty="0" smtClean="0"/>
              <a:t>accidentes</a:t>
            </a:r>
            <a:r>
              <a:rPr lang="es-ES" dirty="0"/>
              <a:t>. En las instalaciones, los accidentes son producto </a:t>
            </a:r>
            <a:r>
              <a:rPr lang="es-ES" dirty="0" smtClean="0"/>
              <a:t>de </a:t>
            </a:r>
            <a:r>
              <a:rPr lang="es-ES" dirty="0"/>
              <a:t>cortocircuitos y sobretensiones; y las personas pueden </a:t>
            </a:r>
            <a:r>
              <a:rPr lang="es-ES" dirty="0" smtClean="0"/>
              <a:t>sufrir </a:t>
            </a:r>
            <a:r>
              <a:rPr lang="es-ES" dirty="0"/>
              <a:t>quemaduras y espasmos. A su vez, existen dos tipos </a:t>
            </a:r>
            <a:r>
              <a:rPr lang="es-ES" dirty="0" smtClean="0"/>
              <a:t>de </a:t>
            </a:r>
            <a:r>
              <a:rPr lang="es-ES" dirty="0"/>
              <a:t>contactos:</a:t>
            </a:r>
            <a:r>
              <a:rPr lang="es-ES" b="1" dirty="0"/>
              <a:t> directo e indirecto</a:t>
            </a:r>
            <a:r>
              <a:rPr lang="es-ES" b="1" dirty="0" smtClean="0"/>
              <a:t>.</a:t>
            </a:r>
          </a:p>
          <a:p>
            <a:pPr algn="just"/>
            <a:endParaRPr lang="es-AR" b="1" dirty="0" smtClean="0"/>
          </a:p>
          <a:p>
            <a:pPr algn="ctr"/>
            <a:r>
              <a:rPr lang="es-ES" b="1" dirty="0">
                <a:solidFill>
                  <a:srgbClr val="FF0000"/>
                </a:solidFill>
                <a:latin typeface="Arial Rounded MT Bold" panose="020F0704030504030204" pitchFamily="34" charset="0"/>
              </a:rPr>
              <a:t>El contacto directo es </a:t>
            </a:r>
            <a:r>
              <a:rPr lang="es-ES" b="1" dirty="0" smtClean="0">
                <a:solidFill>
                  <a:srgbClr val="FF0000"/>
                </a:solidFill>
                <a:latin typeface="Arial Rounded MT Bold" panose="020F0704030504030204" pitchFamily="34" charset="0"/>
              </a:rPr>
              <a:t>la principal </a:t>
            </a:r>
            <a:r>
              <a:rPr lang="es-ES" b="1" dirty="0">
                <a:solidFill>
                  <a:srgbClr val="FF0000"/>
                </a:solidFill>
                <a:latin typeface="Arial Rounded MT Bold" panose="020F0704030504030204" pitchFamily="34" charset="0"/>
              </a:rPr>
              <a:t>causa de accidentes </a:t>
            </a:r>
            <a:r>
              <a:rPr lang="es-ES" b="1" dirty="0" smtClean="0">
                <a:solidFill>
                  <a:srgbClr val="FF0000"/>
                </a:solidFill>
                <a:latin typeface="Arial Rounded MT Bold" panose="020F0704030504030204" pitchFamily="34" charset="0"/>
              </a:rPr>
              <a:t>laborales </a:t>
            </a:r>
            <a:r>
              <a:rPr lang="es-ES" b="1" dirty="0">
                <a:solidFill>
                  <a:srgbClr val="FF0000"/>
                </a:solidFill>
                <a:latin typeface="Arial Rounded MT Bold" panose="020F0704030504030204" pitchFamily="34" charset="0"/>
              </a:rPr>
              <a:t>originados a partir </a:t>
            </a:r>
            <a:r>
              <a:rPr lang="es-ES" b="1" dirty="0" smtClean="0">
                <a:solidFill>
                  <a:srgbClr val="FF0000"/>
                </a:solidFill>
                <a:latin typeface="Arial Rounded MT Bold" panose="020F0704030504030204" pitchFamily="34" charset="0"/>
              </a:rPr>
              <a:t>de </a:t>
            </a:r>
            <a:r>
              <a:rPr lang="es-ES" b="1" dirty="0">
                <a:solidFill>
                  <a:srgbClr val="FF0000"/>
                </a:solidFill>
                <a:latin typeface="Arial Rounded MT Bold" panose="020F0704030504030204" pitchFamily="34" charset="0"/>
              </a:rPr>
              <a:t>no respetar las normas </a:t>
            </a:r>
            <a:r>
              <a:rPr lang="es-ES" b="1" dirty="0" smtClean="0">
                <a:solidFill>
                  <a:srgbClr val="FF0000"/>
                </a:solidFill>
                <a:latin typeface="Arial Rounded MT Bold" panose="020F0704030504030204" pitchFamily="34" charset="0"/>
              </a:rPr>
              <a:t>establecidas</a:t>
            </a:r>
            <a:endParaRPr lang="es-AR" b="1"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280249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6883" y="399226"/>
            <a:ext cx="11542815" cy="6463308"/>
          </a:xfrm>
          <a:prstGeom prst="rect">
            <a:avLst/>
          </a:prstGeom>
        </p:spPr>
        <p:txBody>
          <a:bodyPr wrap="square">
            <a:spAutoFit/>
          </a:bodyPr>
          <a:lstStyle/>
          <a:p>
            <a:pPr algn="just"/>
            <a:r>
              <a:rPr lang="es-ES" dirty="0" smtClean="0"/>
              <a:t>Para </a:t>
            </a:r>
            <a:r>
              <a:rPr lang="es-ES" dirty="0"/>
              <a:t>evitar los accidentes derivados de contactos directos, </a:t>
            </a:r>
            <a:r>
              <a:rPr lang="es-ES" dirty="0" smtClean="0"/>
              <a:t>debemos </a:t>
            </a:r>
            <a:r>
              <a:rPr lang="es-ES" dirty="0"/>
              <a:t>proteger en una primera instancia, mediante el </a:t>
            </a:r>
            <a:r>
              <a:rPr lang="es-ES" dirty="0" smtClean="0"/>
              <a:t>recubrimiento </a:t>
            </a:r>
            <a:r>
              <a:rPr lang="es-ES" dirty="0"/>
              <a:t>y la aislación de las partes activas con</a:t>
            </a:r>
            <a:r>
              <a:rPr lang="es-ES" dirty="0" smtClean="0"/>
              <a:t>:</a:t>
            </a:r>
          </a:p>
          <a:p>
            <a:pPr algn="just"/>
            <a:endParaRPr lang="es-ES" dirty="0"/>
          </a:p>
          <a:p>
            <a:pPr lvl="2" algn="just"/>
            <a:r>
              <a:rPr lang="es-ES" b="1" dirty="0"/>
              <a:t>0 Cintas aislantes, barreras aislantes y distintos tipos de </a:t>
            </a:r>
            <a:r>
              <a:rPr lang="es-ES" b="1" dirty="0" smtClean="0"/>
              <a:t>recubrimientos</a:t>
            </a:r>
            <a:r>
              <a:rPr lang="es-ES" b="1" dirty="0"/>
              <a:t>.</a:t>
            </a:r>
          </a:p>
          <a:p>
            <a:pPr lvl="2" algn="just"/>
            <a:r>
              <a:rPr lang="es-ES" b="1" dirty="0"/>
              <a:t>0 Distancias de seguridad de elementos de alta tensión.</a:t>
            </a:r>
          </a:p>
          <a:p>
            <a:pPr lvl="2" algn="just"/>
            <a:r>
              <a:rPr lang="es-ES" b="1" dirty="0"/>
              <a:t>0 Elementos de seguridad de elevada sensibilidad (</a:t>
            </a:r>
            <a:r>
              <a:rPr lang="es-ES" b="1" dirty="0" smtClean="0"/>
              <a:t>interruptores </a:t>
            </a:r>
            <a:r>
              <a:rPr lang="es-ES" b="1" dirty="0"/>
              <a:t>diferenciales).</a:t>
            </a:r>
          </a:p>
          <a:p>
            <a:pPr lvl="2" algn="just"/>
            <a:r>
              <a:rPr lang="es-ES" b="1" dirty="0"/>
              <a:t>0 Para máquinas eléctricas, utilizar puestas a tierra que se </a:t>
            </a:r>
            <a:r>
              <a:rPr lang="es-ES" b="1" dirty="0" smtClean="0"/>
              <a:t>encuentren </a:t>
            </a:r>
            <a:r>
              <a:rPr lang="es-ES" b="1" dirty="0"/>
              <a:t>normalizadas.</a:t>
            </a:r>
          </a:p>
          <a:p>
            <a:pPr lvl="2" algn="just"/>
            <a:r>
              <a:rPr lang="es-ES" b="1" dirty="0"/>
              <a:t>0 En las instalaciones eléctricas, utilizar cables con </a:t>
            </a:r>
            <a:r>
              <a:rPr lang="es-ES" b="1" dirty="0" smtClean="0"/>
              <a:t>secciones </a:t>
            </a:r>
            <a:r>
              <a:rPr lang="es-ES" b="1" dirty="0"/>
              <a:t>adecuadas.</a:t>
            </a:r>
          </a:p>
          <a:p>
            <a:pPr lvl="2" algn="just"/>
            <a:r>
              <a:rPr lang="es-ES" b="1" dirty="0"/>
              <a:t>0 Establecer cartelería adecuada para indicar peligros y </a:t>
            </a:r>
            <a:r>
              <a:rPr lang="es-ES" b="1" dirty="0" smtClean="0"/>
              <a:t>riesgos </a:t>
            </a:r>
            <a:r>
              <a:rPr lang="es-ES" b="1" dirty="0"/>
              <a:t>eléctricos</a:t>
            </a:r>
            <a:r>
              <a:rPr lang="es-ES" b="1" dirty="0" smtClean="0"/>
              <a:t>.</a:t>
            </a:r>
          </a:p>
          <a:p>
            <a:pPr algn="just"/>
            <a:endParaRPr lang="es-ES" dirty="0"/>
          </a:p>
          <a:p>
            <a:pPr algn="just"/>
            <a:r>
              <a:rPr lang="es-ES" dirty="0"/>
              <a:t>En general, es importante alejar toda parte activa que pueda </a:t>
            </a:r>
            <a:r>
              <a:rPr lang="es-ES" dirty="0" smtClean="0"/>
              <a:t>entrar </a:t>
            </a:r>
            <a:r>
              <a:rPr lang="es-ES" dirty="0"/>
              <a:t>en contacto accidental con el trabajador o algún </a:t>
            </a:r>
            <a:r>
              <a:rPr lang="es-ES" dirty="0" smtClean="0"/>
              <a:t>elemento </a:t>
            </a:r>
            <a:r>
              <a:rPr lang="es-ES" dirty="0"/>
              <a:t>conductor cuando se trabaje en las proximidades de </a:t>
            </a:r>
            <a:r>
              <a:rPr lang="es-ES" dirty="0" smtClean="0"/>
              <a:t>la </a:t>
            </a:r>
            <a:r>
              <a:rPr lang="es-ES" dirty="0"/>
              <a:t>instalación. La zona donde se puede interactuar se </a:t>
            </a:r>
            <a:r>
              <a:rPr lang="es-ES" dirty="0" smtClean="0"/>
              <a:t>considera </a:t>
            </a:r>
            <a:r>
              <a:rPr lang="es-ES" dirty="0"/>
              <a:t>segura si está aproximadamente a 2,5 m por encima </a:t>
            </a:r>
            <a:r>
              <a:rPr lang="es-ES" dirty="0" smtClean="0"/>
              <a:t>de </a:t>
            </a:r>
            <a:r>
              <a:rPr lang="es-ES" dirty="0"/>
              <a:t>un punto de referencia entre los pies del trabajador, </a:t>
            </a:r>
            <a:r>
              <a:rPr lang="es-ES" dirty="0" smtClean="0"/>
              <a:t>y 1 </a:t>
            </a:r>
            <a:r>
              <a:rPr lang="es-ES" dirty="0"/>
              <a:t>metro lateral y hacia abajo alrededor del trabajador.</a:t>
            </a:r>
          </a:p>
          <a:p>
            <a:pPr algn="just"/>
            <a:r>
              <a:rPr lang="es-ES" dirty="0"/>
              <a:t>Todo elemento que se utilice para impedir el contacto </a:t>
            </a:r>
            <a:r>
              <a:rPr lang="es-ES" dirty="0" smtClean="0"/>
              <a:t>directo </a:t>
            </a:r>
            <a:r>
              <a:rPr lang="es-ES" dirty="0"/>
              <a:t>debe estar fijado de forma segura y resistente para </a:t>
            </a:r>
            <a:r>
              <a:rPr lang="es-ES" dirty="0" smtClean="0"/>
              <a:t>evitar </a:t>
            </a:r>
            <a:r>
              <a:rPr lang="es-ES" dirty="0"/>
              <a:t>que se remueva en forma accidental. Los obstáculos metálicos (válido también para aislaciones de conductores) </a:t>
            </a:r>
            <a:r>
              <a:rPr lang="es-ES" dirty="0" smtClean="0"/>
              <a:t>deben </a:t>
            </a:r>
            <a:r>
              <a:rPr lang="es-ES" dirty="0"/>
              <a:t>estar recubiertos con materiales no conductores que </a:t>
            </a:r>
            <a:r>
              <a:rPr lang="es-ES" dirty="0" smtClean="0"/>
              <a:t>resistan </a:t>
            </a:r>
            <a:r>
              <a:rPr lang="es-ES" dirty="0"/>
              <a:t>las inclemencias del tiempo y elementos </a:t>
            </a:r>
            <a:r>
              <a:rPr lang="es-ES" dirty="0" smtClean="0"/>
              <a:t>abrasivos (</a:t>
            </a:r>
            <a:r>
              <a:rPr lang="es-ES" dirty="0"/>
              <a:t>comúnmente encontrados en el ambiente).</a:t>
            </a:r>
          </a:p>
          <a:p>
            <a:pPr algn="just"/>
            <a:r>
              <a:rPr lang="es-ES" dirty="0"/>
              <a:t>Para considerar las partes activas aisladas y protegidas, </a:t>
            </a:r>
            <a:r>
              <a:rPr lang="es-ES" dirty="0" smtClean="0"/>
              <a:t>estas </a:t>
            </a:r>
            <a:r>
              <a:rPr lang="es-ES" dirty="0"/>
              <a:t>deberán poseer un grado de protección IP2XX para </a:t>
            </a:r>
            <a:r>
              <a:rPr lang="es-ES" dirty="0" smtClean="0"/>
              <a:t>superficies </a:t>
            </a:r>
            <a:r>
              <a:rPr lang="es-ES" dirty="0"/>
              <a:t>exteriores, y grado de protección </a:t>
            </a:r>
            <a:r>
              <a:rPr lang="es-ES" dirty="0" smtClean="0"/>
              <a:t>IP4XX </a:t>
            </a:r>
            <a:r>
              <a:rPr lang="es-ES" dirty="0"/>
              <a:t>para </a:t>
            </a:r>
            <a:r>
              <a:rPr lang="es-ES" dirty="0" smtClean="0"/>
              <a:t>superficies </a:t>
            </a:r>
            <a:r>
              <a:rPr lang="es-ES" dirty="0"/>
              <a:t>de fácil acceso.</a:t>
            </a:r>
          </a:p>
          <a:p>
            <a:pPr algn="just"/>
            <a:r>
              <a:rPr lang="es-ES" dirty="0"/>
              <a:t>Para evitar el contacto indirecto, debemos considerar </a:t>
            </a:r>
            <a:r>
              <a:rPr lang="es-ES" dirty="0" smtClean="0"/>
              <a:t>algunos </a:t>
            </a:r>
            <a:r>
              <a:rPr lang="es-ES" dirty="0"/>
              <a:t>aspectos. Para sistemas donde se manejen </a:t>
            </a:r>
            <a:r>
              <a:rPr lang="es-ES" dirty="0" smtClean="0"/>
              <a:t>tensiones </a:t>
            </a:r>
            <a:r>
              <a:rPr lang="es-ES" dirty="0"/>
              <a:t>inferiores a 50 V con respecto a la tierra (24 V si son </a:t>
            </a:r>
            <a:r>
              <a:rPr lang="es-ES" dirty="0" smtClean="0"/>
              <a:t>sistemas </a:t>
            </a:r>
            <a:r>
              <a:rPr lang="es-ES" dirty="0"/>
              <a:t>conectados a la tierra húmeda o conductiva), no </a:t>
            </a:r>
            <a:r>
              <a:rPr lang="es-ES" dirty="0" smtClean="0"/>
              <a:t>será </a:t>
            </a:r>
            <a:r>
              <a:rPr lang="es-ES" dirty="0"/>
              <a:t>necesario tener un sistema de protección ya que son </a:t>
            </a:r>
            <a:r>
              <a:rPr lang="es-ES" dirty="0" smtClean="0"/>
              <a:t>valores </a:t>
            </a:r>
            <a:r>
              <a:rPr lang="es-ES" dirty="0"/>
              <a:t>denominados de muy baja tensión. </a:t>
            </a:r>
            <a:endParaRPr lang="es-ES" dirty="0" smtClean="0"/>
          </a:p>
        </p:txBody>
      </p:sp>
    </p:spTree>
    <p:extLst>
      <p:ext uri="{BB962C8B-B14F-4D97-AF65-F5344CB8AC3E}">
        <p14:creationId xmlns:p14="http://schemas.microsoft.com/office/powerpoint/2010/main" val="1099729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21673" y="4519136"/>
            <a:ext cx="6096000" cy="923330"/>
          </a:xfrm>
          <a:prstGeom prst="rect">
            <a:avLst/>
          </a:prstGeom>
        </p:spPr>
        <p:txBody>
          <a:bodyPr>
            <a:spAutoFit/>
          </a:bodyPr>
          <a:lstStyle/>
          <a:p>
            <a:r>
              <a:rPr lang="es-ES" b="1" dirty="0" smtClean="0"/>
              <a:t>El contacto </a:t>
            </a:r>
            <a:r>
              <a:rPr lang="es-ES" b="1" dirty="0"/>
              <a:t>directo debe evitarse en </a:t>
            </a:r>
            <a:r>
              <a:rPr lang="es-ES" b="1" dirty="0" smtClean="0"/>
              <a:t>el lugar </a:t>
            </a:r>
            <a:r>
              <a:rPr lang="es-ES" b="1" dirty="0"/>
              <a:t>de trabajo, </a:t>
            </a:r>
            <a:r>
              <a:rPr lang="es-ES" b="1" dirty="0" smtClean="0"/>
              <a:t>ya que allí es </a:t>
            </a:r>
            <a:r>
              <a:rPr lang="es-ES" b="1" dirty="0"/>
              <a:t>común estar en presencia de maquinarias </a:t>
            </a:r>
            <a:r>
              <a:rPr lang="es-ES" b="1" dirty="0" smtClean="0"/>
              <a:t>y elementos </a:t>
            </a:r>
            <a:r>
              <a:rPr lang="es-ES" b="1" dirty="0"/>
              <a:t>que </a:t>
            </a:r>
            <a:r>
              <a:rPr lang="es-ES" b="1" dirty="0" smtClean="0"/>
              <a:t>pondrán en </a:t>
            </a:r>
            <a:r>
              <a:rPr lang="es-ES" b="1" dirty="0"/>
              <a:t>riesgo nuestra salud.</a:t>
            </a:r>
          </a:p>
        </p:txBody>
      </p:sp>
      <p:pic>
        <p:nvPicPr>
          <p:cNvPr id="5" name="Imagen 4"/>
          <p:cNvPicPr>
            <a:picLocks noChangeAspect="1"/>
          </p:cNvPicPr>
          <p:nvPr/>
        </p:nvPicPr>
        <p:blipFill>
          <a:blip r:embed="rId2"/>
          <a:stretch>
            <a:fillRect/>
          </a:stretch>
        </p:blipFill>
        <p:spPr>
          <a:xfrm>
            <a:off x="344198" y="1135330"/>
            <a:ext cx="5019675" cy="3162300"/>
          </a:xfrm>
          <a:prstGeom prst="rect">
            <a:avLst/>
          </a:prstGeom>
        </p:spPr>
      </p:pic>
      <p:sp>
        <p:nvSpPr>
          <p:cNvPr id="6" name="Rectángulo 5"/>
          <p:cNvSpPr/>
          <p:nvPr/>
        </p:nvSpPr>
        <p:spPr>
          <a:xfrm>
            <a:off x="6159335" y="1055771"/>
            <a:ext cx="1749631" cy="3139321"/>
          </a:xfrm>
          <a:prstGeom prst="rect">
            <a:avLst/>
          </a:prstGeom>
        </p:spPr>
        <p:txBody>
          <a:bodyPr wrap="square">
            <a:spAutoFit/>
          </a:bodyPr>
          <a:lstStyle/>
          <a:p>
            <a:r>
              <a:rPr lang="es-ES" b="1" dirty="0"/>
              <a:t>La señalización</a:t>
            </a:r>
          </a:p>
          <a:p>
            <a:r>
              <a:rPr lang="es-ES" b="1" dirty="0"/>
              <a:t>ayuda </a:t>
            </a:r>
            <a:r>
              <a:rPr lang="es-ES" b="1" dirty="0" smtClean="0"/>
              <a:t>a evitar </a:t>
            </a:r>
            <a:endParaRPr lang="es-ES" b="1" dirty="0"/>
          </a:p>
          <a:p>
            <a:r>
              <a:rPr lang="es-ES" b="1" dirty="0"/>
              <a:t>accidentes </a:t>
            </a:r>
          </a:p>
          <a:p>
            <a:r>
              <a:rPr lang="es-ES" b="1" dirty="0"/>
              <a:t>laborales. En </a:t>
            </a:r>
          </a:p>
          <a:p>
            <a:r>
              <a:rPr lang="es-ES" b="1" dirty="0"/>
              <a:t>electricidad, es </a:t>
            </a:r>
          </a:p>
          <a:p>
            <a:r>
              <a:rPr lang="es-ES" b="1" dirty="0"/>
              <a:t>indispensable</a:t>
            </a:r>
          </a:p>
          <a:p>
            <a:r>
              <a:rPr lang="es-ES" b="1" dirty="0"/>
              <a:t>indicar cuáles </a:t>
            </a:r>
          </a:p>
          <a:p>
            <a:r>
              <a:rPr lang="es-ES" b="1" dirty="0"/>
              <a:t>son los equipos </a:t>
            </a:r>
          </a:p>
          <a:p>
            <a:r>
              <a:rPr lang="es-ES" b="1" dirty="0"/>
              <a:t>que trabajan </a:t>
            </a:r>
          </a:p>
          <a:p>
            <a:r>
              <a:rPr lang="es-ES" b="1" dirty="0"/>
              <a:t>con tensiones </a:t>
            </a:r>
          </a:p>
          <a:p>
            <a:r>
              <a:rPr lang="es-ES" b="1" dirty="0"/>
              <a:t>elevadas.</a:t>
            </a:r>
          </a:p>
        </p:txBody>
      </p:sp>
      <p:pic>
        <p:nvPicPr>
          <p:cNvPr id="7" name="Imagen 6"/>
          <p:cNvPicPr>
            <a:picLocks noChangeAspect="1"/>
          </p:cNvPicPr>
          <p:nvPr/>
        </p:nvPicPr>
        <p:blipFill>
          <a:blip r:embed="rId3"/>
          <a:stretch>
            <a:fillRect/>
          </a:stretch>
        </p:blipFill>
        <p:spPr>
          <a:xfrm>
            <a:off x="8000629" y="1135330"/>
            <a:ext cx="3790950" cy="4705350"/>
          </a:xfrm>
          <a:prstGeom prst="rect">
            <a:avLst/>
          </a:prstGeom>
        </p:spPr>
      </p:pic>
    </p:spTree>
    <p:extLst>
      <p:ext uri="{BB962C8B-B14F-4D97-AF65-F5344CB8AC3E}">
        <p14:creationId xmlns:p14="http://schemas.microsoft.com/office/powerpoint/2010/main" val="704050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6883" y="399226"/>
            <a:ext cx="11542815" cy="4801314"/>
          </a:xfrm>
          <a:prstGeom prst="rect">
            <a:avLst/>
          </a:prstGeom>
        </p:spPr>
        <p:txBody>
          <a:bodyPr wrap="square">
            <a:spAutoFit/>
          </a:bodyPr>
          <a:lstStyle/>
          <a:p>
            <a:pPr algn="just"/>
            <a:r>
              <a:rPr lang="es-ES" dirty="0" smtClean="0"/>
              <a:t>Para </a:t>
            </a:r>
            <a:r>
              <a:rPr lang="es-ES" dirty="0"/>
              <a:t>evitar descargas por contacto indirecto en sistemas en los que la </a:t>
            </a:r>
            <a:r>
              <a:rPr lang="es-ES" dirty="0" smtClean="0"/>
              <a:t>tensión </a:t>
            </a:r>
            <a:r>
              <a:rPr lang="es-ES" dirty="0"/>
              <a:t>es superior, se deben establecer conexiones a masa </a:t>
            </a:r>
            <a:r>
              <a:rPr lang="es-ES" dirty="0" smtClean="0"/>
              <a:t>eficientes</a:t>
            </a:r>
            <a:r>
              <a:rPr lang="es-ES" dirty="0"/>
              <a:t>, evitar el contacto directo entre una carga y la </a:t>
            </a:r>
            <a:r>
              <a:rPr lang="es-ES" dirty="0" smtClean="0"/>
              <a:t>masa </a:t>
            </a:r>
            <a:r>
              <a:rPr lang="es-ES" dirty="0"/>
              <a:t>(o un neutro), tener precaución de aislar las máquinas </a:t>
            </a:r>
            <a:r>
              <a:rPr lang="es-ES" dirty="0" smtClean="0"/>
              <a:t>y </a:t>
            </a:r>
            <a:r>
              <a:rPr lang="es-ES" dirty="0"/>
              <a:t>herramientas que puedan estar en contacto directo. Las </a:t>
            </a:r>
            <a:r>
              <a:rPr lang="es-ES" dirty="0" smtClean="0"/>
              <a:t>protecciones </a:t>
            </a:r>
            <a:r>
              <a:rPr lang="es-ES" dirty="0"/>
              <a:t>más comunes son:</a:t>
            </a:r>
          </a:p>
          <a:p>
            <a:pPr marL="742950" lvl="1" indent="-285750" algn="just">
              <a:buFont typeface="Arial" panose="020B0604020202020204" pitchFamily="34" charset="0"/>
              <a:buChar char="•"/>
            </a:pPr>
            <a:r>
              <a:rPr lang="es-ES" b="1" dirty="0" smtClean="0">
                <a:latin typeface="Arial Rounded MT Bold" panose="020F0704030504030204" pitchFamily="34" charset="0"/>
              </a:rPr>
              <a:t>Disyuntor diferencial en caso de cortocircuito o sobrecarga de la línea</a:t>
            </a:r>
            <a:r>
              <a:rPr lang="es-ES" b="1" dirty="0">
                <a:latin typeface="Arial Rounded MT Bold" panose="020F0704030504030204" pitchFamily="34" charset="0"/>
              </a:rPr>
              <a:t>.</a:t>
            </a:r>
          </a:p>
          <a:p>
            <a:pPr marL="742950" lvl="1" indent="-285750" algn="just">
              <a:buFont typeface="Arial" panose="020B0604020202020204" pitchFamily="34" charset="0"/>
              <a:buChar char="•"/>
            </a:pPr>
            <a:r>
              <a:rPr lang="es-ES" b="1" dirty="0" smtClean="0">
                <a:latin typeface="Arial Rounded MT Bold" panose="020F0704030504030204" pitchFamily="34" charset="0"/>
              </a:rPr>
              <a:t>Utilizar </a:t>
            </a:r>
            <a:r>
              <a:rPr lang="es-ES" b="1" dirty="0">
                <a:latin typeface="Arial Rounded MT Bold" panose="020F0704030504030204" pitchFamily="34" charset="0"/>
              </a:rPr>
              <a:t>equipos correctamente aislados y protegidos (</a:t>
            </a:r>
            <a:r>
              <a:rPr lang="es-ES" b="1" dirty="0" smtClean="0">
                <a:latin typeface="Arial Rounded MT Bold" panose="020F0704030504030204" pitchFamily="34" charset="0"/>
              </a:rPr>
              <a:t>de clase II o B</a:t>
            </a:r>
            <a:r>
              <a:rPr lang="es-ES" b="1" dirty="0">
                <a:latin typeface="Arial Rounded MT Bold" panose="020F0704030504030204" pitchFamily="34" charset="0"/>
              </a:rPr>
              <a:t>)</a:t>
            </a:r>
          </a:p>
          <a:p>
            <a:pPr marL="742950" lvl="1" indent="-285750" algn="just">
              <a:buFont typeface="Arial" panose="020B0604020202020204" pitchFamily="34" charset="0"/>
              <a:buChar char="•"/>
            </a:pPr>
            <a:r>
              <a:rPr lang="es-ES" b="1" dirty="0" smtClean="0">
                <a:latin typeface="Arial Rounded MT Bold" panose="020F0704030504030204" pitchFamily="34" charset="0"/>
              </a:rPr>
              <a:t>Mantener con una buena separación los circuitos eléctricos.</a:t>
            </a:r>
          </a:p>
          <a:p>
            <a:pPr marL="742950" lvl="1" indent="-285750" algn="just">
              <a:buFont typeface="Arial" panose="020B0604020202020204" pitchFamily="34" charset="0"/>
              <a:buChar char="•"/>
            </a:pPr>
            <a:endParaRPr lang="es-AR" b="1" dirty="0">
              <a:solidFill>
                <a:srgbClr val="0070C0"/>
              </a:solidFill>
              <a:latin typeface="Arial Rounded MT Bold" panose="020F0704030504030204" pitchFamily="34" charset="0"/>
            </a:endParaRPr>
          </a:p>
          <a:p>
            <a:pPr marL="0" lvl="1" algn="just"/>
            <a:r>
              <a:rPr lang="es-ES" b="1" dirty="0">
                <a:solidFill>
                  <a:srgbClr val="0070C0"/>
                </a:solidFill>
                <a:latin typeface="Arial Rounded MT Bold" panose="020F0704030504030204" pitchFamily="34" charset="0"/>
              </a:rPr>
              <a:t>Pinturas aislantes</a:t>
            </a:r>
          </a:p>
          <a:p>
            <a:pPr marL="0" lvl="1" algn="ctr"/>
            <a:r>
              <a:rPr lang="es-ES" b="1" dirty="0" smtClean="0">
                <a:solidFill>
                  <a:srgbClr val="0070C0"/>
                </a:solidFill>
              </a:rPr>
              <a:t>En algunos </a:t>
            </a:r>
            <a:r>
              <a:rPr lang="es-ES" b="1" dirty="0">
                <a:solidFill>
                  <a:srgbClr val="0070C0"/>
                </a:solidFill>
              </a:rPr>
              <a:t>casos, </a:t>
            </a:r>
            <a:r>
              <a:rPr lang="es-ES" b="1" dirty="0" smtClean="0">
                <a:solidFill>
                  <a:srgbClr val="0070C0"/>
                </a:solidFill>
              </a:rPr>
              <a:t>se pueden </a:t>
            </a:r>
            <a:r>
              <a:rPr lang="es-ES" b="1" dirty="0">
                <a:solidFill>
                  <a:srgbClr val="0070C0"/>
                </a:solidFill>
              </a:rPr>
              <a:t>aplicar determinadas pinturas </a:t>
            </a:r>
            <a:r>
              <a:rPr lang="es-ES" b="1" dirty="0" smtClean="0">
                <a:solidFill>
                  <a:srgbClr val="0070C0"/>
                </a:solidFill>
              </a:rPr>
              <a:t>especialmente </a:t>
            </a:r>
            <a:r>
              <a:rPr lang="es-ES" b="1" dirty="0">
                <a:solidFill>
                  <a:srgbClr val="0070C0"/>
                </a:solidFill>
              </a:rPr>
              <a:t>formuladas para trabajar como aislantes.</a:t>
            </a:r>
          </a:p>
          <a:p>
            <a:pPr marL="0" lvl="1" algn="ctr"/>
            <a:r>
              <a:rPr lang="es-ES" b="1" dirty="0" smtClean="0">
                <a:solidFill>
                  <a:srgbClr val="0070C0"/>
                </a:solidFill>
              </a:rPr>
              <a:t>En ciertas </a:t>
            </a:r>
            <a:r>
              <a:rPr lang="es-ES" b="1" dirty="0">
                <a:solidFill>
                  <a:srgbClr val="0070C0"/>
                </a:solidFill>
              </a:rPr>
              <a:t>situaciones, cuando </a:t>
            </a:r>
            <a:r>
              <a:rPr lang="es-ES" b="1" dirty="0" smtClean="0">
                <a:solidFill>
                  <a:srgbClr val="0070C0"/>
                </a:solidFill>
              </a:rPr>
              <a:t>no es posible </a:t>
            </a:r>
            <a:r>
              <a:rPr lang="es-ES" b="1" dirty="0">
                <a:solidFill>
                  <a:srgbClr val="0070C0"/>
                </a:solidFill>
              </a:rPr>
              <a:t>aplicar un </a:t>
            </a:r>
            <a:r>
              <a:rPr lang="es-ES" b="1" dirty="0" smtClean="0">
                <a:solidFill>
                  <a:srgbClr val="0070C0"/>
                </a:solidFill>
              </a:rPr>
              <a:t>aislante o su costo resulta elevado</a:t>
            </a:r>
            <a:r>
              <a:rPr lang="es-ES" b="1" dirty="0">
                <a:solidFill>
                  <a:srgbClr val="0070C0"/>
                </a:solidFill>
              </a:rPr>
              <a:t>, </a:t>
            </a:r>
            <a:r>
              <a:rPr lang="es-ES" b="1" dirty="0" smtClean="0">
                <a:solidFill>
                  <a:srgbClr val="0070C0"/>
                </a:solidFill>
              </a:rPr>
              <a:t>se utilizan </a:t>
            </a:r>
            <a:r>
              <a:rPr lang="es-ES" b="1" dirty="0">
                <a:solidFill>
                  <a:srgbClr val="0070C0"/>
                </a:solidFill>
              </a:rPr>
              <a:t>sistemas poco </a:t>
            </a:r>
            <a:r>
              <a:rPr lang="es-ES" b="1" dirty="0" smtClean="0">
                <a:solidFill>
                  <a:srgbClr val="0070C0"/>
                </a:solidFill>
              </a:rPr>
              <a:t>convencionales</a:t>
            </a:r>
            <a:r>
              <a:rPr lang="es-ES" b="1" dirty="0">
                <a:solidFill>
                  <a:srgbClr val="0070C0"/>
                </a:solidFill>
              </a:rPr>
              <a:t>. Por ejemplo, </a:t>
            </a:r>
            <a:r>
              <a:rPr lang="es-ES" b="1" dirty="0" smtClean="0">
                <a:solidFill>
                  <a:srgbClr val="0070C0"/>
                </a:solidFill>
              </a:rPr>
              <a:t>en el caso de los bobinados de motores</a:t>
            </a:r>
            <a:r>
              <a:rPr lang="es-ES" b="1" dirty="0">
                <a:solidFill>
                  <a:srgbClr val="0070C0"/>
                </a:solidFill>
              </a:rPr>
              <a:t>, estos conductores </a:t>
            </a:r>
            <a:r>
              <a:rPr lang="es-ES" b="1" dirty="0" smtClean="0">
                <a:solidFill>
                  <a:srgbClr val="0070C0"/>
                </a:solidFill>
              </a:rPr>
              <a:t>se encuentran bañados en un aislante </a:t>
            </a:r>
            <a:r>
              <a:rPr lang="es-ES" b="1" dirty="0">
                <a:solidFill>
                  <a:srgbClr val="0070C0"/>
                </a:solidFill>
              </a:rPr>
              <a:t>similar </a:t>
            </a:r>
            <a:r>
              <a:rPr lang="es-ES" b="1" dirty="0" smtClean="0">
                <a:solidFill>
                  <a:srgbClr val="0070C0"/>
                </a:solidFill>
              </a:rPr>
              <a:t>a un barniz, pero con propiedades térmicas </a:t>
            </a:r>
            <a:r>
              <a:rPr lang="es-ES" b="1" dirty="0">
                <a:solidFill>
                  <a:srgbClr val="0070C0"/>
                </a:solidFill>
              </a:rPr>
              <a:t>especiales.</a:t>
            </a:r>
          </a:p>
          <a:p>
            <a:pPr algn="just"/>
            <a:endParaRPr lang="es-ES" dirty="0"/>
          </a:p>
          <a:p>
            <a:pPr algn="just"/>
            <a:endParaRPr lang="es-ES" dirty="0"/>
          </a:p>
          <a:p>
            <a:pPr algn="just"/>
            <a:endParaRPr lang="es-AR" b="1" dirty="0"/>
          </a:p>
          <a:p>
            <a:pPr algn="just"/>
            <a:endParaRPr lang="es-ES" b="1" dirty="0"/>
          </a:p>
          <a:p>
            <a:pPr algn="just"/>
            <a:endParaRPr lang="es-ES" dirty="0"/>
          </a:p>
        </p:txBody>
      </p:sp>
    </p:spTree>
    <p:extLst>
      <p:ext uri="{BB962C8B-B14F-4D97-AF65-F5344CB8AC3E}">
        <p14:creationId xmlns:p14="http://schemas.microsoft.com/office/powerpoint/2010/main" val="3085913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463308"/>
          </a:xfrm>
          <a:prstGeom prst="rect">
            <a:avLst/>
          </a:prstGeom>
        </p:spPr>
        <p:txBody>
          <a:bodyPr wrap="square">
            <a:spAutoFit/>
          </a:bodyPr>
          <a:lstStyle/>
          <a:p>
            <a:pPr algn="just"/>
            <a:r>
              <a:rPr lang="es-ES" dirty="0" smtClean="0"/>
              <a:t>Los elementos destinados a la protección de los circuitos son observables, según su uso en transformadores o grupos convertidores de tensión que mantienen aislados de la tierra todos los circuitos. De esta manera, los circuitos de utilización no estarán en contacto con los circuitos de alimentación ni con otro circuito paralelo. Mediante el transformador, podemos aislar los circuitos para uso doméstico. </a:t>
            </a:r>
          </a:p>
          <a:p>
            <a:pPr algn="just"/>
            <a:r>
              <a:rPr lang="es-ES" dirty="0" smtClean="0"/>
              <a:t>Para evitar contactos directos e indirectos, se utilizan los EPP (elementos de protección personal), cuya función consiste en aislar a cada individuo de posibles contactos con partes activas que puedan ocasionar daños. Estos elementos son:</a:t>
            </a:r>
          </a:p>
          <a:p>
            <a:pPr algn="just"/>
            <a:r>
              <a:rPr lang="es-ES" dirty="0" smtClean="0"/>
              <a:t>Las botas de seguridad poseen suelas aislantes, en el mercado se encuentran diversos modelos, algunos de ellos con precios muy accesibles.</a:t>
            </a:r>
          </a:p>
          <a:p>
            <a:pPr marL="285750" indent="-285750" algn="just">
              <a:buFont typeface="Arial" panose="020B0604020202020204" pitchFamily="34" charset="0"/>
              <a:buChar char="•"/>
            </a:pPr>
            <a:r>
              <a:rPr lang="es-ES" b="1" dirty="0" smtClean="0"/>
              <a:t>Ropa de trabajo aislante, incombustible y cómoda</a:t>
            </a:r>
            <a:r>
              <a:rPr lang="es-ES" dirty="0" smtClean="0"/>
              <a:t>: son por lo general las camisas de seguridad, botas, pantalones, mamelucos, entre otros. Su finalidad es establecer una barrera material entre el cuerpo y cualquier dispositivo eléctricamente activo.</a:t>
            </a:r>
          </a:p>
          <a:p>
            <a:pPr marL="285750" indent="-285750" algn="just">
              <a:buFont typeface="Arial" panose="020B0604020202020204" pitchFamily="34" charset="0"/>
              <a:buChar char="•"/>
            </a:pPr>
            <a:r>
              <a:rPr lang="es-ES" b="1" dirty="0" smtClean="0"/>
              <a:t>Protección para la cabeza</a:t>
            </a:r>
            <a:r>
              <a:rPr lang="es-ES" dirty="0" smtClean="0"/>
              <a:t>: los cascos de seguridad utilizados en la industria deben ser de un material aislante, resistente a los golpes y lo más liviano posible para no generar demasiada carga sobre los hombros. Los cascos de seguridad están normalizados y testeados según normas internacionales. Deben estar fabricados con materiales de policarbonato para no ser conductores de descargas eléctricas.</a:t>
            </a:r>
          </a:p>
          <a:p>
            <a:pPr marL="285750" indent="-285750" algn="just">
              <a:buFont typeface="Arial" panose="020B0604020202020204" pitchFamily="34" charset="0"/>
              <a:buChar char="•"/>
            </a:pPr>
            <a:r>
              <a:rPr lang="es-ES" b="1" dirty="0" smtClean="0"/>
              <a:t>Gafas y guantes de seguridad</a:t>
            </a:r>
            <a:r>
              <a:rPr lang="es-ES" dirty="0" smtClean="0"/>
              <a:t>: las gafas no deben poseer elementos metálicos para no transformarse en un conductor directo. Los guantes se encuentran en diversas presentaciones y aportan grados de aislamiento según el material del que están fabricados. Los guantes de trabajo son la herramienta que utilizaremos para manipular cables y conductores activos, y su uso nos protegerá de los contactos directos e indirectos.</a:t>
            </a:r>
          </a:p>
          <a:p>
            <a:pPr marL="285750" indent="-285750" algn="just">
              <a:buFont typeface="Arial" panose="020B0604020202020204" pitchFamily="34" charset="0"/>
              <a:buChar char="•"/>
            </a:pPr>
            <a:r>
              <a:rPr lang="es-ES" b="1" dirty="0" smtClean="0"/>
              <a:t>Botas de trabajo</a:t>
            </a:r>
            <a:r>
              <a:rPr lang="es-ES" dirty="0" smtClean="0"/>
              <a:t>: las botas o calzado que utilizamos deben poseer una suela aislante del medio de trabajo (por lo general de material dieléctrico). En el caso de entrar en contacto con un conductor activo, las botas nos </a:t>
            </a:r>
            <a:r>
              <a:rPr lang="es-ES" dirty="0" err="1" smtClean="0"/>
              <a:t>proegerán</a:t>
            </a:r>
            <a:r>
              <a:rPr lang="es-ES" dirty="0" smtClean="0"/>
              <a:t> de transformarnos en la masa de este conductor. </a:t>
            </a:r>
          </a:p>
          <a:p>
            <a:pPr marL="285750" indent="-285750" algn="just">
              <a:buFont typeface="Arial" panose="020B0604020202020204" pitchFamily="34" charset="0"/>
              <a:buChar char="•"/>
            </a:pPr>
            <a:endParaRPr lang="es-ES" dirty="0"/>
          </a:p>
        </p:txBody>
      </p:sp>
    </p:spTree>
    <p:extLst>
      <p:ext uri="{BB962C8B-B14F-4D97-AF65-F5344CB8AC3E}">
        <p14:creationId xmlns:p14="http://schemas.microsoft.com/office/powerpoint/2010/main" val="33916330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Herramientas</a:t>
            </a:r>
            <a:r>
              <a:rPr lang="es-ES" dirty="0" smtClean="0"/>
              <a:t>: todas las herramientas que utilizamos en electricidad están fabricadas con elementos conductores, como el metal; si una herramienta no posee un mango adecuadamente aislado, el contacto será directo y podremos sufrir un accidente.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Las herramientas que empleamos los electricistas deben estar perfectamente aisladas ya que, en ocasiones, trabajaremos en contacto directo con los conductores.</a:t>
            </a:r>
          </a:p>
          <a:p>
            <a:pPr algn="just"/>
            <a:r>
              <a:rPr lang="es-ES" b="1" dirty="0" smtClean="0">
                <a:solidFill>
                  <a:srgbClr val="0070C0"/>
                </a:solidFill>
                <a:latin typeface="Arial Rounded MT Bold" panose="020F0704030504030204" pitchFamily="34" charset="0"/>
              </a:rPr>
              <a:t>Vida útil y uso</a:t>
            </a:r>
          </a:p>
          <a:p>
            <a:pPr algn="ctr"/>
            <a:r>
              <a:rPr lang="es-ES" b="1" dirty="0" smtClean="0">
                <a:solidFill>
                  <a:srgbClr val="0070C0"/>
                </a:solidFill>
              </a:rPr>
              <a:t>Nunca hay que olvidar que los elementos de seguridad poseen una vida útil determinada, esto quiere decir que cada cierto tiempo deben ser cambiadas para que no pierdan sus propiedades aislantes y de seguridad. </a:t>
            </a:r>
          </a:p>
          <a:p>
            <a:pPr algn="ctr"/>
            <a:r>
              <a:rPr lang="es-ES" b="1" dirty="0" smtClean="0">
                <a:solidFill>
                  <a:srgbClr val="0070C0"/>
                </a:solidFill>
              </a:rPr>
              <a:t>Los guantes y botas sufren desgastes por el uso, por lo que se recomienda cambiarlos en períodos cortos (3 a 6 meses) y no usarlos para toda ocasión.</a:t>
            </a:r>
          </a:p>
          <a:p>
            <a:pPr algn="just"/>
            <a:endParaRPr lang="es-ES" dirty="0"/>
          </a:p>
        </p:txBody>
      </p:sp>
      <p:pic>
        <p:nvPicPr>
          <p:cNvPr id="3" name="Imagen 2"/>
          <p:cNvPicPr>
            <a:picLocks noChangeAspect="1"/>
          </p:cNvPicPr>
          <p:nvPr/>
        </p:nvPicPr>
        <p:blipFill>
          <a:blip r:embed="rId2"/>
          <a:stretch>
            <a:fillRect/>
          </a:stretch>
        </p:blipFill>
        <p:spPr>
          <a:xfrm>
            <a:off x="3200955" y="994806"/>
            <a:ext cx="5667375" cy="3467100"/>
          </a:xfrm>
          <a:prstGeom prst="rect">
            <a:avLst/>
          </a:prstGeom>
        </p:spPr>
      </p:pic>
    </p:spTree>
    <p:extLst>
      <p:ext uri="{BB962C8B-B14F-4D97-AF65-F5344CB8AC3E}">
        <p14:creationId xmlns:p14="http://schemas.microsoft.com/office/powerpoint/2010/main" val="18729248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5" y="168469"/>
            <a:ext cx="7307283" cy="7294305"/>
          </a:xfrm>
          <a:prstGeom prst="rect">
            <a:avLst/>
          </a:prstGeom>
        </p:spPr>
        <p:txBody>
          <a:bodyPr wrap="square">
            <a:spAutoFit/>
          </a:bodyPr>
          <a:lstStyle/>
          <a:p>
            <a:pPr algn="just"/>
            <a:r>
              <a:rPr lang="es-ES" dirty="0" smtClean="0"/>
              <a:t>En las maquinarias o equipos eléctricos, es importante que estén señalizados los peligros que los rodean. Sin embargo, no siempre es suficiente con señalizar de manera adecuada, sino que también será necesario delimitar el espacio de trabajo y todo elemento eléctricamente expuesto.</a:t>
            </a:r>
          </a:p>
          <a:p>
            <a:pPr algn="just"/>
            <a:r>
              <a:rPr lang="es-ES" dirty="0" smtClean="0"/>
              <a:t>Para los circuitos eléctricos, nuestros elementos de seguridad de contacto serán los interruptores diferenciales. </a:t>
            </a:r>
          </a:p>
          <a:p>
            <a:pPr algn="just"/>
            <a:r>
              <a:rPr lang="es-ES" dirty="0" smtClean="0"/>
              <a:t>Estas llaves funcionan con corte automático al detectar un cortocircuito, una carga excesiva y una </a:t>
            </a:r>
            <a:r>
              <a:rPr lang="es-ES" dirty="0" err="1" smtClean="0"/>
              <a:t>sobreinductancia</a:t>
            </a:r>
            <a:r>
              <a:rPr lang="es-ES" dirty="0" smtClean="0"/>
              <a:t>. </a:t>
            </a:r>
          </a:p>
          <a:p>
            <a:pPr algn="just"/>
            <a:r>
              <a:rPr lang="es-ES" dirty="0" smtClean="0"/>
              <a:t>Estos dispositivos están diseñados para poseer una elevada sensibilidad de modo de no poner en riesgo las instalaciones ni a las personas.</a:t>
            </a:r>
          </a:p>
          <a:p>
            <a:pPr algn="just"/>
            <a:r>
              <a:rPr lang="es-ES" b="1" dirty="0" smtClean="0">
                <a:solidFill>
                  <a:srgbClr val="0070C0"/>
                </a:solidFill>
                <a:latin typeface="Arial Rounded MT Bold" panose="020F0704030504030204" pitchFamily="34" charset="0"/>
              </a:rPr>
              <a:t>Grados de protección IP</a:t>
            </a:r>
          </a:p>
          <a:p>
            <a:pPr algn="just"/>
            <a:r>
              <a:rPr lang="es-ES" dirty="0" smtClean="0"/>
              <a:t>Para normalizar el tipo de seguridad de algunas maquinarias, equipos e instrumentos, se introdujo el estándar internacional IEC 60529. Cada grado IP (International </a:t>
            </a:r>
            <a:r>
              <a:rPr lang="es-ES" dirty="0" err="1" smtClean="0"/>
              <a:t>Protection</a:t>
            </a:r>
            <a:r>
              <a:rPr lang="es-ES" dirty="0" smtClean="0"/>
              <a:t> o protección internacional) especifica un nivel de seguridad que las corazas de los equipos aportan a sus elementos internos. </a:t>
            </a:r>
          </a:p>
          <a:p>
            <a:pPr algn="just"/>
            <a:r>
              <a:rPr lang="es-ES" dirty="0" smtClean="0"/>
              <a:t>Los materiales con los que están fabricados estos equipos quedan representados por niveles alfanuméricos para poder </a:t>
            </a:r>
            <a:r>
              <a:rPr lang="es-ES" dirty="0" err="1" smtClean="0"/>
              <a:t>clasificarlosy</a:t>
            </a:r>
            <a:r>
              <a:rPr lang="es-ES" dirty="0" smtClean="0"/>
              <a:t> ordenarlos según sus elementos constitutivos. </a:t>
            </a:r>
          </a:p>
          <a:p>
            <a:pPr algn="just"/>
            <a:r>
              <a:rPr lang="es-ES" dirty="0" smtClean="0"/>
              <a:t>El código IP está formado por dos números indicados a la derecha de la designación IP; cada número es independiente del otro y se utilizan para identificar determinadas situaciones.</a:t>
            </a:r>
          </a:p>
          <a:p>
            <a:pPr algn="ctr"/>
            <a:r>
              <a:rPr lang="es-ES" b="1" dirty="0" smtClean="0">
                <a:solidFill>
                  <a:srgbClr val="FF0000"/>
                </a:solidFill>
                <a:latin typeface="Arial Rounded MT Bold" panose="020F0704030504030204" pitchFamily="34" charset="0"/>
              </a:rPr>
              <a:t>El grado IP indica el nivel de protección proporcionado por un cobertor contra el acceso a las partes Internas más peligrosas.</a:t>
            </a:r>
          </a:p>
          <a:p>
            <a:pPr algn="just"/>
            <a:endParaRPr lang="es-ES" dirty="0" smtClean="0"/>
          </a:p>
          <a:p>
            <a:pPr algn="just"/>
            <a:endParaRPr lang="es-ES" dirty="0"/>
          </a:p>
        </p:txBody>
      </p:sp>
      <p:sp>
        <p:nvSpPr>
          <p:cNvPr id="4" name="Rectángulo 3"/>
          <p:cNvSpPr/>
          <p:nvPr/>
        </p:nvSpPr>
        <p:spPr>
          <a:xfrm>
            <a:off x="7837715" y="5215776"/>
            <a:ext cx="4135333" cy="1477328"/>
          </a:xfrm>
          <a:prstGeom prst="rect">
            <a:avLst/>
          </a:prstGeom>
        </p:spPr>
        <p:txBody>
          <a:bodyPr wrap="square">
            <a:spAutoFit/>
          </a:bodyPr>
          <a:lstStyle/>
          <a:p>
            <a:pPr algn="just"/>
            <a:r>
              <a:rPr lang="es-ES" b="1" dirty="0"/>
              <a:t>Los transformadores son equipos que generalmente se encuentran más expuestos, </a:t>
            </a:r>
            <a:r>
              <a:rPr lang="es-ES" b="1" dirty="0" smtClean="0"/>
              <a:t>y </a:t>
            </a:r>
            <a:r>
              <a:rPr lang="es-ES" b="1" dirty="0"/>
              <a:t>corremos el riesgo de entrar en contacto con ellos de manera accidental.</a:t>
            </a:r>
          </a:p>
        </p:txBody>
      </p:sp>
      <p:pic>
        <p:nvPicPr>
          <p:cNvPr id="5" name="Imagen 4"/>
          <p:cNvPicPr>
            <a:picLocks noChangeAspect="1"/>
          </p:cNvPicPr>
          <p:nvPr/>
        </p:nvPicPr>
        <p:blipFill>
          <a:blip r:embed="rId2"/>
          <a:stretch>
            <a:fillRect/>
          </a:stretch>
        </p:blipFill>
        <p:spPr>
          <a:xfrm>
            <a:off x="7600208" y="591697"/>
            <a:ext cx="4372840" cy="4505325"/>
          </a:xfrm>
          <a:prstGeom prst="rect">
            <a:avLst/>
          </a:prstGeom>
        </p:spPr>
      </p:pic>
    </p:spTree>
    <p:extLst>
      <p:ext uri="{BB962C8B-B14F-4D97-AF65-F5344CB8AC3E}">
        <p14:creationId xmlns:p14="http://schemas.microsoft.com/office/powerpoint/2010/main" val="3102017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Circuitos eléctricos y puesta a tierra</a:t>
            </a:r>
          </a:p>
          <a:p>
            <a:pPr algn="ctr"/>
            <a:r>
              <a:rPr lang="es-ES" b="1" dirty="0" smtClean="0">
                <a:solidFill>
                  <a:srgbClr val="0070C0"/>
                </a:solidFill>
              </a:rPr>
              <a:t>Realizar un chequeo de la puesta a tierra es una de las principales formas de evitar el riesgo por contacto indirecto. </a:t>
            </a:r>
          </a:p>
          <a:p>
            <a:pPr algn="ctr"/>
            <a:r>
              <a:rPr lang="es-ES" b="1" dirty="0" smtClean="0">
                <a:solidFill>
                  <a:srgbClr val="0070C0"/>
                </a:solidFill>
              </a:rPr>
              <a:t>En instalaciones antiguas donde la corrosión y el mismo paso del tiempo alteran los materiales, puede ponerse en peligro toda la instalación. Las llaves </a:t>
            </a:r>
            <a:r>
              <a:rPr lang="es-ES" b="1" dirty="0" err="1" smtClean="0">
                <a:solidFill>
                  <a:srgbClr val="0070C0"/>
                </a:solidFill>
              </a:rPr>
              <a:t>termomagnéticas</a:t>
            </a:r>
            <a:r>
              <a:rPr lang="es-ES" b="1" dirty="0" smtClean="0">
                <a:solidFill>
                  <a:srgbClr val="0070C0"/>
                </a:solidFill>
              </a:rPr>
              <a:t> y diferenciales también sufren con el paso del tiempo, por lo que deben ser revisadas con frecuencia.</a:t>
            </a:r>
          </a:p>
          <a:p>
            <a:pPr algn="just"/>
            <a:endParaRPr lang="es-ES" dirty="0" smtClean="0"/>
          </a:p>
          <a:p>
            <a:pPr algn="just"/>
            <a:endParaRPr lang="es-ES" dirty="0"/>
          </a:p>
          <a:p>
            <a:pPr algn="just"/>
            <a:endParaRPr lang="es-ES" dirty="0" smtClean="0"/>
          </a:p>
          <a:p>
            <a:pPr algn="just"/>
            <a:endParaRPr lang="es-ES" dirty="0"/>
          </a:p>
          <a:p>
            <a:pPr lvl="2" algn="just"/>
            <a:r>
              <a:rPr lang="es-ES" b="1" dirty="0" smtClean="0"/>
              <a:t>Disyuntor diferencial con</a:t>
            </a:r>
          </a:p>
          <a:p>
            <a:pPr lvl="2" algn="just"/>
            <a:r>
              <a:rPr lang="es-ES" b="1" dirty="0" smtClean="0"/>
              <a:t>llave </a:t>
            </a:r>
            <a:r>
              <a:rPr lang="es-ES" b="1" dirty="0" err="1" smtClean="0"/>
              <a:t>termomagnética</a:t>
            </a:r>
            <a:r>
              <a:rPr lang="es-ES" b="1" dirty="0" smtClean="0"/>
              <a:t>. </a:t>
            </a:r>
          </a:p>
          <a:p>
            <a:pPr lvl="2" algn="just"/>
            <a:r>
              <a:rPr lang="es-ES" b="1" dirty="0" smtClean="0"/>
              <a:t>Dispositivo de seguridad</a:t>
            </a:r>
          </a:p>
          <a:p>
            <a:pPr lvl="2" algn="just"/>
            <a:r>
              <a:rPr lang="es-ES" b="1" dirty="0" smtClean="0"/>
              <a:t>diseñado para proteger</a:t>
            </a:r>
          </a:p>
          <a:p>
            <a:pPr lvl="2" algn="just"/>
            <a:r>
              <a:rPr lang="es-ES" b="1" dirty="0" smtClean="0"/>
              <a:t>a las personas y las</a:t>
            </a:r>
          </a:p>
          <a:p>
            <a:pPr lvl="2" algn="just"/>
            <a:r>
              <a:rPr lang="es-ES" b="1" dirty="0" smtClean="0"/>
              <a:t>instalaciones mediante</a:t>
            </a:r>
          </a:p>
          <a:p>
            <a:pPr lvl="2" algn="just"/>
            <a:r>
              <a:rPr lang="es-ES" b="1" dirty="0" smtClean="0"/>
              <a:t>la desconexión del sistema</a:t>
            </a:r>
          </a:p>
          <a:p>
            <a:pPr lvl="2" algn="just"/>
            <a:r>
              <a:rPr lang="es-ES" b="1" dirty="0" smtClean="0"/>
              <a:t>eléctrico inmediato.</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2060" name="Picture 12" descr="No hay ninguna descripción de la foto disponible."/>
          <p:cNvPicPr>
            <a:picLocks noChangeAspect="1" noChangeArrowheads="1"/>
          </p:cNvPicPr>
          <p:nvPr/>
        </p:nvPicPr>
        <p:blipFill rotWithShape="1">
          <a:blip r:embed="rId2">
            <a:extLst>
              <a:ext uri="{28A0092B-C50C-407E-A947-70E740481C1C}">
                <a14:useLocalDpi xmlns:a14="http://schemas.microsoft.com/office/drawing/2010/main" val="0"/>
              </a:ext>
            </a:extLst>
          </a:blip>
          <a:srcRect l="6887" r="10301"/>
          <a:stretch/>
        </p:blipFill>
        <p:spPr bwMode="auto">
          <a:xfrm>
            <a:off x="4168238" y="1995056"/>
            <a:ext cx="6460178" cy="4037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574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424731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Estándar </a:t>
            </a:r>
            <a:r>
              <a:rPr lang="es-ES" b="1" dirty="0">
                <a:solidFill>
                  <a:srgbClr val="0070C0"/>
                </a:solidFill>
                <a:latin typeface="Arial Rounded MT Bold" panose="020F0704030504030204" pitchFamily="34" charset="0"/>
              </a:rPr>
              <a:t>DIN 40050-9</a:t>
            </a:r>
            <a:endParaRPr lang="es-ES" b="1" dirty="0" smtClean="0">
              <a:solidFill>
                <a:srgbClr val="0070C0"/>
              </a:solidFill>
              <a:latin typeface="Arial Rounded MT Bold" panose="020F0704030504030204" pitchFamily="34" charset="0"/>
            </a:endParaRPr>
          </a:p>
          <a:p>
            <a:pPr algn="ctr"/>
            <a:r>
              <a:rPr lang="es-ES" b="1" dirty="0" smtClean="0">
                <a:solidFill>
                  <a:srgbClr val="0070C0"/>
                </a:solidFill>
              </a:rPr>
              <a:t>El estándar DIN hace referencia al grado de protección IP69k (el más elevado) utilizado para vehículos de carretera sometidos a altas presiones y temperaturas, que pueden sufrir ataques de líquidos y químicos corrosivos. Se establece un grado elevado de protección debido a que debe ser lavado con intensidad e, incluso, asegurar su funcionamiento para continuar trabajando con altas exigencias.</a:t>
            </a:r>
          </a:p>
          <a:p>
            <a:pPr algn="ctr"/>
            <a:endParaRPr lang="es-ES" b="1" dirty="0" smtClean="0">
              <a:solidFill>
                <a:srgbClr val="0070C0"/>
              </a:solidFill>
            </a:endParaRPr>
          </a:p>
          <a:p>
            <a:pPr algn="just"/>
            <a:r>
              <a:rPr lang="es-ES" b="1" dirty="0" smtClean="0"/>
              <a:t>El primer valor característico </a:t>
            </a:r>
            <a:r>
              <a:rPr lang="es-ES" dirty="0" smtClean="0"/>
              <a:t>hace referencia a la protección de acceso a las partes internas peligrosas de cuerpos sólidos. Indica la dificultad para que ingrese un cuerpo sólido al interior del equipo. Este valor comprende una cifra entre el 0 y el 6 (el O es el grado de mayor facilidad de ingreso, y el 6, el de mayor dificultad). Lo vemos en la tabla que se encuentra en esta página.</a:t>
            </a:r>
          </a:p>
          <a:p>
            <a:pPr algn="just"/>
            <a:r>
              <a:rPr lang="es-ES" b="1" dirty="0" smtClean="0"/>
              <a:t>El segundo valor característico </a:t>
            </a:r>
            <a:r>
              <a:rPr lang="es-ES" dirty="0" smtClean="0"/>
              <a:t>indica el grado de protección en el interior contra los efectos de la humedad o el agua. Para la segunda cifra, los valores están </a:t>
            </a:r>
            <a:r>
              <a:rPr lang="es-ES" dirty="0" err="1" smtClean="0"/>
              <a:t>comprendios</a:t>
            </a:r>
            <a:r>
              <a:rPr lang="es-ES" dirty="0" smtClean="0"/>
              <a:t> entre 0 y 8 (y un eventual 9 k). A medida que aumenta el valor de la cifra, se indica la forma y cantidad de agua que intenta ingresar en el interior del equipo. Estas características se observan en la tabla de la siguiente página.</a:t>
            </a:r>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1699846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973776" y="6023298"/>
            <a:ext cx="10557163" cy="646331"/>
          </a:xfrm>
          <a:prstGeom prst="rect">
            <a:avLst/>
          </a:prstGeom>
        </p:spPr>
        <p:txBody>
          <a:bodyPr wrap="square">
            <a:spAutoFit/>
          </a:bodyPr>
          <a:lstStyle/>
          <a:p>
            <a:pPr algn="ctr"/>
            <a:r>
              <a:rPr lang="es-ES" b="1" dirty="0" smtClean="0"/>
              <a:t>Podemos </a:t>
            </a:r>
            <a:r>
              <a:rPr lang="es-ES" b="1" dirty="0"/>
              <a:t>ver que, </a:t>
            </a:r>
            <a:r>
              <a:rPr lang="es-ES" b="1" dirty="0" smtClean="0"/>
              <a:t>a medida </a:t>
            </a:r>
            <a:r>
              <a:rPr lang="es-ES" b="1" dirty="0"/>
              <a:t>que aumenta </a:t>
            </a:r>
            <a:r>
              <a:rPr lang="es-ES" b="1" dirty="0" smtClean="0"/>
              <a:t>el valor</a:t>
            </a:r>
            <a:r>
              <a:rPr lang="es-ES" b="1" dirty="0"/>
              <a:t>, </a:t>
            </a:r>
            <a:r>
              <a:rPr lang="es-ES" b="1" dirty="0" smtClean="0"/>
              <a:t>se asegura </a:t>
            </a:r>
            <a:r>
              <a:rPr lang="es-ES" b="1" dirty="0"/>
              <a:t>que </a:t>
            </a:r>
            <a:r>
              <a:rPr lang="es-ES" b="1" dirty="0" smtClean="0"/>
              <a:t>el equipo se encuentra </a:t>
            </a:r>
            <a:r>
              <a:rPr lang="es-ES" b="1" dirty="0"/>
              <a:t>más protegido </a:t>
            </a:r>
            <a:r>
              <a:rPr lang="es-ES" b="1" dirty="0" smtClean="0"/>
              <a:t>contra </a:t>
            </a:r>
            <a:r>
              <a:rPr lang="es-ES" b="1" dirty="0"/>
              <a:t>objetos de menor diámetro hasta lograr </a:t>
            </a:r>
            <a:r>
              <a:rPr lang="es-ES" b="1" dirty="0" smtClean="0"/>
              <a:t>la imposibilidad de ingreso </a:t>
            </a:r>
            <a:r>
              <a:rPr lang="es-ES" b="1" dirty="0"/>
              <a:t>de partículas </a:t>
            </a:r>
            <a:r>
              <a:rPr lang="es-ES" b="1" dirty="0" smtClean="0"/>
              <a:t>al interior</a:t>
            </a:r>
            <a:r>
              <a:rPr lang="es-ES" b="1" dirty="0"/>
              <a:t>.</a:t>
            </a:r>
          </a:p>
        </p:txBody>
      </p:sp>
      <p:pic>
        <p:nvPicPr>
          <p:cNvPr id="5" name="Imagen 4"/>
          <p:cNvPicPr>
            <a:picLocks noChangeAspect="1"/>
          </p:cNvPicPr>
          <p:nvPr/>
        </p:nvPicPr>
        <p:blipFill>
          <a:blip r:embed="rId2"/>
          <a:stretch>
            <a:fillRect/>
          </a:stretch>
        </p:blipFill>
        <p:spPr>
          <a:xfrm>
            <a:off x="1092531" y="501980"/>
            <a:ext cx="10034648" cy="5521318"/>
          </a:xfrm>
          <a:prstGeom prst="rect">
            <a:avLst/>
          </a:prstGeom>
        </p:spPr>
      </p:pic>
    </p:spTree>
    <p:extLst>
      <p:ext uri="{BB962C8B-B14F-4D97-AF65-F5344CB8AC3E}">
        <p14:creationId xmlns:p14="http://schemas.microsoft.com/office/powerpoint/2010/main" val="41731428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5909310"/>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292924" y="281070"/>
            <a:ext cx="6724650" cy="5495925"/>
          </a:xfrm>
          <a:prstGeom prst="rect">
            <a:avLst/>
          </a:prstGeom>
        </p:spPr>
      </p:pic>
      <p:sp>
        <p:nvSpPr>
          <p:cNvPr id="5" name="Rectángulo 4"/>
          <p:cNvSpPr/>
          <p:nvPr/>
        </p:nvSpPr>
        <p:spPr>
          <a:xfrm>
            <a:off x="7148946" y="281070"/>
            <a:ext cx="4750130" cy="2585323"/>
          </a:xfrm>
          <a:prstGeom prst="rect">
            <a:avLst/>
          </a:prstGeom>
        </p:spPr>
        <p:txBody>
          <a:bodyPr wrap="square">
            <a:spAutoFit/>
          </a:bodyPr>
          <a:lstStyle/>
          <a:p>
            <a:pPr algn="just"/>
            <a:r>
              <a:rPr lang="es-ES" dirty="0"/>
              <a:t>Algunos vendedores y fabricantes nos permiten seleccionar </a:t>
            </a:r>
            <a:r>
              <a:rPr lang="es-ES" dirty="0" smtClean="0"/>
              <a:t>el </a:t>
            </a:r>
            <a:r>
              <a:rPr lang="es-ES" dirty="0"/>
              <a:t>grado de protección del artículo que compraremos. Esto es </a:t>
            </a:r>
            <a:r>
              <a:rPr lang="es-ES" dirty="0" smtClean="0"/>
              <a:t>una </a:t>
            </a:r>
            <a:r>
              <a:rPr lang="es-ES" dirty="0"/>
              <a:t>oportunidad para identificar el medio en el que se utilizará.</a:t>
            </a:r>
          </a:p>
          <a:p>
            <a:pPr algn="just"/>
            <a:r>
              <a:rPr lang="es-ES" dirty="0"/>
              <a:t>En el detalle de los fabricantes, podremos </a:t>
            </a:r>
            <a:r>
              <a:rPr lang="es-ES" dirty="0" smtClean="0"/>
              <a:t>encontrar especificaciones </a:t>
            </a:r>
            <a:r>
              <a:rPr lang="es-ES" dirty="0"/>
              <a:t>de los productos. En especial para </a:t>
            </a:r>
            <a:r>
              <a:rPr lang="es-ES" dirty="0" smtClean="0"/>
              <a:t>equipos </a:t>
            </a:r>
            <a:r>
              <a:rPr lang="es-ES" dirty="0"/>
              <a:t>con una gran exposición al medioambiente, </a:t>
            </a:r>
            <a:r>
              <a:rPr lang="es-ES" dirty="0" smtClean="0"/>
              <a:t>es </a:t>
            </a:r>
            <a:r>
              <a:rPr lang="es-ES" dirty="0"/>
              <a:t>importante una elevada protección.</a:t>
            </a:r>
          </a:p>
        </p:txBody>
      </p:sp>
      <p:pic>
        <p:nvPicPr>
          <p:cNvPr id="6" name="Imagen 5"/>
          <p:cNvPicPr>
            <a:picLocks noChangeAspect="1"/>
          </p:cNvPicPr>
          <p:nvPr/>
        </p:nvPicPr>
        <p:blipFill>
          <a:blip r:embed="rId3"/>
          <a:stretch>
            <a:fillRect/>
          </a:stretch>
        </p:blipFill>
        <p:spPr>
          <a:xfrm>
            <a:off x="7017574" y="3201513"/>
            <a:ext cx="5010150" cy="3257550"/>
          </a:xfrm>
          <a:prstGeom prst="rect">
            <a:avLst/>
          </a:prstGeom>
        </p:spPr>
      </p:pic>
    </p:spTree>
    <p:extLst>
      <p:ext uri="{BB962C8B-B14F-4D97-AF65-F5344CB8AC3E}">
        <p14:creationId xmlns:p14="http://schemas.microsoft.com/office/powerpoint/2010/main" val="33069115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smtClean="0"/>
          </a:p>
          <a:p>
            <a:pPr algn="just"/>
            <a:endParaRPr lang="es-ES" dirty="0"/>
          </a:p>
          <a:p>
            <a:pPr algn="ctr"/>
            <a:r>
              <a:rPr lang="es-ES" b="1" dirty="0" smtClean="0"/>
              <a:t>En esta tabla podemos ver los grados de protección en el interior contra los efectos de la humedad o el agua.</a:t>
            </a:r>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7" name="Imagen 6"/>
          <p:cNvPicPr>
            <a:picLocks noChangeAspect="1"/>
          </p:cNvPicPr>
          <p:nvPr/>
        </p:nvPicPr>
        <p:blipFill>
          <a:blip r:embed="rId2"/>
          <a:stretch>
            <a:fillRect/>
          </a:stretch>
        </p:blipFill>
        <p:spPr>
          <a:xfrm>
            <a:off x="1092531" y="425965"/>
            <a:ext cx="10046524" cy="5772954"/>
          </a:xfrm>
          <a:prstGeom prst="rect">
            <a:avLst/>
          </a:prstGeom>
        </p:spPr>
      </p:pic>
    </p:spTree>
    <p:extLst>
      <p:ext uri="{BB962C8B-B14F-4D97-AF65-F5344CB8AC3E}">
        <p14:creationId xmlns:p14="http://schemas.microsoft.com/office/powerpoint/2010/main" val="24301739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463308"/>
          </a:xfrm>
          <a:prstGeom prst="rect">
            <a:avLst/>
          </a:prstGeom>
        </p:spPr>
        <p:txBody>
          <a:bodyPr wrap="square">
            <a:spAutoFit/>
          </a:bodyPr>
          <a:lstStyle/>
          <a:p>
            <a:pPr algn="just"/>
            <a:r>
              <a:rPr lang="es-ES" dirty="0" smtClean="0"/>
              <a:t>Cada grado indica el tipo de protección que recibe el equipo en esas situaciones. Si un equipo posee grado IP68, nos indica que el equipo está protegido contra el polvo (no se introducirá polvo de ninguna forma en su interior) y estará preparado para sumergirse en el agua por un tiempo dado. </a:t>
            </a:r>
          </a:p>
          <a:p>
            <a:pPr algn="just"/>
            <a:r>
              <a:rPr lang="es-ES" dirty="0" smtClean="0"/>
              <a:t>Este grado de protección hoy en día se puede encontrar en celulares de alta gama.</a:t>
            </a:r>
          </a:p>
          <a:p>
            <a:pPr algn="just"/>
            <a:r>
              <a:rPr lang="es-ES" dirty="0" smtClean="0"/>
              <a:t>Es importante aclarar que los procedimientos de limpieza no están incluidos en los grados IP, por lo que cada fabricante establece su metodología adecuada de mantenimiento. La manipulación del equipo (desarme, despiece, reparación) no está dentro de la cobertura de los grados de protección ya que, si recordamos, estos están asegurando protección de riesgo accidental o involuntario, todas las operaciones manuales no estarán incluidas en cada protección.</a:t>
            </a:r>
          </a:p>
          <a:p>
            <a:pPr algn="just"/>
            <a:r>
              <a:rPr lang="es-ES" dirty="0" smtClean="0"/>
              <a:t>Para incorporar información adicional, se suele agregar a la derecha de la segunda cifra una letra que especifique de qué manera protege a las personas y los equipos. Estas letras adicionales nos indican, en la mayoría de los casos, información sobre la accesibilidad de objetos o partes del cuerpo a la maquinaria.</a:t>
            </a:r>
          </a:p>
          <a:p>
            <a:pPr algn="just"/>
            <a:r>
              <a:rPr lang="es-ES" dirty="0" smtClean="0"/>
              <a:t>Cuando una maquinaria no ha sido ensayada o probada para determinado medioambiente, se suele especificar tanto la primera como la segunda cifra con la letra X, para indicar que tiene cierta protección contra ambiente de partículas sólidas o humedad, pero no ha sido debidamente ensayada.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6732814" y="3871356"/>
            <a:ext cx="2779321" cy="2771094"/>
          </a:xfrm>
          <a:prstGeom prst="rect">
            <a:avLst/>
          </a:prstGeom>
        </p:spPr>
      </p:pic>
      <p:sp>
        <p:nvSpPr>
          <p:cNvPr id="5" name="Rectángulo 4"/>
          <p:cNvSpPr/>
          <p:nvPr/>
        </p:nvSpPr>
        <p:spPr>
          <a:xfrm>
            <a:off x="3340925" y="4379740"/>
            <a:ext cx="3154878" cy="1754326"/>
          </a:xfrm>
          <a:prstGeom prst="rect">
            <a:avLst/>
          </a:prstGeom>
        </p:spPr>
        <p:txBody>
          <a:bodyPr wrap="square">
            <a:spAutoFit/>
          </a:bodyPr>
          <a:lstStyle/>
          <a:p>
            <a:pPr algn="just"/>
            <a:r>
              <a:rPr lang="es-ES" b="1" dirty="0"/>
              <a:t>Existen algunos </a:t>
            </a:r>
            <a:r>
              <a:rPr lang="es-ES" b="1" dirty="0" smtClean="0"/>
              <a:t>accesorios </a:t>
            </a:r>
            <a:r>
              <a:rPr lang="es-ES" b="1" dirty="0"/>
              <a:t>que </a:t>
            </a:r>
          </a:p>
          <a:p>
            <a:pPr algn="just"/>
            <a:r>
              <a:rPr lang="es-ES" b="1" dirty="0"/>
              <a:t>pueden </a:t>
            </a:r>
            <a:r>
              <a:rPr lang="es-ES" b="1" dirty="0" smtClean="0"/>
              <a:t>aumentar el </a:t>
            </a:r>
            <a:r>
              <a:rPr lang="es-ES" b="1" dirty="0"/>
              <a:t>grado de </a:t>
            </a:r>
            <a:r>
              <a:rPr lang="es-ES" b="1" dirty="0" smtClean="0"/>
              <a:t>protección</a:t>
            </a:r>
            <a:r>
              <a:rPr lang="es-ES" b="1" dirty="0"/>
              <a:t>. En este </a:t>
            </a:r>
            <a:r>
              <a:rPr lang="es-ES" b="1" dirty="0" smtClean="0"/>
              <a:t>ejemplo</a:t>
            </a:r>
            <a:r>
              <a:rPr lang="es-ES" b="1" dirty="0"/>
              <a:t>, se utiliza </a:t>
            </a:r>
            <a:r>
              <a:rPr lang="es-ES" b="1" dirty="0" smtClean="0"/>
              <a:t>un </a:t>
            </a:r>
            <a:r>
              <a:rPr lang="es-ES" b="1" dirty="0"/>
              <a:t>cobertor </a:t>
            </a:r>
            <a:r>
              <a:rPr lang="es-ES" b="1" dirty="0" smtClean="0"/>
              <a:t>para asegurar </a:t>
            </a:r>
            <a:r>
              <a:rPr lang="es-ES" b="1" dirty="0"/>
              <a:t>que ni </a:t>
            </a:r>
            <a:r>
              <a:rPr lang="es-ES" b="1" dirty="0" smtClean="0"/>
              <a:t>el polvo </a:t>
            </a:r>
            <a:r>
              <a:rPr lang="es-ES" b="1" dirty="0"/>
              <a:t>ni el agua </a:t>
            </a:r>
            <a:r>
              <a:rPr lang="es-ES" b="1" dirty="0" smtClean="0"/>
              <a:t>entren en el </a:t>
            </a:r>
            <a:r>
              <a:rPr lang="es-ES" b="1" dirty="0"/>
              <a:t>equipo.</a:t>
            </a:r>
          </a:p>
        </p:txBody>
      </p:sp>
    </p:spTree>
    <p:extLst>
      <p:ext uri="{BB962C8B-B14F-4D97-AF65-F5344CB8AC3E}">
        <p14:creationId xmlns:p14="http://schemas.microsoft.com/office/powerpoint/2010/main" val="24416281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Existe otro grado de protección denominado grado NEMA (</a:t>
            </a:r>
            <a:r>
              <a:rPr lang="es-ES" dirty="0" err="1" smtClean="0"/>
              <a:t>National</a:t>
            </a:r>
            <a:r>
              <a:rPr lang="es-ES" dirty="0" smtClean="0"/>
              <a:t> </a:t>
            </a:r>
            <a:r>
              <a:rPr lang="es-ES" dirty="0" err="1" smtClean="0"/>
              <a:t>Electrical</a:t>
            </a:r>
            <a:r>
              <a:rPr lang="es-ES" dirty="0" smtClean="0"/>
              <a:t> </a:t>
            </a:r>
            <a:r>
              <a:rPr lang="es-ES" dirty="0" err="1" smtClean="0"/>
              <a:t>Manufacturers</a:t>
            </a:r>
            <a:r>
              <a:rPr lang="es-ES" dirty="0" smtClean="0"/>
              <a:t> </a:t>
            </a:r>
            <a:r>
              <a:rPr lang="es-ES" dirty="0" err="1" smtClean="0"/>
              <a:t>Association</a:t>
            </a:r>
            <a:r>
              <a:rPr lang="es-ES" dirty="0" smtClean="0"/>
              <a:t>), creado por la organización de normalización de fabricantes eléctricos de Estados Unidos, que presenta estándares técnicos de protección de las cajas que contienen las maquinarias. Estos grados hacen referencia a la protección de las personas contra el contacto involuntario con la coraza de los equipos y contra la influencia del medioambiente externo. El grado de norma NEMA va desde 1 a 13 y, a diferencia del grado IP, no lleva letras que lo identifiquen, solamente el número.</a:t>
            </a:r>
          </a:p>
          <a:p>
            <a:pPr algn="just"/>
            <a:r>
              <a:rPr lang="es-ES" dirty="0" smtClean="0"/>
              <a:t>Los equipos llevan inscriptos en sus etiquetas el grado de protección (en el ejemplo posee protección NEMA 4x). Cada fabricante debe asegurarse de incorporar esta información en sus equipos.</a:t>
            </a:r>
          </a:p>
          <a:p>
            <a:pPr algn="just"/>
            <a:r>
              <a:rPr lang="es-ES" b="1" dirty="0" smtClean="0">
                <a:solidFill>
                  <a:srgbClr val="0070C0"/>
                </a:solidFill>
                <a:latin typeface="Arial Rounded MT Bold" panose="020F0704030504030204" pitchFamily="34" charset="0"/>
              </a:rPr>
              <a:t>Grado IP y NEMA</a:t>
            </a:r>
          </a:p>
          <a:p>
            <a:pPr algn="just"/>
            <a:r>
              <a:rPr lang="es-ES" dirty="0" smtClean="0"/>
              <a:t>El grado IP protege contra el ingreso de agentes ambientales y humanos externos, y utiliza la codificación IPXX (XX corresponde a un número determinado). NEMA establece valores según los fabricantes; tiene su propia denominación más específica y no tan general como el grado IP En sí, ambas indican el grado de protección contra agentes externos. Podremos realizar comparativas entre los dos sistemas si tenemos en cuenta que cada uno posee algunas similitudes. Por ejemplo, comparar el grado de protección IP IP54 con NEMA 3, 3R y 3S; IP 67 con tipo 6 y 6P. Ambos sistemas son similares, aunque se apliquen en diversas situaciones.</a:t>
            </a:r>
          </a:p>
          <a:p>
            <a:pPr algn="just"/>
            <a:r>
              <a:rPr lang="es-ES" dirty="0"/>
              <a:t>Recordemos que la herramienta para medir aislación es el </a:t>
            </a:r>
            <a:r>
              <a:rPr lang="es-ES" dirty="0" err="1"/>
              <a:t>megóhmetro</a:t>
            </a:r>
            <a:r>
              <a:rPr lang="es-ES" dirty="0"/>
              <a:t>, que se utiliza induciendo una corriente a través del material para medir esta resistencia al paso.</a:t>
            </a:r>
          </a:p>
          <a:p>
            <a:pPr algn="just"/>
            <a:endParaRPr lang="es-ES" dirty="0" smtClean="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6" name="Imagen 5"/>
          <p:cNvPicPr>
            <a:picLocks noChangeAspect="1"/>
          </p:cNvPicPr>
          <p:nvPr/>
        </p:nvPicPr>
        <p:blipFill>
          <a:blip r:embed="rId2"/>
          <a:stretch>
            <a:fillRect/>
          </a:stretch>
        </p:blipFill>
        <p:spPr>
          <a:xfrm>
            <a:off x="2161309" y="168469"/>
            <a:ext cx="7920842" cy="1992840"/>
          </a:xfrm>
          <a:prstGeom prst="rect">
            <a:avLst/>
          </a:prstGeom>
        </p:spPr>
      </p:pic>
    </p:spTree>
    <p:extLst>
      <p:ext uri="{BB962C8B-B14F-4D97-AF65-F5344CB8AC3E}">
        <p14:creationId xmlns:p14="http://schemas.microsoft.com/office/powerpoint/2010/main" val="24155565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5383481"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Resistencia de aislación</a:t>
            </a:r>
          </a:p>
          <a:p>
            <a:pPr algn="just"/>
            <a:r>
              <a:rPr lang="es-ES" dirty="0" smtClean="0"/>
              <a:t>Es importante medir la resistencia de una aislación ya que, a tensiones elevadas, una falla en el material o una aislación insuficiente puede provocar un cortocircuito indeseado y ocasionar importantes pérdidas materiales e, incluso, incendios. La medida para realizar ensayos y determinar el aislamiento surge cuando aplicamos un voltaje alto y obtenemos una corriente resultante. Recordemos que el aislamiento lo vamos a medir en (2. Los propósitos de las pruebas de diagnóstico son:</a:t>
            </a:r>
          </a:p>
          <a:p>
            <a:pPr lvl="2" algn="just"/>
            <a:r>
              <a:rPr lang="es-ES" b="1" dirty="0" smtClean="0"/>
              <a:t>0 Identificar el incremento de desgaste del material.</a:t>
            </a:r>
          </a:p>
          <a:p>
            <a:pPr lvl="2" algn="just"/>
            <a:r>
              <a:rPr lang="es-ES" b="1" dirty="0" smtClean="0"/>
              <a:t>0 Identificar la causa del desgaste.</a:t>
            </a:r>
          </a:p>
          <a:p>
            <a:pPr lvl="2" algn="just"/>
            <a:r>
              <a:rPr lang="es-ES" b="1" dirty="0" smtClean="0"/>
              <a:t>0 Identificar las acciones correctivas más adecuadas para solucionar posibles fugas eléctricas.</a:t>
            </a:r>
          </a:p>
          <a:p>
            <a:pPr algn="ctr"/>
            <a:r>
              <a:rPr lang="es-ES" b="1" dirty="0" smtClean="0">
                <a:solidFill>
                  <a:srgbClr val="FF0000"/>
                </a:solidFill>
                <a:latin typeface="Arial Rounded MT Bold" panose="020F0704030504030204" pitchFamily="34" charset="0"/>
              </a:rPr>
              <a:t>Los métodos para realizar pruebas de aislamiento tienen como fin detectar fugas y fatigas de material.</a:t>
            </a:r>
          </a:p>
          <a:p>
            <a:pPr algn="just"/>
            <a:endParaRPr lang="es-ES" dirty="0" smtClean="0"/>
          </a:p>
          <a:p>
            <a:pPr algn="just"/>
            <a:r>
              <a:rPr lang="es-ES" dirty="0" smtClean="0"/>
              <a:t>La medida de resistencia se toma teniendo en cuenta la corriente de fuga, la corriente absorbida y la carga capacitiva, y se utiliza un </a:t>
            </a:r>
            <a:r>
              <a:rPr lang="es-ES" dirty="0" err="1" smtClean="0"/>
              <a:t>megóhmetro</a:t>
            </a:r>
            <a:r>
              <a:rPr lang="es-ES" dirty="0" smtClean="0"/>
              <a:t>. Podemos utilizar tres niveles de métodos de prueba:</a:t>
            </a:r>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 name="Rectángulo 3"/>
          <p:cNvSpPr/>
          <p:nvPr/>
        </p:nvSpPr>
        <p:spPr>
          <a:xfrm>
            <a:off x="5676405" y="568283"/>
            <a:ext cx="6270172" cy="923330"/>
          </a:xfrm>
          <a:prstGeom prst="rect">
            <a:avLst/>
          </a:prstGeom>
        </p:spPr>
        <p:txBody>
          <a:bodyPr wrap="square">
            <a:spAutoFit/>
          </a:bodyPr>
          <a:lstStyle/>
          <a:p>
            <a:pPr algn="just"/>
            <a:r>
              <a:rPr lang="es-ES" dirty="0"/>
              <a:t>Para medir las instalaciones, lo primero que detectaremos es fuga; posteriormente podremos realizar un estudio en el sistema para detectar problemas.</a:t>
            </a:r>
          </a:p>
        </p:txBody>
      </p:sp>
      <p:pic>
        <p:nvPicPr>
          <p:cNvPr id="5" name="Imagen 4"/>
          <p:cNvPicPr>
            <a:picLocks noChangeAspect="1"/>
          </p:cNvPicPr>
          <p:nvPr/>
        </p:nvPicPr>
        <p:blipFill>
          <a:blip r:embed="rId2"/>
          <a:stretch>
            <a:fillRect/>
          </a:stretch>
        </p:blipFill>
        <p:spPr>
          <a:xfrm>
            <a:off x="5676405" y="1491613"/>
            <a:ext cx="6270172" cy="5257800"/>
          </a:xfrm>
          <a:prstGeom prst="rect">
            <a:avLst/>
          </a:prstGeom>
        </p:spPr>
      </p:pic>
    </p:spTree>
    <p:extLst>
      <p:ext uri="{BB962C8B-B14F-4D97-AF65-F5344CB8AC3E}">
        <p14:creationId xmlns:p14="http://schemas.microsoft.com/office/powerpoint/2010/main" val="3264756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5078313"/>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Método de lectura puntual</a:t>
            </a:r>
            <a:r>
              <a:rPr lang="es-ES" dirty="0" smtClean="0"/>
              <a:t>: utilizamos el </a:t>
            </a:r>
            <a:r>
              <a:rPr lang="es-ES" dirty="0" err="1" smtClean="0"/>
              <a:t>megóhmetro</a:t>
            </a:r>
            <a:r>
              <a:rPr lang="es-ES" dirty="0" smtClean="0"/>
              <a:t> directamente sobre el aislamiento que nos interesa y realizamos una carga de entre 20 y 30 segundos para una lectura estable. La resistencia óptima de un aislamiento debe ser aproximadamente de 1 </a:t>
            </a:r>
            <a:r>
              <a:rPr lang="es-ES" dirty="0" err="1" smtClean="0"/>
              <a:t>Megaohm</a:t>
            </a:r>
            <a:r>
              <a:rPr lang="es-ES" dirty="0" smtClean="0"/>
              <a:t> por cada 1000 V. Como el estado del material de aislamiento se degrada con el tiempo, es necesario hacer esta medición con frecuencia. </a:t>
            </a:r>
          </a:p>
          <a:p>
            <a:pPr marL="742950" lvl="1" indent="-285750" algn="just">
              <a:buFont typeface="Arial" panose="020B0604020202020204" pitchFamily="34" charset="0"/>
              <a:buChar char="•"/>
            </a:pPr>
            <a:r>
              <a:rPr lang="es-ES" b="1" dirty="0" smtClean="0"/>
              <a:t>Método del tiempo-resistencia</a:t>
            </a:r>
            <a:r>
              <a:rPr lang="es-ES" dirty="0" smtClean="0"/>
              <a:t>: es un método independiente del tamaño del equipo por probar y no requiere historia previa de mediciones. Sí hay que tomar medidas sucesivas en tiempos determinados (por ejemplo mediciones de 30 segundos cada 10 minutos entre mediciones). Estas mediciones nos permiten realizar un gráfico y una curva resultante, que nos darán una idea del estado del aislamiento del material. Mientras mayor sea el valor de resistencia, mejor será el estado del aislante que estamos ensayando.</a:t>
            </a:r>
          </a:p>
          <a:p>
            <a:pPr marL="742950" lvl="1" indent="-285750" algn="just">
              <a:buFont typeface="Arial" panose="020B0604020202020204" pitchFamily="34" charset="0"/>
              <a:buChar char="•"/>
            </a:pPr>
            <a:r>
              <a:rPr lang="es-ES" b="1" dirty="0" smtClean="0"/>
              <a:t>Método de relación de absorción dieléctrica</a:t>
            </a:r>
            <a:r>
              <a:rPr lang="es-ES" dirty="0" smtClean="0"/>
              <a:t>: se obtiene mediante la razón de tiempo medido y tiempo entre mediciones en distintos tiempos.</a:t>
            </a:r>
          </a:p>
          <a:p>
            <a:pPr algn="just"/>
            <a:endParaRPr lang="es-ES" dirty="0" smtClean="0"/>
          </a:p>
          <a:p>
            <a:pPr algn="just"/>
            <a:r>
              <a:rPr lang="es-ES" dirty="0" smtClean="0"/>
              <a:t>Cuando medimos la corriente de aislación en un conductor, utilizaremos el método que nos sea más adecuado; para elegirlo, debemos considerar todos los tipos de corriente que se presentarán en el conductor:</a:t>
            </a:r>
          </a:p>
          <a:p>
            <a:pPr algn="ctr"/>
            <a:r>
              <a:rPr lang="es-ES" b="1" dirty="0" smtClean="0">
                <a:solidFill>
                  <a:srgbClr val="FF0000"/>
                </a:solidFill>
                <a:latin typeface="Arial Rounded MT Bold" panose="020F0704030504030204" pitchFamily="34" charset="0"/>
              </a:rPr>
              <a:t>Para utilizar el método de lectura puntual necesitamos contar con un </a:t>
            </a:r>
            <a:r>
              <a:rPr lang="es-ES" b="1" dirty="0" err="1" smtClean="0">
                <a:solidFill>
                  <a:srgbClr val="FF0000"/>
                </a:solidFill>
                <a:latin typeface="Arial Rounded MT Bold" panose="020F0704030504030204" pitchFamily="34" charset="0"/>
              </a:rPr>
              <a:t>megóhmetro</a:t>
            </a:r>
            <a:r>
              <a:rPr lang="es-ES" b="1" dirty="0" smtClean="0">
                <a:solidFill>
                  <a:srgbClr val="FF0000"/>
                </a:solidFill>
                <a:latin typeface="Arial Rounded MT Bold" panose="020F0704030504030204" pitchFamily="34" charset="0"/>
              </a:rPr>
              <a:t>, ubicado en forma directa sobre el aislamiento</a:t>
            </a:r>
            <a:r>
              <a:rPr lang="es-ES" dirty="0" smtClean="0"/>
              <a:t>.</a:t>
            </a:r>
          </a:p>
          <a:p>
            <a:pPr algn="just"/>
            <a:endParaRPr lang="es-ES" dirty="0"/>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42711248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a:p>
          <a:p>
            <a:pPr algn="ctr"/>
            <a:endParaRPr lang="es-AR" b="1" dirty="0" smtClean="0"/>
          </a:p>
          <a:p>
            <a:pPr algn="ctr"/>
            <a:endParaRPr lang="es-AR" b="1" dirty="0"/>
          </a:p>
          <a:p>
            <a:pPr algn="ctr"/>
            <a:endParaRPr lang="es-ES" b="1" dirty="0" smtClean="0"/>
          </a:p>
          <a:p>
            <a:pPr marL="285750" indent="-285750" algn="just">
              <a:buFont typeface="Arial" panose="020B0604020202020204" pitchFamily="34" charset="0"/>
              <a:buChar char="•"/>
            </a:pPr>
            <a:r>
              <a:rPr lang="es-ES" b="1" dirty="0" smtClean="0"/>
              <a:t>Corriente de carga capacitiva: </a:t>
            </a:r>
            <a:r>
              <a:rPr lang="es-ES" dirty="0" smtClean="0"/>
              <a:t>cuando cargamos la capacitancia de un aislante en el momento de realizar una prueba de testeo, la corriente inicial será grande, pero no permanecerá en su nivel mucho tiempo, porque valor caerá de manera exponencial hasta llegar a 0. El material aislante se carga al igual que el dieléctrico de </a:t>
            </a:r>
            <a:r>
              <a:rPr lang="es-ES" dirty="0"/>
              <a:t>un </a:t>
            </a:r>
            <a:r>
              <a:rPr lang="es-ES" dirty="0" smtClean="0"/>
              <a:t>capacitor.</a:t>
            </a:r>
          </a:p>
          <a:p>
            <a:pPr marL="285750" indent="-285750" algn="just">
              <a:buFont typeface="Arial" panose="020B0604020202020204" pitchFamily="34" charset="0"/>
              <a:buChar char="•"/>
            </a:pPr>
            <a:r>
              <a:rPr lang="es-ES" b="1" dirty="0" smtClean="0"/>
              <a:t>Corriente de polarización: </a:t>
            </a:r>
            <a:r>
              <a:rPr lang="es-ES" dirty="0" smtClean="0"/>
              <a:t>en el aislante se producen tres efectos diferentes. El primero es una derivación de electrones libres a través del aislamiento debido al campo eléctrico generado por el conductor. El segundo efecto se debe a la distorsión molecular que se ve influenciada por el campo eléctrico del conductor que induce una corriente positiva. El tercer efecto se debe a que las moléculas polarizadas en el campo eléctricos tienden a orientarse e inducir una corriente eléctrica en esa dirección. Estos tres efectos juntos son afectados por el material de aislamiento. </a:t>
            </a:r>
          </a:p>
          <a:p>
            <a:pPr marL="285750" indent="-285750" algn="just">
              <a:buFont typeface="Arial" panose="020B0604020202020204" pitchFamily="34" charset="0"/>
              <a:buChar char="•"/>
            </a:pPr>
            <a:r>
              <a:rPr lang="es-ES" b="1" dirty="0" smtClean="0"/>
              <a:t>Corriente </a:t>
            </a:r>
            <a:r>
              <a:rPr lang="es-ES" b="1" dirty="0"/>
              <a:t>de fuga superficial: </a:t>
            </a:r>
            <a:r>
              <a:rPr lang="es-ES" dirty="0"/>
              <a:t>ocurre cuando, sobre </a:t>
            </a:r>
            <a:r>
              <a:rPr lang="es-ES" dirty="0" smtClean="0"/>
              <a:t>el material aislante, se presentan sales y humedad del mismo ambiente que lo rodea. Esta corriente es constante con el tiempo y depende del grado de ionización y de la temperatura</a:t>
            </a:r>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2497776" y="326569"/>
            <a:ext cx="8811491" cy="3419414"/>
          </a:xfrm>
          <a:prstGeom prst="rect">
            <a:avLst/>
          </a:prstGeom>
        </p:spPr>
      </p:pic>
      <p:sp>
        <p:nvSpPr>
          <p:cNvPr id="5" name="Rectángulo 4"/>
          <p:cNvSpPr/>
          <p:nvPr/>
        </p:nvSpPr>
        <p:spPr>
          <a:xfrm>
            <a:off x="460375" y="605115"/>
            <a:ext cx="1737759" cy="2862322"/>
          </a:xfrm>
          <a:prstGeom prst="rect">
            <a:avLst/>
          </a:prstGeom>
        </p:spPr>
        <p:txBody>
          <a:bodyPr wrap="square">
            <a:spAutoFit/>
          </a:bodyPr>
          <a:lstStyle/>
          <a:p>
            <a:pPr algn="ctr"/>
            <a:r>
              <a:rPr lang="es-ES" b="1" dirty="0"/>
              <a:t>Utilizamos el </a:t>
            </a:r>
            <a:r>
              <a:rPr lang="es-ES" b="1" dirty="0" err="1"/>
              <a:t>megóhmetro</a:t>
            </a:r>
            <a:r>
              <a:rPr lang="es-ES" b="1" dirty="0"/>
              <a:t> conectándolo directamente a los conectores y, de esta manera, obtendremos los valores de aislación.</a:t>
            </a:r>
          </a:p>
        </p:txBody>
      </p:sp>
    </p:spTree>
    <p:extLst>
      <p:ext uri="{BB962C8B-B14F-4D97-AF65-F5344CB8AC3E}">
        <p14:creationId xmlns:p14="http://schemas.microsoft.com/office/powerpoint/2010/main" val="15187674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7017306"/>
          </a:xfrm>
          <a:prstGeom prst="rect">
            <a:avLst/>
          </a:prstGeom>
        </p:spPr>
        <p:txBody>
          <a:bodyPr wrap="square">
            <a:spAutoFit/>
          </a:bodyPr>
          <a:lstStyle/>
          <a:p>
            <a:pPr marL="285750" indent="-285750" algn="just">
              <a:buFont typeface="Arial" panose="020B0604020202020204" pitchFamily="34" charset="0"/>
              <a:buChar char="•"/>
            </a:pPr>
            <a:r>
              <a:rPr lang="es-ES" b="1" dirty="0" smtClean="0"/>
              <a:t>Corriente por conducción: </a:t>
            </a:r>
            <a:r>
              <a:rPr lang="es-ES" dirty="0" smtClean="0"/>
              <a:t>siempre, a través del aislante, la corriente de conducción será constante y estable en el </a:t>
            </a:r>
            <a:r>
              <a:rPr lang="es-ES" b="1" dirty="0" smtClean="0"/>
              <a:t>tiempo.</a:t>
            </a:r>
          </a:p>
          <a:p>
            <a:pPr algn="ctr"/>
            <a:r>
              <a:rPr lang="es-ES" b="1" dirty="0" smtClean="0">
                <a:solidFill>
                  <a:srgbClr val="FF0000"/>
                </a:solidFill>
                <a:latin typeface="Arial Rounded MT Bold" panose="020F0704030504030204" pitchFamily="34" charset="0"/>
              </a:rPr>
              <a:t>La corriente que utilizaremos para medir la resistencia es la suma de todas las corrientes involucradas.</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ctr"/>
            <a:r>
              <a:rPr lang="es-ES" b="1" dirty="0" smtClean="0"/>
              <a:t>En el sitio donde el cable haya cedido, la resistencia </a:t>
            </a:r>
            <a:r>
              <a:rPr lang="es-ES" b="1" dirty="0" err="1" smtClean="0"/>
              <a:t>proaislamiento</a:t>
            </a:r>
            <a:r>
              <a:rPr lang="es-ES" b="1" dirty="0" smtClean="0"/>
              <a:t> puede ser 0 o cercana a este valor. Estos métodos nos ayudarán a detectar problemas similares.</a:t>
            </a:r>
          </a:p>
          <a:p>
            <a:pPr algn="ctr"/>
            <a:endParaRPr lang="es-ES" b="1" dirty="0" smtClean="0"/>
          </a:p>
          <a:p>
            <a:pPr algn="just"/>
            <a:r>
              <a:rPr lang="es-ES" dirty="0"/>
              <a:t>No existe una buena cifra para determinar si la lectura de una resistencia de aislamiento es buena o mala, pero consideramos como valor aceptable 1 </a:t>
            </a:r>
            <a:r>
              <a:rPr lang="es-ES" dirty="0" smtClean="0"/>
              <a:t>M</a:t>
            </a:r>
            <a:r>
              <a:rPr lang="el-GR" dirty="0" smtClean="0"/>
              <a:t>Ω</a:t>
            </a:r>
            <a:r>
              <a:rPr lang="es-ES" dirty="0" smtClean="0"/>
              <a:t> </a:t>
            </a:r>
            <a:r>
              <a:rPr lang="es-ES" dirty="0"/>
              <a:t>por cada 1000 volts de prueba aplicados. Esto es adaptable a motores y transformadores. Recordemos que, a medida que el material presenta deterioro, los valores de resistencia irán empeorando.</a:t>
            </a:r>
          </a:p>
          <a:p>
            <a:pPr algn="just"/>
            <a:endParaRPr lang="es-ES" dirty="0" smtClean="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5" name="Imagen 4"/>
          <p:cNvPicPr>
            <a:picLocks noChangeAspect="1"/>
          </p:cNvPicPr>
          <p:nvPr/>
        </p:nvPicPr>
        <p:blipFill>
          <a:blip r:embed="rId2"/>
          <a:stretch>
            <a:fillRect/>
          </a:stretch>
        </p:blipFill>
        <p:spPr>
          <a:xfrm>
            <a:off x="4091543" y="1336901"/>
            <a:ext cx="3886200" cy="3400425"/>
          </a:xfrm>
          <a:prstGeom prst="rect">
            <a:avLst/>
          </a:prstGeom>
        </p:spPr>
      </p:pic>
    </p:spTree>
    <p:extLst>
      <p:ext uri="{BB962C8B-B14F-4D97-AF65-F5344CB8AC3E}">
        <p14:creationId xmlns:p14="http://schemas.microsoft.com/office/powerpoint/2010/main" val="2367982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Clase térmica</a:t>
            </a:r>
          </a:p>
          <a:p>
            <a:pPr algn="just"/>
            <a:r>
              <a:rPr lang="es-ES" dirty="0" smtClean="0"/>
              <a:t>Cuando hablamos de clase térmica, nos referimos al calor que se genera por la conversión o transporte de la corriente en conductores y transformadores en diversas partes de la máquina. En transformadores donde los conductores están aislados, pero a su vez se encuentran muy juntos, corremos el riesgo de que, debido a una elevada temperatura (en algunos casos no es necesario que sea tan elevada), pueden ceder y esto implicaría la destrucción del equipo en cuestión. Para evitar estos problemas, los fabricantes utilizan distintos materiales aislantes que recubren los conductores, donde cada material se encuentra clasificado mediante diversas clases:</a:t>
            </a:r>
          </a:p>
          <a:p>
            <a:pPr marL="742950" lvl="1" indent="-285750" algn="just">
              <a:buFont typeface="Wingdings" panose="05000000000000000000" pitchFamily="2" charset="2"/>
              <a:buChar char="q"/>
            </a:pPr>
            <a:r>
              <a:rPr lang="es-ES" b="1" dirty="0" smtClean="0"/>
              <a:t>Clase Y</a:t>
            </a:r>
            <a:r>
              <a:rPr lang="es-ES" dirty="0" smtClean="0"/>
              <a:t>: comprende materiales fibrosos a base de celulosa, no saturados (algunos papeles y cartones), no inmersos en líquidos aislantes, y materiales parecidos. La temperatura característica de esta clase es de 90 °C.</a:t>
            </a:r>
          </a:p>
          <a:p>
            <a:pPr marL="742950" lvl="1" indent="-285750" algn="just">
              <a:buFont typeface="Wingdings" panose="05000000000000000000" pitchFamily="2" charset="2"/>
              <a:buChar char="q"/>
            </a:pPr>
            <a:r>
              <a:rPr lang="es-ES" b="1" dirty="0" smtClean="0"/>
              <a:t>Clase A</a:t>
            </a:r>
            <a:r>
              <a:rPr lang="es-ES" dirty="0" smtClean="0"/>
              <a:t>: al igual que la clase Y comprende materiales fibrosos a base de celulosa, pero saturados con líquidos aislantes y otros materiales parecidos. La temperatura característica es de 105 °C.</a:t>
            </a:r>
          </a:p>
          <a:p>
            <a:pPr marL="742950" lvl="1" indent="-285750" algn="just">
              <a:buFont typeface="Wingdings" panose="05000000000000000000" pitchFamily="2" charset="2"/>
              <a:buChar char="q"/>
            </a:pPr>
            <a:r>
              <a:rPr lang="es-ES" b="1" dirty="0" smtClean="0"/>
              <a:t>Clase E:</a:t>
            </a:r>
            <a:r>
              <a:rPr lang="es-ES" dirty="0" smtClean="0"/>
              <a:t> comprende algunas fibras orgánicas sintéticas, derivados del petróleo y otros materiales. Su temperatura característica es de 120 °C.</a:t>
            </a:r>
          </a:p>
          <a:p>
            <a:pPr marL="742950" lvl="1" indent="-285750" algn="just">
              <a:buFont typeface="Wingdings" panose="05000000000000000000" pitchFamily="2" charset="2"/>
              <a:buChar char="q"/>
            </a:pPr>
            <a:r>
              <a:rPr lang="es-ES" b="1" dirty="0" smtClean="0"/>
              <a:t>Clase B</a:t>
            </a:r>
            <a:r>
              <a:rPr lang="es-ES" dirty="0" smtClean="0"/>
              <a:t>: comprende materiales a base de poliéster y </a:t>
            </a:r>
            <a:r>
              <a:rPr lang="es-ES" dirty="0" err="1" smtClean="0"/>
              <a:t>polimídicos</a:t>
            </a:r>
            <a:r>
              <a:rPr lang="es-ES" dirty="0" smtClean="0"/>
              <a:t> aglutinados con materiales orgánicos o saturados con estos. Temperatura característica de 130 °C.</a:t>
            </a:r>
          </a:p>
          <a:p>
            <a:pPr marL="742950" lvl="1" indent="-285750" algn="just">
              <a:buFont typeface="Wingdings" panose="05000000000000000000" pitchFamily="2" charset="2"/>
              <a:buChar char="q"/>
            </a:pPr>
            <a:r>
              <a:rPr lang="es-ES" b="1" dirty="0" smtClean="0"/>
              <a:t>Clase F</a:t>
            </a:r>
            <a:r>
              <a:rPr lang="es-ES" dirty="0" smtClean="0"/>
              <a:t>: comprende materiales a base de mica, amianto y fibra de vidrio aglutinados con materiales sintéticos, en general siliconados, poliéster o epóxidos. Temperatura característica de 155 °C.</a:t>
            </a:r>
          </a:p>
          <a:p>
            <a:pPr marL="742950" lvl="1" indent="-285750" algn="just">
              <a:buFont typeface="Wingdings" panose="05000000000000000000" pitchFamily="2" charset="2"/>
              <a:buChar char="q"/>
            </a:pPr>
            <a:r>
              <a:rPr lang="es-ES" b="1" dirty="0" smtClean="0"/>
              <a:t>Clase H</a:t>
            </a:r>
            <a:r>
              <a:rPr lang="es-ES" dirty="0" smtClean="0"/>
              <a:t>: comprende materiales a base de mica, asbestos o fibra de vidrio aglutinados típicamente con siliconas de alta estabilidad térmica. Temperatura característica de 180 °C.</a:t>
            </a:r>
          </a:p>
          <a:p>
            <a:pPr marL="742950" lvl="1" indent="-285750" algn="just">
              <a:buFont typeface="Wingdings" panose="05000000000000000000" pitchFamily="2" charset="2"/>
              <a:buChar char="q"/>
            </a:pPr>
            <a:r>
              <a:rPr lang="es-ES" b="1" dirty="0" smtClean="0"/>
              <a:t>Clase C</a:t>
            </a:r>
            <a:r>
              <a:rPr lang="es-ES" dirty="0" smtClean="0"/>
              <a:t>: comprende mica, vidrio, cerámica y cuarzo sin aglutinante. Temperatura característica superior a 180 °C.</a:t>
            </a:r>
          </a:p>
          <a:p>
            <a:pPr algn="just"/>
            <a:r>
              <a:rPr lang="es-ES" dirty="0" smtClean="0"/>
              <a:t>Los materiales de las clases Y, A, E no son de uso común, sin embargo, es habitual encontrarnos con distintas variedades de estos materiales.</a:t>
            </a:r>
          </a:p>
          <a:p>
            <a:pPr algn="just"/>
            <a:r>
              <a:rPr lang="es-ES" dirty="0" smtClean="0"/>
              <a:t>Los materiales de las clases B y F son los más usuales en la fabricación de bobinados para motores eléctricos.</a:t>
            </a:r>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707093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4" y="168469"/>
            <a:ext cx="11483439" cy="4801314"/>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Fatigas</a:t>
            </a:r>
          </a:p>
          <a:p>
            <a:pPr algn="just"/>
            <a:r>
              <a:rPr lang="es-ES" dirty="0" smtClean="0"/>
              <a:t>El desgaste del material de los conductores se debe a fatigas del tipo eléctrico (las sobretensiones y las bajas tensiones producen un desgaste en el material), fatiga mecánica (cuando se golpea, se agrieta, se rompe accidental o deliberadamente), fatiga térmica (la sobretensión y el uso intensivo producen elevadas temperaturas que degradan el material) y fatigas debido a medioambientes corrosivos y agresivos.</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smtClean="0"/>
          </a:p>
          <a:p>
            <a:pPr algn="ctr"/>
            <a:r>
              <a:rPr lang="es-ES" b="1" dirty="0" smtClean="0">
                <a:solidFill>
                  <a:srgbClr val="FF0000"/>
                </a:solidFill>
                <a:latin typeface="Arial Rounded MT Bold" panose="020F0704030504030204" pitchFamily="34" charset="0"/>
              </a:rPr>
              <a:t>La vida útil de las aislaciones es proporcional a la temperatura de operación a la que están sometidas.</a:t>
            </a:r>
          </a:p>
          <a:p>
            <a:pPr algn="just"/>
            <a:endParaRPr lang="es-ES" dirty="0" smtClean="0"/>
          </a:p>
          <a:p>
            <a:pPr algn="just"/>
            <a:r>
              <a:rPr lang="es-ES" dirty="0" smtClean="0"/>
              <a:t>El cobre que se vende para hacer bobinado viene ya aislado por barnices, lacas u otros elementos aislantes; cada uno de ellos posee una determinada clase térmica.</a:t>
            </a:r>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292924" y="1659701"/>
            <a:ext cx="3581400" cy="1733550"/>
          </a:xfrm>
          <a:prstGeom prst="rect">
            <a:avLst/>
          </a:prstGeom>
        </p:spPr>
      </p:pic>
      <p:sp>
        <p:nvSpPr>
          <p:cNvPr id="5" name="Rectángulo 4"/>
          <p:cNvSpPr/>
          <p:nvPr/>
        </p:nvSpPr>
        <p:spPr>
          <a:xfrm>
            <a:off x="4045528" y="1659701"/>
            <a:ext cx="6096000" cy="1200329"/>
          </a:xfrm>
          <a:prstGeom prst="rect">
            <a:avLst/>
          </a:prstGeom>
        </p:spPr>
        <p:txBody>
          <a:bodyPr>
            <a:spAutoFit/>
          </a:bodyPr>
          <a:lstStyle/>
          <a:p>
            <a:pPr algn="just"/>
            <a:endParaRPr lang="es-ES" b="1" dirty="0"/>
          </a:p>
          <a:p>
            <a:pPr algn="just"/>
            <a:r>
              <a:rPr lang="es-ES" b="1" dirty="0"/>
              <a:t>Existen otros materiales, como las cintas térmicas para sublimar, que permiten sellar o imprimir leyendas o imágenes que poseen su propia clase térmica.</a:t>
            </a:r>
          </a:p>
        </p:txBody>
      </p:sp>
      <p:pic>
        <p:nvPicPr>
          <p:cNvPr id="6" name="Imagen 5"/>
          <p:cNvPicPr>
            <a:picLocks noChangeAspect="1"/>
          </p:cNvPicPr>
          <p:nvPr/>
        </p:nvPicPr>
        <p:blipFill>
          <a:blip r:embed="rId3"/>
          <a:stretch>
            <a:fillRect/>
          </a:stretch>
        </p:blipFill>
        <p:spPr>
          <a:xfrm>
            <a:off x="4420155" y="4680486"/>
            <a:ext cx="3228975" cy="1962150"/>
          </a:xfrm>
          <a:prstGeom prst="rect">
            <a:avLst/>
          </a:prstGeom>
        </p:spPr>
      </p:pic>
    </p:spTree>
    <p:extLst>
      <p:ext uri="{BB962C8B-B14F-4D97-AF65-F5344CB8AC3E}">
        <p14:creationId xmlns:p14="http://schemas.microsoft.com/office/powerpoint/2010/main" val="36131593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21675" y="149017"/>
            <a:ext cx="11653650" cy="923330"/>
          </a:xfrm>
          <a:prstGeom prst="rect">
            <a:avLst/>
          </a:prstGeom>
        </p:spPr>
        <p:txBody>
          <a:bodyPr wrap="square">
            <a:spAutoFit/>
          </a:bodyPr>
          <a:lstStyle/>
          <a:p>
            <a:pPr algn="just"/>
            <a:r>
              <a:rPr lang="es-ES" dirty="0"/>
              <a:t>Los materiales de la clase H permiten reducir el peso y el </a:t>
            </a:r>
            <a:r>
              <a:rPr lang="es-ES" dirty="0" smtClean="0"/>
              <a:t>costo </a:t>
            </a:r>
            <a:r>
              <a:rPr lang="es-ES" dirty="0"/>
              <a:t>de fabricación para las máquinas de corriente </a:t>
            </a:r>
            <a:r>
              <a:rPr lang="es-ES" dirty="0" smtClean="0"/>
              <a:t>continua</a:t>
            </a:r>
            <a:r>
              <a:rPr lang="es-ES" dirty="0"/>
              <a:t>. Esto es relevante pues los motores de CC son los más </a:t>
            </a:r>
            <a:r>
              <a:rPr lang="es-ES" dirty="0" smtClean="0"/>
              <a:t>utilizados</a:t>
            </a:r>
            <a:r>
              <a:rPr lang="es-ES" dirty="0"/>
              <a:t>, y cualquier economía obtenida es implica un </a:t>
            </a:r>
            <a:r>
              <a:rPr lang="es-ES" dirty="0" smtClean="0"/>
              <a:t>avance </a:t>
            </a:r>
            <a:r>
              <a:rPr lang="es-ES" dirty="0"/>
              <a:t>en su proceso de desarrollo.</a:t>
            </a:r>
          </a:p>
        </p:txBody>
      </p:sp>
      <p:pic>
        <p:nvPicPr>
          <p:cNvPr id="5" name="Imagen 4"/>
          <p:cNvPicPr>
            <a:picLocks noChangeAspect="1"/>
          </p:cNvPicPr>
          <p:nvPr/>
        </p:nvPicPr>
        <p:blipFill>
          <a:blip r:embed="rId2"/>
          <a:stretch>
            <a:fillRect/>
          </a:stretch>
        </p:blipFill>
        <p:spPr>
          <a:xfrm>
            <a:off x="221675" y="1195015"/>
            <a:ext cx="4210050" cy="2924175"/>
          </a:xfrm>
          <a:prstGeom prst="rect">
            <a:avLst/>
          </a:prstGeom>
        </p:spPr>
      </p:pic>
      <p:sp>
        <p:nvSpPr>
          <p:cNvPr id="6" name="Rectángulo 5"/>
          <p:cNvSpPr/>
          <p:nvPr/>
        </p:nvSpPr>
        <p:spPr>
          <a:xfrm>
            <a:off x="221675" y="4364620"/>
            <a:ext cx="4210050" cy="923330"/>
          </a:xfrm>
          <a:prstGeom prst="rect">
            <a:avLst/>
          </a:prstGeom>
        </p:spPr>
        <p:txBody>
          <a:bodyPr wrap="square">
            <a:spAutoFit/>
          </a:bodyPr>
          <a:lstStyle/>
          <a:p>
            <a:pPr algn="just"/>
            <a:r>
              <a:rPr lang="es-ES" b="1" dirty="0"/>
              <a:t>Los hilos de poliéster se </a:t>
            </a:r>
            <a:r>
              <a:rPr lang="es-ES" b="1" dirty="0" smtClean="0"/>
              <a:t>utilizan para la más diversa gama de usos y poseen clase térmica H</a:t>
            </a:r>
            <a:endParaRPr lang="es-ES" b="1" dirty="0"/>
          </a:p>
        </p:txBody>
      </p:sp>
      <p:sp>
        <p:nvSpPr>
          <p:cNvPr id="7" name="Rectángulo 6"/>
          <p:cNvSpPr/>
          <p:nvPr/>
        </p:nvSpPr>
        <p:spPr>
          <a:xfrm>
            <a:off x="4841173" y="1072347"/>
            <a:ext cx="6879771" cy="2308324"/>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Aislamiento de motores</a:t>
            </a:r>
          </a:p>
          <a:p>
            <a:pPr algn="just"/>
            <a:r>
              <a:rPr lang="es-ES" dirty="0" smtClean="0"/>
              <a:t>Por lo general</a:t>
            </a:r>
            <a:r>
              <a:rPr lang="es-ES" dirty="0"/>
              <a:t>, todos </a:t>
            </a:r>
            <a:r>
              <a:rPr lang="es-ES" dirty="0" smtClean="0"/>
              <a:t>los motores y transformadores </a:t>
            </a:r>
            <a:r>
              <a:rPr lang="es-ES" dirty="0"/>
              <a:t>poseen, </a:t>
            </a:r>
            <a:r>
              <a:rPr lang="es-ES" dirty="0" smtClean="0"/>
              <a:t>en sus bobinados</a:t>
            </a:r>
            <a:r>
              <a:rPr lang="es-ES" dirty="0"/>
              <a:t>, </a:t>
            </a:r>
            <a:r>
              <a:rPr lang="es-ES" dirty="0" smtClean="0"/>
              <a:t>un alambre de cobre esmaltado </a:t>
            </a:r>
            <a:r>
              <a:rPr lang="es-ES" dirty="0"/>
              <a:t>que </a:t>
            </a:r>
            <a:r>
              <a:rPr lang="es-ES" dirty="0" smtClean="0"/>
              <a:t>aísla un conductor </a:t>
            </a:r>
            <a:r>
              <a:rPr lang="es-ES" dirty="0"/>
              <a:t>del </a:t>
            </a:r>
            <a:r>
              <a:rPr lang="es-ES" dirty="0" smtClean="0"/>
              <a:t>otro. El aislamiento de cada conductor individual depende del costo </a:t>
            </a:r>
            <a:r>
              <a:rPr lang="es-ES" dirty="0"/>
              <a:t>o la </a:t>
            </a:r>
            <a:r>
              <a:rPr lang="es-ES" dirty="0" smtClean="0"/>
              <a:t>inversión que realice cada </a:t>
            </a:r>
            <a:r>
              <a:rPr lang="es-ES" dirty="0"/>
              <a:t>fabricante. </a:t>
            </a:r>
          </a:p>
          <a:p>
            <a:pPr algn="just"/>
            <a:r>
              <a:rPr lang="es-ES" dirty="0" smtClean="0"/>
              <a:t>La clase </a:t>
            </a:r>
            <a:r>
              <a:rPr lang="es-ES" dirty="0"/>
              <a:t>térmica asociada </a:t>
            </a:r>
            <a:r>
              <a:rPr lang="es-ES" dirty="0" smtClean="0"/>
              <a:t>con el conductor indica en cierto grado </a:t>
            </a:r>
            <a:r>
              <a:rPr lang="es-ES" dirty="0"/>
              <a:t>su </a:t>
            </a:r>
            <a:r>
              <a:rPr lang="es-ES" dirty="0" smtClean="0"/>
              <a:t>costo; a mejor </a:t>
            </a:r>
            <a:r>
              <a:rPr lang="es-ES" dirty="0"/>
              <a:t>clase</a:t>
            </a:r>
            <a:r>
              <a:rPr lang="es-ES" dirty="0" smtClean="0"/>
              <a:t>, el aislamiento será más </a:t>
            </a:r>
            <a:r>
              <a:rPr lang="es-ES" dirty="0"/>
              <a:t>costoso </a:t>
            </a:r>
            <a:r>
              <a:rPr lang="es-ES" dirty="0" smtClean="0"/>
              <a:t>y propiciará una fabricación aún más </a:t>
            </a:r>
            <a:r>
              <a:rPr lang="es-ES" dirty="0"/>
              <a:t>costosa.</a:t>
            </a:r>
          </a:p>
        </p:txBody>
      </p:sp>
    </p:spTree>
    <p:extLst>
      <p:ext uri="{BB962C8B-B14F-4D97-AF65-F5344CB8AC3E}">
        <p14:creationId xmlns:p14="http://schemas.microsoft.com/office/powerpoint/2010/main" val="1581429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24395" y="2341948"/>
            <a:ext cx="10747169" cy="2308324"/>
          </a:xfrm>
          <a:prstGeom prst="rect">
            <a:avLst/>
          </a:prstGeom>
        </p:spPr>
        <p:txBody>
          <a:bodyPr wrap="square">
            <a:spAutoFit/>
          </a:bodyPr>
          <a:lstStyle/>
          <a:p>
            <a:pPr algn="ctr"/>
            <a:r>
              <a:rPr lang="es-ES" sz="3600" b="1" dirty="0" smtClean="0"/>
              <a:t>RECOMENDACIONES</a:t>
            </a:r>
          </a:p>
          <a:p>
            <a:pPr algn="ctr"/>
            <a:r>
              <a:rPr lang="es-ES" sz="3600" b="1" dirty="0" smtClean="0"/>
              <a:t>Cuando se realizan reparaciones eléctricas, </a:t>
            </a:r>
          </a:p>
          <a:p>
            <a:pPr algn="ctr"/>
            <a:r>
              <a:rPr lang="es-ES" sz="3600" b="1" dirty="0" smtClean="0"/>
              <a:t>lo primero es la seguridad, tanto si se trabaja con tensión o sin ella</a:t>
            </a:r>
            <a:endParaRPr lang="es-ES" sz="3600" b="1" dirty="0"/>
          </a:p>
        </p:txBody>
      </p:sp>
    </p:spTree>
    <p:extLst>
      <p:ext uri="{BB962C8B-B14F-4D97-AF65-F5344CB8AC3E}">
        <p14:creationId xmlns:p14="http://schemas.microsoft.com/office/powerpoint/2010/main" val="15238638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339160"/>
            <a:ext cx="11641777" cy="5909310"/>
          </a:xfrm>
          <a:prstGeom prst="rect">
            <a:avLst/>
          </a:prstGeom>
        </p:spPr>
        <p:txBody>
          <a:bodyPr wrap="square">
            <a:spAutoFit/>
          </a:bodyPr>
          <a:lstStyle/>
          <a:p>
            <a:pPr algn="just"/>
            <a:r>
              <a:rPr lang="es-ES" dirty="0" smtClean="0"/>
              <a:t>Es necesario priorizar la seguridad del operario, o bien E de uno mismo, en el momento de realizar tareas de mantenimiento en instalaciones existentes o en nuevas. </a:t>
            </a:r>
          </a:p>
          <a:p>
            <a:pPr algn="just"/>
            <a:r>
              <a:rPr lang="es-ES" dirty="0" smtClean="0"/>
              <a:t>Como vamos a ver en esta sección, se utilizan reglas claras para evitar cualquier tipo de accidente si se trabaja de manera segura sin tensión en la instalación. También veremos cuáles son los elementos y las reglas para realizar trabajos con la instalación energizada.</a:t>
            </a:r>
          </a:p>
          <a:p>
            <a:pPr algn="just"/>
            <a:endParaRPr lang="es-ES" dirty="0" smtClean="0"/>
          </a:p>
          <a:p>
            <a:pPr algn="ctr"/>
            <a:r>
              <a:rPr lang="es-ES" b="1" dirty="0" smtClean="0">
                <a:solidFill>
                  <a:srgbClr val="FF0000"/>
                </a:solidFill>
                <a:latin typeface="Arial Rounded MT Bold" panose="020F0704030504030204" pitchFamily="34" charset="0"/>
              </a:rPr>
              <a:t>Toda fase se encuentra energizada hasta que se demuestre efectivamente lo contrario.</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ctr"/>
            <a:r>
              <a:rPr lang="es-ES" b="1" dirty="0" smtClean="0">
                <a:latin typeface="Arial Rounded MT Bold" panose="020F0704030504030204" pitchFamily="34" charset="0"/>
              </a:rPr>
              <a:t>Tablero con elementos de protección: llave térmica y disyuntor diferencial.</a:t>
            </a:r>
          </a:p>
          <a:p>
            <a:pPr algn="just"/>
            <a:endParaRPr lang="es-ES" dirty="0"/>
          </a:p>
        </p:txBody>
      </p:sp>
      <p:pic>
        <p:nvPicPr>
          <p:cNvPr id="3" name="Imagen 2"/>
          <p:cNvPicPr>
            <a:picLocks noChangeAspect="1"/>
          </p:cNvPicPr>
          <p:nvPr/>
        </p:nvPicPr>
        <p:blipFill>
          <a:blip r:embed="rId2"/>
          <a:stretch>
            <a:fillRect/>
          </a:stretch>
        </p:blipFill>
        <p:spPr>
          <a:xfrm>
            <a:off x="4218584" y="2358490"/>
            <a:ext cx="3600450" cy="3162300"/>
          </a:xfrm>
          <a:prstGeom prst="rect">
            <a:avLst/>
          </a:prstGeom>
        </p:spPr>
      </p:pic>
    </p:spTree>
    <p:extLst>
      <p:ext uri="{BB962C8B-B14F-4D97-AF65-F5344CB8AC3E}">
        <p14:creationId xmlns:p14="http://schemas.microsoft.com/office/powerpoint/2010/main" val="3428482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339160"/>
            <a:ext cx="1164177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Cinco reglas para trabajos eléctricos</a:t>
            </a:r>
          </a:p>
          <a:p>
            <a:pPr algn="ctr"/>
            <a:r>
              <a:rPr lang="es-ES" b="1" dirty="0">
                <a:solidFill>
                  <a:srgbClr val="0070C0"/>
                </a:solidFill>
              </a:rPr>
              <a:t>Cinco reglas, lo necesario </a:t>
            </a:r>
            <a:r>
              <a:rPr lang="es-ES" b="1" dirty="0" smtClean="0">
                <a:solidFill>
                  <a:srgbClr val="0070C0"/>
                </a:solidFill>
              </a:rPr>
              <a:t>para </a:t>
            </a:r>
            <a:r>
              <a:rPr lang="es-ES" b="1" dirty="0">
                <a:solidFill>
                  <a:srgbClr val="0070C0"/>
                </a:solidFill>
              </a:rPr>
              <a:t>un trabajo seguro. </a:t>
            </a:r>
          </a:p>
          <a:p>
            <a:pPr algn="ctr"/>
            <a:r>
              <a:rPr lang="es-ES" b="1" dirty="0">
                <a:solidFill>
                  <a:srgbClr val="0070C0"/>
                </a:solidFill>
              </a:rPr>
              <a:t>Nuestra seguridad depende </a:t>
            </a:r>
            <a:r>
              <a:rPr lang="es-ES" b="1" dirty="0" smtClean="0">
                <a:solidFill>
                  <a:srgbClr val="0070C0"/>
                </a:solidFill>
              </a:rPr>
              <a:t>de </a:t>
            </a:r>
            <a:r>
              <a:rPr lang="es-ES" b="1" dirty="0">
                <a:solidFill>
                  <a:srgbClr val="0070C0"/>
                </a:solidFill>
              </a:rPr>
              <a:t>evitar </a:t>
            </a:r>
            <a:r>
              <a:rPr lang="es-ES" b="1" dirty="0" smtClean="0">
                <a:solidFill>
                  <a:srgbClr val="0070C0"/>
                </a:solidFill>
              </a:rPr>
              <a:t>accidentes</a:t>
            </a:r>
          </a:p>
          <a:p>
            <a:pPr algn="just"/>
            <a:r>
              <a:rPr lang="es-ES" dirty="0" smtClean="0"/>
              <a:t>A continuación mencionaremos las cinco reglas de oro para realizar trabajos eléctricos:</a:t>
            </a:r>
          </a:p>
          <a:p>
            <a:pPr algn="just"/>
            <a:r>
              <a:rPr lang="es-ES" b="1" dirty="0" smtClean="0"/>
              <a:t>Regla número 1: </a:t>
            </a:r>
            <a:r>
              <a:rPr lang="es-ES" dirty="0" smtClean="0"/>
              <a:t>corte total de energía</a:t>
            </a:r>
            <a:r>
              <a:rPr lang="es-ES" dirty="0"/>
              <a:t>. </a:t>
            </a:r>
            <a:endParaRPr lang="es-ES" dirty="0" smtClean="0"/>
          </a:p>
          <a:p>
            <a:pPr algn="just"/>
            <a:r>
              <a:rPr lang="es-ES" dirty="0"/>
              <a:t>Se debe realizar un corte efectivo de toda fuente de tensión en la instalación, tanto en la fase como en el neutro (con elementos interruptores bipolares).</a:t>
            </a:r>
          </a:p>
          <a:p>
            <a:pPr lvl="7" algn="just"/>
            <a:r>
              <a:rPr lang="es-ES" b="1" dirty="0" smtClean="0"/>
              <a:t>Elementos</a:t>
            </a:r>
            <a:endParaRPr lang="es-ES" b="1" dirty="0"/>
          </a:p>
          <a:p>
            <a:pPr lvl="7" algn="just"/>
            <a:r>
              <a:rPr lang="es-ES" b="1" dirty="0"/>
              <a:t>de protección </a:t>
            </a:r>
          </a:p>
          <a:p>
            <a:pPr lvl="7" algn="just"/>
            <a:r>
              <a:rPr lang="es-ES" b="1" dirty="0"/>
              <a:t>en posición </a:t>
            </a:r>
          </a:p>
          <a:p>
            <a:pPr lvl="7" algn="just"/>
            <a:r>
              <a:rPr lang="es-ES" b="1" dirty="0"/>
              <a:t>de apertura </a:t>
            </a:r>
          </a:p>
          <a:p>
            <a:pPr lvl="7" algn="just"/>
            <a:r>
              <a:rPr lang="es-ES" b="1" dirty="0"/>
              <a:t>del circuito.</a:t>
            </a:r>
          </a:p>
          <a:p>
            <a:pPr algn="just"/>
            <a:endParaRPr lang="es-AR" dirty="0" smtClean="0"/>
          </a:p>
          <a:p>
            <a:pPr algn="just"/>
            <a:r>
              <a:rPr lang="es-AR" b="1" dirty="0" smtClean="0"/>
              <a:t>Regla numero 2</a:t>
            </a:r>
            <a:r>
              <a:rPr lang="es-AR" dirty="0" smtClean="0"/>
              <a:t>: bloqueo de accionamiento de los elementos de interrupción.</a:t>
            </a:r>
            <a:endParaRPr lang="es-AR" dirty="0"/>
          </a:p>
          <a:p>
            <a:pPr algn="just"/>
            <a:r>
              <a:rPr lang="es-AR" dirty="0" smtClean="0"/>
              <a:t>Se debe cerrar con llave o candado el tablero de alimentación para evitar que, por un descuido, un tercero conecte la instalación a la fuente y genere accidentes a quien esta trabajando en la instalación. Esto debe estar acompañado de señalización que prohíba las maniobras en el tablero durante el período de trabajo.</a:t>
            </a:r>
          </a:p>
          <a:p>
            <a:pPr lvl="7" algn="just"/>
            <a:r>
              <a:rPr lang="es-AR" b="1" dirty="0" smtClean="0"/>
              <a:t>Tablero bloqueado</a:t>
            </a:r>
          </a:p>
          <a:p>
            <a:pPr lvl="7" algn="just"/>
            <a:r>
              <a:rPr lang="es-AR" b="1" dirty="0" smtClean="0"/>
              <a:t>Con candado</a:t>
            </a:r>
          </a:p>
          <a:p>
            <a:pPr lvl="7" algn="just"/>
            <a:r>
              <a:rPr lang="es-AR" b="1" dirty="0" smtClean="0"/>
              <a:t>Existen otras formas</a:t>
            </a:r>
          </a:p>
          <a:p>
            <a:pPr lvl="7" algn="just"/>
            <a:r>
              <a:rPr lang="es-AR" b="1" dirty="0" smtClean="0"/>
              <a:t>De bloqueo o cierre,</a:t>
            </a:r>
          </a:p>
          <a:p>
            <a:pPr lvl="7" algn="just"/>
            <a:r>
              <a:rPr lang="es-AR" b="1" dirty="0" smtClean="0"/>
              <a:t>Mediante cerraduras</a:t>
            </a:r>
          </a:p>
          <a:p>
            <a:pPr lvl="7" algn="just"/>
            <a:r>
              <a:rPr lang="es-AR" b="1" dirty="0" smtClean="0"/>
              <a:t>Propias del tablero</a:t>
            </a:r>
          </a:p>
        </p:txBody>
      </p:sp>
      <p:pic>
        <p:nvPicPr>
          <p:cNvPr id="4" name="Imagen 3"/>
          <p:cNvPicPr>
            <a:picLocks noChangeAspect="1"/>
          </p:cNvPicPr>
          <p:nvPr/>
        </p:nvPicPr>
        <p:blipFill>
          <a:blip r:embed="rId2"/>
          <a:stretch>
            <a:fillRect/>
          </a:stretch>
        </p:blipFill>
        <p:spPr>
          <a:xfrm>
            <a:off x="5446133" y="2120364"/>
            <a:ext cx="2047875" cy="1809750"/>
          </a:xfrm>
          <a:prstGeom prst="rect">
            <a:avLst/>
          </a:prstGeom>
        </p:spPr>
      </p:pic>
      <p:pic>
        <p:nvPicPr>
          <p:cNvPr id="5" name="Imagen 4"/>
          <p:cNvPicPr>
            <a:picLocks noChangeAspect="1"/>
          </p:cNvPicPr>
          <p:nvPr/>
        </p:nvPicPr>
        <p:blipFill>
          <a:blip r:embed="rId3"/>
          <a:stretch>
            <a:fillRect/>
          </a:stretch>
        </p:blipFill>
        <p:spPr>
          <a:xfrm>
            <a:off x="5641395" y="5018933"/>
            <a:ext cx="1657350" cy="1643124"/>
          </a:xfrm>
          <a:prstGeom prst="rect">
            <a:avLst/>
          </a:prstGeom>
        </p:spPr>
      </p:pic>
    </p:spTree>
    <p:extLst>
      <p:ext uri="{BB962C8B-B14F-4D97-AF65-F5344CB8AC3E}">
        <p14:creationId xmlns:p14="http://schemas.microsoft.com/office/powerpoint/2010/main" val="17821187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339160"/>
            <a:ext cx="11641777" cy="5632311"/>
          </a:xfrm>
          <a:prstGeom prst="rect">
            <a:avLst/>
          </a:prstGeom>
        </p:spPr>
        <p:txBody>
          <a:bodyPr wrap="square">
            <a:spAutoFit/>
          </a:bodyPr>
          <a:lstStyle/>
          <a:p>
            <a:pPr algn="just"/>
            <a:r>
              <a:rPr lang="es-ES" b="1" dirty="0" smtClean="0"/>
              <a:t>Regla número 3: </a:t>
            </a:r>
            <a:r>
              <a:rPr lang="es-ES" dirty="0" smtClean="0"/>
              <a:t>corroborar la ausencia de tensión.</a:t>
            </a:r>
          </a:p>
          <a:p>
            <a:pPr algn="just"/>
            <a:r>
              <a:rPr lang="es-ES" dirty="0" smtClean="0"/>
              <a:t>Los conductores se deben considerar tensionados a menos que se demuestre lo contrario, tanto las fases como el neutro.</a:t>
            </a:r>
          </a:p>
          <a:p>
            <a:pPr lvl="7" algn="just"/>
            <a:r>
              <a:rPr lang="es-ES" b="1" dirty="0"/>
              <a:t>Mediante un</a:t>
            </a:r>
          </a:p>
          <a:p>
            <a:pPr lvl="7" algn="just"/>
            <a:r>
              <a:rPr lang="es-ES" b="1" dirty="0"/>
              <a:t>multímetro (</a:t>
            </a:r>
            <a:r>
              <a:rPr lang="es-ES" b="1" dirty="0" err="1"/>
              <a:t>tester</a:t>
            </a:r>
            <a:r>
              <a:rPr lang="es-ES" b="1" dirty="0"/>
              <a:t>) </a:t>
            </a:r>
          </a:p>
          <a:p>
            <a:pPr lvl="7" algn="just"/>
            <a:r>
              <a:rPr lang="es-ES" b="1" dirty="0"/>
              <a:t>en posición de </a:t>
            </a:r>
          </a:p>
          <a:p>
            <a:pPr lvl="7" algn="just"/>
            <a:r>
              <a:rPr lang="es-ES" b="1" dirty="0"/>
              <a:t>medición </a:t>
            </a:r>
            <a:r>
              <a:rPr lang="es-ES" b="1"/>
              <a:t>de </a:t>
            </a:r>
            <a:r>
              <a:rPr lang="es-ES" b="1" smtClean="0"/>
              <a:t>volta- </a:t>
            </a:r>
            <a:endParaRPr lang="es-ES" b="1" dirty="0"/>
          </a:p>
          <a:p>
            <a:pPr lvl="7" algn="just"/>
            <a:r>
              <a:rPr lang="es-ES" b="1" dirty="0"/>
              <a:t>je, corroboramos </a:t>
            </a:r>
          </a:p>
          <a:p>
            <a:pPr lvl="7" algn="just"/>
            <a:r>
              <a:rPr lang="es-ES" b="1" dirty="0"/>
              <a:t>la ausencia total</a:t>
            </a:r>
          </a:p>
          <a:p>
            <a:pPr lvl="7" algn="just"/>
            <a:r>
              <a:rPr lang="es-ES" b="1" dirty="0"/>
              <a:t>de tensión en los </a:t>
            </a:r>
          </a:p>
          <a:p>
            <a:pPr lvl="7" algn="just"/>
            <a:r>
              <a:rPr lang="es-ES" b="1" dirty="0"/>
              <a:t>conductores.</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p:txBody>
      </p:sp>
      <p:pic>
        <p:nvPicPr>
          <p:cNvPr id="3" name="Imagen 2"/>
          <p:cNvPicPr>
            <a:picLocks noChangeAspect="1"/>
          </p:cNvPicPr>
          <p:nvPr/>
        </p:nvPicPr>
        <p:blipFill rotWithShape="1">
          <a:blip r:embed="rId2"/>
          <a:srcRect b="2821"/>
          <a:stretch/>
        </p:blipFill>
        <p:spPr>
          <a:xfrm>
            <a:off x="5704484" y="1144300"/>
            <a:ext cx="3476625" cy="1693904"/>
          </a:xfrm>
          <a:prstGeom prst="rect">
            <a:avLst/>
          </a:prstGeom>
        </p:spPr>
      </p:pic>
      <p:pic>
        <p:nvPicPr>
          <p:cNvPr id="7" name="Imagen 6"/>
          <p:cNvPicPr>
            <a:picLocks noChangeAspect="1"/>
          </p:cNvPicPr>
          <p:nvPr/>
        </p:nvPicPr>
        <p:blipFill>
          <a:blip r:embed="rId3"/>
          <a:stretch>
            <a:fillRect/>
          </a:stretch>
        </p:blipFill>
        <p:spPr>
          <a:xfrm>
            <a:off x="197921" y="3523450"/>
            <a:ext cx="11641777" cy="2342960"/>
          </a:xfrm>
          <a:prstGeom prst="rect">
            <a:avLst/>
          </a:prstGeom>
        </p:spPr>
      </p:pic>
    </p:spTree>
    <p:extLst>
      <p:ext uri="{BB962C8B-B14F-4D97-AF65-F5344CB8AC3E}">
        <p14:creationId xmlns:p14="http://schemas.microsoft.com/office/powerpoint/2010/main" val="20590766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339160"/>
            <a:ext cx="11641777" cy="6463308"/>
          </a:xfrm>
          <a:prstGeom prst="rect">
            <a:avLst/>
          </a:prstGeom>
        </p:spPr>
        <p:txBody>
          <a:bodyPr wrap="square">
            <a:spAutoFit/>
          </a:bodyPr>
          <a:lstStyle/>
          <a:p>
            <a:pPr algn="just"/>
            <a:r>
              <a:rPr lang="es-ES" b="1" dirty="0" smtClean="0"/>
              <a:t>Regla número 5: </a:t>
            </a:r>
            <a:r>
              <a:rPr lang="es-ES" dirty="0" smtClean="0"/>
              <a:t>señalización y delimitación. </a:t>
            </a:r>
          </a:p>
          <a:p>
            <a:pPr algn="just"/>
            <a:r>
              <a:rPr lang="es-ES" dirty="0" smtClean="0"/>
              <a:t>Es necesario utilizar la correcta señalización y delimitar el área de trabajo con elementos de clara visibilidad que indiquen el riesgo eléctrico.		 </a:t>
            </a:r>
            <a:r>
              <a:rPr lang="es-ES" b="1" dirty="0" smtClean="0"/>
              <a:t>Mediante barreras </a:t>
            </a:r>
          </a:p>
          <a:p>
            <a:pPr algn="just"/>
            <a:r>
              <a:rPr lang="es-ES" b="1" dirty="0"/>
              <a:t>	</a:t>
            </a:r>
            <a:r>
              <a:rPr lang="es-ES" b="1" dirty="0" smtClean="0"/>
              <a:t>		 físicas y carteles normalizados </a:t>
            </a:r>
          </a:p>
          <a:p>
            <a:pPr lvl="7" algn="just"/>
            <a:r>
              <a:rPr lang="es-ES" b="1" dirty="0" smtClean="0"/>
              <a:t>Realizamos la señalización</a:t>
            </a:r>
          </a:p>
          <a:p>
            <a:pPr lvl="7" algn="just"/>
            <a:r>
              <a:rPr lang="es-AR" b="1" dirty="0" smtClean="0"/>
              <a:t>Del área</a:t>
            </a:r>
          </a:p>
          <a:p>
            <a:pPr algn="just"/>
            <a:endParaRPr lang="es-AR" b="1" dirty="0" smtClean="0">
              <a:solidFill>
                <a:srgbClr val="FF0000"/>
              </a:solidFill>
              <a:latin typeface="Arial Rounded MT Bold" panose="020F0704030504030204" pitchFamily="34" charset="0"/>
            </a:endParaRPr>
          </a:p>
          <a:p>
            <a:pPr algn="just"/>
            <a:endParaRPr lang="es-AR" b="1" dirty="0">
              <a:solidFill>
                <a:srgbClr val="FF0000"/>
              </a:solidFill>
              <a:latin typeface="Arial Rounded MT Bold" panose="020F0704030504030204" pitchFamily="34" charset="0"/>
            </a:endParaRPr>
          </a:p>
          <a:p>
            <a:pPr algn="just"/>
            <a:endParaRPr lang="es-ES" b="1" dirty="0" smtClean="0">
              <a:solidFill>
                <a:srgbClr val="FF0000"/>
              </a:solidFill>
              <a:latin typeface="Arial Rounded MT Bold" panose="020F0704030504030204" pitchFamily="34" charset="0"/>
            </a:endParaRPr>
          </a:p>
          <a:p>
            <a:pPr algn="just"/>
            <a:r>
              <a:rPr lang="es-ES" b="1" dirty="0" smtClean="0">
                <a:solidFill>
                  <a:srgbClr val="FF0000"/>
                </a:solidFill>
                <a:latin typeface="Arial Rounded MT Bold" panose="020F0704030504030204" pitchFamily="34" charset="0"/>
              </a:rPr>
              <a:t>Paso a paso</a:t>
            </a:r>
          </a:p>
          <a:p>
            <a:pPr algn="just"/>
            <a:r>
              <a:rPr lang="es-ES" dirty="0" smtClean="0"/>
              <a:t>A continuación veremos cómo aplicar las reglas en forma efectiva en instalaciones de baja tensión (domiciliarias), con el fin de realizar reparaciones, reformas o nuevas instalaciones de manera segura eliminando todo potencial riesgo.</a:t>
            </a:r>
          </a:p>
          <a:p>
            <a:pPr marL="800100" lvl="1" indent="-342900" algn="just">
              <a:buFont typeface="+mj-lt"/>
              <a:buAutoNum type="arabicPeriod"/>
            </a:pPr>
            <a:r>
              <a:rPr lang="es-ES" b="1" dirty="0" smtClean="0"/>
              <a:t>Primero abrimos el circuito con los 0 elementos destinados a ese fin: llaves </a:t>
            </a:r>
            <a:r>
              <a:rPr lang="es-ES" b="1" dirty="0" err="1" smtClean="0"/>
              <a:t>termomagnéticas</a:t>
            </a:r>
            <a:r>
              <a:rPr lang="es-ES" b="1" dirty="0" smtClean="0"/>
              <a:t> y disyuntor diferencial; luego conectamos los conductores aguas abajo del corte al borne de puesta a tierra, mediante un puente.</a:t>
            </a:r>
          </a:p>
          <a:p>
            <a:pPr marL="800100" lvl="1" indent="-342900" algn="just">
              <a:buFont typeface="+mj-lt"/>
              <a:buAutoNum type="arabicPeriod"/>
            </a:pPr>
            <a:r>
              <a:rPr lang="es-ES" b="1" dirty="0" smtClean="0"/>
              <a:t>Controlamos el correcto funcionamiento del equipo; luego, con los elementos de medición necesarios (voltímetro o multímetro en posición de voltímetro), verificamos la ausencia de tensión en los conductores.</a:t>
            </a:r>
          </a:p>
          <a:p>
            <a:pPr marL="800100" lvl="1" indent="-342900" algn="just">
              <a:buFont typeface="+mj-lt"/>
              <a:buAutoNum type="arabicPeriod"/>
            </a:pPr>
            <a:r>
              <a:rPr lang="es-ES" b="1" dirty="0" smtClean="0"/>
              <a:t>Después de interrumpir la alimentación a la instalación, procedemos a señalizar y bloquear en forma mecánica el accionamiento de los elementos de corte. De esta forma, evitamos accidentes por falta de comunicación o desconocimiento de la situación.</a:t>
            </a:r>
          </a:p>
          <a:p>
            <a:pPr marL="800100" lvl="1" indent="-342900" algn="just">
              <a:buFont typeface="+mj-lt"/>
              <a:buAutoNum type="arabicPeriod"/>
            </a:pPr>
            <a:r>
              <a:rPr lang="es-ES" b="1" dirty="0" smtClean="0"/>
              <a:t>A continuación procedemos a señalizar y delimitar la zona de trabajo para evitar que personas y operarios ajenos a la actividad que se realiza ingresen en ella. De esta forma se evitarán accidentes eléctricos por falta de conocimiento.</a:t>
            </a:r>
          </a:p>
        </p:txBody>
      </p:sp>
      <p:pic>
        <p:nvPicPr>
          <p:cNvPr id="6" name="Imagen 5"/>
          <p:cNvPicPr>
            <a:picLocks noChangeAspect="1"/>
          </p:cNvPicPr>
          <p:nvPr/>
        </p:nvPicPr>
        <p:blipFill>
          <a:blip r:embed="rId2"/>
          <a:stretch>
            <a:fillRect/>
          </a:stretch>
        </p:blipFill>
        <p:spPr>
          <a:xfrm>
            <a:off x="6517573" y="1025359"/>
            <a:ext cx="3398323" cy="1919722"/>
          </a:xfrm>
          <a:prstGeom prst="rect">
            <a:avLst/>
          </a:prstGeom>
        </p:spPr>
      </p:pic>
    </p:spTree>
    <p:extLst>
      <p:ext uri="{BB962C8B-B14F-4D97-AF65-F5344CB8AC3E}">
        <p14:creationId xmlns:p14="http://schemas.microsoft.com/office/powerpoint/2010/main" val="10923247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21" y="339160"/>
            <a:ext cx="11641777"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Ejecución de trabajos con tensión</a:t>
            </a:r>
          </a:p>
          <a:p>
            <a:pPr algn="just"/>
            <a:r>
              <a:rPr lang="es-ES" dirty="0" smtClean="0"/>
              <a:t>Ahora veamos las medidas de seguridad, las herramientas y los procedimientos necesarios para trabajos con tensión. </a:t>
            </a:r>
          </a:p>
          <a:p>
            <a:pPr algn="just"/>
            <a:r>
              <a:rPr lang="es-ES" dirty="0" smtClean="0"/>
              <a:t>Recordemos que este tipo de trabajos debe ser realizados siempre por individuos especialmente capacitados para realizar tareas con tensión.</a:t>
            </a:r>
          </a:p>
          <a:p>
            <a:pPr algn="just"/>
            <a:endParaRPr lang="es-ES" dirty="0" smtClean="0"/>
          </a:p>
          <a:p>
            <a:pPr algn="ctr"/>
            <a:r>
              <a:rPr lang="es-ES" b="1" dirty="0" smtClean="0">
                <a:solidFill>
                  <a:srgbClr val="FF0000"/>
                </a:solidFill>
                <a:latin typeface="Arial Rounded MT Bold" panose="020F0704030504030204" pitchFamily="34" charset="0"/>
              </a:rPr>
              <a:t>Este tipo de trabajo deben ser realizados siempre por personal correctamente capacitado. </a:t>
            </a:r>
          </a:p>
          <a:p>
            <a:pPr algn="ctr"/>
            <a:endParaRPr lang="es-ES" b="1" dirty="0">
              <a:solidFill>
                <a:srgbClr val="FF0000"/>
              </a:solidFill>
              <a:latin typeface="Arial Rounded MT Bold" panose="020F0704030504030204" pitchFamily="34" charset="0"/>
            </a:endParaRPr>
          </a:p>
          <a:p>
            <a:pPr algn="just"/>
            <a:r>
              <a:rPr lang="es-ES" dirty="0" smtClean="0"/>
              <a:t>Ante trabajos con tensión, es prioridad el uso de las protecciones personales para evitar lesiones por malas maniobras. </a:t>
            </a:r>
          </a:p>
          <a:p>
            <a:pPr algn="just"/>
            <a:r>
              <a:rPr lang="es-ES" dirty="0" smtClean="0"/>
              <a:t>Se recomienda también aplicar una de las reglas de oro, más precisamente la regla número 5, ya que es importante que contemos con un área despejada de obstáculos o intromisión de terceros, para evitar así accidentes y posibles lesiones. </a:t>
            </a:r>
          </a:p>
          <a:p>
            <a:pPr algn="just"/>
            <a:r>
              <a:rPr lang="es-ES" dirty="0" smtClean="0"/>
              <a:t>Los guantes dieléctricos son fabricados en látex vulcanizado. Si bien este tipo de guantes nos protege de la electricidad, es necesario, por sobre estos, colocarnos guantes de cuero para obtener resistencia a esfuerzos </a:t>
            </a:r>
            <a:r>
              <a:rPr lang="es-ES" dirty="0"/>
              <a:t>mecánicos como cortes, pinchaduras, etcétera, ya que los guantes de </a:t>
            </a:r>
            <a:r>
              <a:rPr lang="es-ES" dirty="0" smtClean="0"/>
              <a:t>látex </a:t>
            </a:r>
            <a:r>
              <a:rPr lang="es-ES" dirty="0"/>
              <a:t>se pueden romper con relativa facilidad y perder las </a:t>
            </a:r>
            <a:r>
              <a:rPr lang="es-ES" dirty="0" smtClean="0"/>
              <a:t>propiedades </a:t>
            </a:r>
            <a:r>
              <a:rPr lang="es-ES" dirty="0"/>
              <a:t>dieléctricas en la zona de la rotura</a:t>
            </a:r>
            <a:r>
              <a:rPr lang="es-ES" dirty="0" smtClean="0"/>
              <a:t>.</a:t>
            </a:r>
          </a:p>
          <a:p>
            <a:pPr algn="just"/>
            <a:endParaRPr lang="es-ES" dirty="0"/>
          </a:p>
          <a:p>
            <a:pPr algn="just"/>
            <a:r>
              <a:rPr lang="es-ES" dirty="0"/>
              <a:t>Por otra parte, los zapatos dieléctricos nos aseguran </a:t>
            </a:r>
            <a:r>
              <a:rPr lang="es-ES" dirty="0" smtClean="0"/>
              <a:t>una </a:t>
            </a:r>
            <a:r>
              <a:rPr lang="es-ES" dirty="0"/>
              <a:t>aislación con respecto al pavimento de la zona de </a:t>
            </a:r>
            <a:r>
              <a:rPr lang="es-ES" dirty="0" smtClean="0"/>
              <a:t>trabajo</a:t>
            </a:r>
            <a:r>
              <a:rPr lang="es-ES" dirty="0"/>
              <a:t>, y esto evita que una corriente eléctrica recorra </a:t>
            </a:r>
            <a:r>
              <a:rPr lang="es-ES" dirty="0" smtClean="0"/>
              <a:t>nuestro </a:t>
            </a:r>
            <a:r>
              <a:rPr lang="es-ES" dirty="0"/>
              <a:t>cuerpo.</a:t>
            </a:r>
          </a:p>
          <a:p>
            <a:pPr algn="just"/>
            <a:r>
              <a:rPr lang="es-ES" dirty="0"/>
              <a:t>También es recomendable la utilización de gafas </a:t>
            </a:r>
            <a:r>
              <a:rPr lang="es-ES" dirty="0" smtClean="0"/>
              <a:t>protectoras </a:t>
            </a:r>
            <a:r>
              <a:rPr lang="es-ES" dirty="0"/>
              <a:t>o una máscara, ya que un cortocircuito por mala </a:t>
            </a:r>
            <a:r>
              <a:rPr lang="es-ES" dirty="0" smtClean="0"/>
              <a:t>maniobra </a:t>
            </a:r>
            <a:r>
              <a:rPr lang="es-ES" dirty="0"/>
              <a:t>puede despedir partículas de material </a:t>
            </a:r>
            <a:r>
              <a:rPr lang="es-ES" dirty="0" smtClean="0"/>
              <a:t>calientes </a:t>
            </a:r>
            <a:r>
              <a:rPr lang="es-ES" dirty="0"/>
              <a:t>y generar quemaduras.</a:t>
            </a:r>
          </a:p>
          <a:p>
            <a:pPr algn="just"/>
            <a:r>
              <a:rPr lang="es-ES" dirty="0"/>
              <a:t>Finalmente, para trabajos con tensión, es imprescindible </a:t>
            </a:r>
            <a:r>
              <a:rPr lang="es-ES" dirty="0" smtClean="0"/>
              <a:t>manipular </a:t>
            </a:r>
            <a:r>
              <a:rPr lang="es-ES" dirty="0"/>
              <a:t>los conductores tensionados con </a:t>
            </a:r>
            <a:r>
              <a:rPr lang="es-ES" dirty="0" smtClean="0"/>
              <a:t>herramientas </a:t>
            </a:r>
            <a:r>
              <a:rPr lang="es-ES" dirty="0"/>
              <a:t>debidamente certificadas, que posean los niveles de </a:t>
            </a:r>
            <a:r>
              <a:rPr lang="es-ES" dirty="0" smtClean="0"/>
              <a:t>aislación </a:t>
            </a:r>
            <a:r>
              <a:rPr lang="es-ES" dirty="0"/>
              <a:t>necesarios para soportar las tensiones que se </a:t>
            </a:r>
            <a:r>
              <a:rPr lang="es-ES" dirty="0" smtClean="0"/>
              <a:t>deben </a:t>
            </a:r>
            <a:r>
              <a:rPr lang="es-ES" dirty="0"/>
              <a:t>manejar</a:t>
            </a:r>
            <a:r>
              <a:rPr lang="es-ES" dirty="0" smtClean="0"/>
              <a:t>.</a:t>
            </a:r>
          </a:p>
        </p:txBody>
      </p:sp>
    </p:spTree>
    <p:extLst>
      <p:ext uri="{BB962C8B-B14F-4D97-AF65-F5344CB8AC3E}">
        <p14:creationId xmlns:p14="http://schemas.microsoft.com/office/powerpoint/2010/main" val="3505774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3" y="339160"/>
            <a:ext cx="11641777" cy="6463308"/>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p:txBody>
      </p:sp>
      <p:sp>
        <p:nvSpPr>
          <p:cNvPr id="3" name="Rectángulo 2"/>
          <p:cNvSpPr/>
          <p:nvPr/>
        </p:nvSpPr>
        <p:spPr>
          <a:xfrm>
            <a:off x="3063835" y="339160"/>
            <a:ext cx="1983178" cy="2862322"/>
          </a:xfrm>
          <a:prstGeom prst="rect">
            <a:avLst/>
          </a:prstGeom>
        </p:spPr>
        <p:txBody>
          <a:bodyPr wrap="square">
            <a:spAutoFit/>
          </a:bodyPr>
          <a:lstStyle/>
          <a:p>
            <a:pPr algn="just"/>
            <a:r>
              <a:rPr lang="es-ES" b="1" dirty="0"/>
              <a:t>Par de guantes dieléctricos en buen estado para su utilización. Siempre es requisito el chequeo previo en busca de cortes, pinchaduras, etcétera.</a:t>
            </a:r>
          </a:p>
        </p:txBody>
      </p:sp>
      <p:pic>
        <p:nvPicPr>
          <p:cNvPr id="4" name="Imagen 3"/>
          <p:cNvPicPr>
            <a:picLocks noChangeAspect="1"/>
          </p:cNvPicPr>
          <p:nvPr/>
        </p:nvPicPr>
        <p:blipFill>
          <a:blip r:embed="rId2"/>
          <a:stretch>
            <a:fillRect/>
          </a:stretch>
        </p:blipFill>
        <p:spPr>
          <a:xfrm>
            <a:off x="292923" y="339160"/>
            <a:ext cx="2770911" cy="2926554"/>
          </a:xfrm>
          <a:prstGeom prst="rect">
            <a:avLst/>
          </a:prstGeom>
        </p:spPr>
      </p:pic>
      <p:pic>
        <p:nvPicPr>
          <p:cNvPr id="5" name="Imagen 4"/>
          <p:cNvPicPr>
            <a:picLocks noChangeAspect="1"/>
          </p:cNvPicPr>
          <p:nvPr/>
        </p:nvPicPr>
        <p:blipFill>
          <a:blip r:embed="rId3"/>
          <a:stretch>
            <a:fillRect/>
          </a:stretch>
        </p:blipFill>
        <p:spPr>
          <a:xfrm>
            <a:off x="7234794" y="122464"/>
            <a:ext cx="4610100" cy="3143250"/>
          </a:xfrm>
          <a:prstGeom prst="rect">
            <a:avLst/>
          </a:prstGeom>
        </p:spPr>
      </p:pic>
      <p:sp>
        <p:nvSpPr>
          <p:cNvPr id="6" name="Rectángulo 5"/>
          <p:cNvSpPr/>
          <p:nvPr/>
        </p:nvSpPr>
        <p:spPr>
          <a:xfrm>
            <a:off x="5251615" y="678426"/>
            <a:ext cx="1983179" cy="2031325"/>
          </a:xfrm>
          <a:prstGeom prst="rect">
            <a:avLst/>
          </a:prstGeom>
        </p:spPr>
        <p:txBody>
          <a:bodyPr wrap="square">
            <a:spAutoFit/>
          </a:bodyPr>
          <a:lstStyle/>
          <a:p>
            <a:pPr algn="just"/>
            <a:r>
              <a:rPr lang="es-ES" b="1" dirty="0"/>
              <a:t>Par de zapatos dieléctricos. Como todo elemento </a:t>
            </a:r>
          </a:p>
          <a:p>
            <a:pPr algn="just"/>
            <a:r>
              <a:rPr lang="es-ES" b="1" dirty="0"/>
              <a:t>de seguridad, son necesarios chequeos periódicos.</a:t>
            </a:r>
          </a:p>
        </p:txBody>
      </p:sp>
      <p:pic>
        <p:nvPicPr>
          <p:cNvPr id="7" name="Imagen 6"/>
          <p:cNvPicPr>
            <a:picLocks noChangeAspect="1"/>
          </p:cNvPicPr>
          <p:nvPr/>
        </p:nvPicPr>
        <p:blipFill>
          <a:blip r:embed="rId4"/>
          <a:stretch>
            <a:fillRect/>
          </a:stretch>
        </p:blipFill>
        <p:spPr>
          <a:xfrm>
            <a:off x="292923" y="3482410"/>
            <a:ext cx="3205719" cy="3239024"/>
          </a:xfrm>
          <a:prstGeom prst="rect">
            <a:avLst/>
          </a:prstGeom>
        </p:spPr>
      </p:pic>
      <p:sp>
        <p:nvSpPr>
          <p:cNvPr id="8" name="Rectángulo 7"/>
          <p:cNvSpPr/>
          <p:nvPr/>
        </p:nvSpPr>
        <p:spPr>
          <a:xfrm>
            <a:off x="3606141" y="3418178"/>
            <a:ext cx="1645474" cy="3416320"/>
          </a:xfrm>
          <a:prstGeom prst="rect">
            <a:avLst/>
          </a:prstGeom>
        </p:spPr>
        <p:txBody>
          <a:bodyPr wrap="square">
            <a:spAutoFit/>
          </a:bodyPr>
          <a:lstStyle/>
          <a:p>
            <a:pPr algn="just"/>
            <a:r>
              <a:rPr lang="es-ES" b="1" dirty="0"/>
              <a:t>En este tipo de herramientas debe figurar, marcado</a:t>
            </a:r>
          </a:p>
          <a:p>
            <a:pPr algn="just"/>
            <a:r>
              <a:rPr lang="es-ES" b="1" dirty="0"/>
              <a:t>en el mango aislante, su nivel de protección, indicado </a:t>
            </a:r>
          </a:p>
          <a:p>
            <a:pPr algn="just"/>
            <a:r>
              <a:rPr lang="es-ES" b="1" dirty="0"/>
              <a:t>generalmente en la unidad de tensión (volt).</a:t>
            </a:r>
          </a:p>
        </p:txBody>
      </p:sp>
      <p:pic>
        <p:nvPicPr>
          <p:cNvPr id="9" name="Imagen 8"/>
          <p:cNvPicPr>
            <a:picLocks noChangeAspect="1"/>
          </p:cNvPicPr>
          <p:nvPr/>
        </p:nvPicPr>
        <p:blipFill>
          <a:blip r:embed="rId5"/>
          <a:stretch>
            <a:fillRect/>
          </a:stretch>
        </p:blipFill>
        <p:spPr>
          <a:xfrm>
            <a:off x="7338951" y="3359063"/>
            <a:ext cx="4649498" cy="3077363"/>
          </a:xfrm>
          <a:prstGeom prst="rect">
            <a:avLst/>
          </a:prstGeom>
        </p:spPr>
      </p:pic>
      <p:sp>
        <p:nvSpPr>
          <p:cNvPr id="10" name="Rectángulo 9"/>
          <p:cNvSpPr/>
          <p:nvPr/>
        </p:nvSpPr>
        <p:spPr>
          <a:xfrm>
            <a:off x="5251616" y="3201482"/>
            <a:ext cx="1983178" cy="3693319"/>
          </a:xfrm>
          <a:prstGeom prst="rect">
            <a:avLst/>
          </a:prstGeom>
        </p:spPr>
        <p:txBody>
          <a:bodyPr wrap="square">
            <a:spAutoFit/>
          </a:bodyPr>
          <a:lstStyle/>
          <a:p>
            <a:pPr algn="just"/>
            <a:r>
              <a:rPr lang="es-ES" b="1" dirty="0"/>
              <a:t>En esta imagen podemos ver un operario realizando tareas </a:t>
            </a:r>
          </a:p>
          <a:p>
            <a:pPr algn="just"/>
            <a:r>
              <a:rPr lang="es-ES" b="1" dirty="0"/>
              <a:t>de mantenimiento con tensión, utilizando los guantes </a:t>
            </a:r>
            <a:r>
              <a:rPr lang="es-ES" b="1" dirty="0" smtClean="0"/>
              <a:t>específicos </a:t>
            </a:r>
            <a:r>
              <a:rPr lang="es-ES" b="1" dirty="0"/>
              <a:t>y protección ocular que salvaguarda el </a:t>
            </a:r>
            <a:r>
              <a:rPr lang="es-ES" b="1" dirty="0" smtClean="0"/>
              <a:t>rostro en </a:t>
            </a:r>
            <a:r>
              <a:rPr lang="es-ES" b="1" dirty="0"/>
              <a:t>forma completa.</a:t>
            </a:r>
          </a:p>
        </p:txBody>
      </p:sp>
    </p:spTree>
    <p:extLst>
      <p:ext uri="{BB962C8B-B14F-4D97-AF65-F5344CB8AC3E}">
        <p14:creationId xmlns:p14="http://schemas.microsoft.com/office/powerpoint/2010/main" val="1303124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3" y="339160"/>
            <a:ext cx="11641777"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Debemos proteger el rostro mediante gafas o con el uso de una máscara.</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smtClean="0"/>
          </a:p>
          <a:p>
            <a:pPr algn="ctr"/>
            <a:r>
              <a:rPr lang="es-ES" dirty="0" smtClean="0">
                <a:solidFill>
                  <a:srgbClr val="0070C0"/>
                </a:solidFill>
                <a:latin typeface="Arial Rounded MT Bold" panose="020F0704030504030204" pitchFamily="34" charset="0"/>
              </a:rPr>
              <a:t>Par de lentes de protección ocular.</a:t>
            </a:r>
          </a:p>
          <a:p>
            <a:pPr algn="just"/>
            <a:r>
              <a:rPr lang="es-ES" dirty="0" smtClean="0">
                <a:solidFill>
                  <a:srgbClr val="0070C0"/>
                </a:solidFill>
                <a:latin typeface="Arial Rounded MT Bold" panose="020F0704030504030204" pitchFamily="34" charset="0"/>
              </a:rPr>
              <a:t>Alta y media tensión</a:t>
            </a:r>
          </a:p>
          <a:p>
            <a:pPr algn="ctr"/>
            <a:r>
              <a:rPr lang="es-ES" b="1" dirty="0" smtClean="0">
                <a:solidFill>
                  <a:srgbClr val="0070C0"/>
                </a:solidFill>
              </a:rPr>
              <a:t>En estas tensiones es necesario mantener una distancia de seguridad con respecto a los conductores de línea; esto varía en relación a la tensión de la línea, y es proporcionalmente mayor la distancia a la tensión.</a:t>
            </a:r>
          </a:p>
          <a:p>
            <a:pPr algn="just"/>
            <a:endParaRPr lang="es-ES" dirty="0"/>
          </a:p>
          <a:p>
            <a:pPr algn="just"/>
            <a:r>
              <a:rPr lang="es-ES" b="1" dirty="0" smtClean="0">
                <a:solidFill>
                  <a:srgbClr val="0070C0"/>
                </a:solidFill>
                <a:latin typeface="Arial Rounded MT Bold" panose="020F0704030504030204" pitchFamily="34" charset="0"/>
              </a:rPr>
              <a:t>Procedimiento de trabajo</a:t>
            </a:r>
          </a:p>
          <a:p>
            <a:pPr algn="just"/>
            <a:r>
              <a:rPr lang="es-ES" dirty="0" smtClean="0"/>
              <a:t>El primer paso por realizar ante un trabajo con tensión es el aviso, señalización y delimitación del área de actividad, para evitar riesgos a terceros o inducidos por ellos. Cabe resaltar que muchas veces la iluminación general no es suficiente para realizar estos trabajos, por ejemplo en una sala de tableros, y es necesario reforzarla mediante una linterna tipo minera (para la cabeza) o bien con lámparas portátiles, que ayuden a una mejor visualización del área de trabajo. </a:t>
            </a:r>
          </a:p>
          <a:p>
            <a:pPr algn="just"/>
            <a:r>
              <a:rPr lang="es-ES" dirty="0" smtClean="0"/>
              <a:t>Luego de asegurar esta área, el operario procede a colocarse todos los elementos de protección requeridos por la tarea:</a:t>
            </a:r>
          </a:p>
          <a:p>
            <a:pPr marL="1200150" lvl="2" indent="-285750" algn="just">
              <a:buFont typeface="Wingdings" panose="05000000000000000000" pitchFamily="2" charset="2"/>
              <a:buChar char="Ø"/>
            </a:pPr>
            <a:r>
              <a:rPr lang="es-ES" b="1" dirty="0" smtClean="0"/>
              <a:t>Protección ocular o protección facial completa (máscara </a:t>
            </a:r>
            <a:r>
              <a:rPr lang="es-ES" b="1" dirty="0" err="1" smtClean="0"/>
              <a:t>antideflagración</a:t>
            </a:r>
            <a:r>
              <a:rPr lang="es-ES" b="1" dirty="0" smtClean="0"/>
              <a:t>).</a:t>
            </a:r>
          </a:p>
          <a:p>
            <a:pPr marL="1200150" lvl="2" indent="-285750" algn="just">
              <a:buFont typeface="Wingdings" panose="05000000000000000000" pitchFamily="2" charset="2"/>
              <a:buChar char="Ø"/>
            </a:pPr>
            <a:r>
              <a:rPr lang="es-ES" b="1" dirty="0" smtClean="0"/>
              <a:t>Guantes dieléctricos (aislación eléctrica). </a:t>
            </a:r>
          </a:p>
          <a:p>
            <a:pPr marL="1200150" lvl="2" indent="-285750" algn="just">
              <a:buFont typeface="Wingdings" panose="05000000000000000000" pitchFamily="2" charset="2"/>
              <a:buChar char="Ø"/>
            </a:pPr>
            <a:r>
              <a:rPr lang="es-ES" b="1" dirty="0" smtClean="0"/>
              <a:t>Guantes de cuero (resistencia mecánica).</a:t>
            </a:r>
          </a:p>
          <a:p>
            <a:pPr marL="1200150" lvl="2" indent="-285750" algn="just">
              <a:buFont typeface="Wingdings" panose="05000000000000000000" pitchFamily="2" charset="2"/>
              <a:buChar char="Ø"/>
            </a:pPr>
            <a:r>
              <a:rPr lang="es-ES" b="1" dirty="0" smtClean="0"/>
              <a:t>Calzado dieléctrico.</a:t>
            </a:r>
          </a:p>
        </p:txBody>
      </p:sp>
      <p:pic>
        <p:nvPicPr>
          <p:cNvPr id="11" name="Imagen 10"/>
          <p:cNvPicPr>
            <a:picLocks noChangeAspect="1"/>
          </p:cNvPicPr>
          <p:nvPr/>
        </p:nvPicPr>
        <p:blipFill>
          <a:blip r:embed="rId2"/>
          <a:stretch>
            <a:fillRect/>
          </a:stretch>
        </p:blipFill>
        <p:spPr>
          <a:xfrm>
            <a:off x="4051648" y="804615"/>
            <a:ext cx="4124325" cy="1781175"/>
          </a:xfrm>
          <a:prstGeom prst="rect">
            <a:avLst/>
          </a:prstGeom>
        </p:spPr>
      </p:pic>
    </p:spTree>
    <p:extLst>
      <p:ext uri="{BB962C8B-B14F-4D97-AF65-F5344CB8AC3E}">
        <p14:creationId xmlns:p14="http://schemas.microsoft.com/office/powerpoint/2010/main" val="287313803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2923" y="267908"/>
            <a:ext cx="11641777" cy="2585323"/>
          </a:xfrm>
          <a:prstGeom prst="rect">
            <a:avLst/>
          </a:prstGeom>
        </p:spPr>
        <p:txBody>
          <a:bodyPr wrap="square">
            <a:spAutoFit/>
          </a:bodyPr>
          <a:lstStyle/>
          <a:p>
            <a:pPr algn="just"/>
            <a:r>
              <a:rPr lang="es-ES" dirty="0" smtClean="0"/>
              <a:t>Se procede a realizar la tarea con las herramientas correspondientes y, luego de finalizada, se debe verificar el trabajo realizado, el correcto bloqueo de acceso al sistema (en el caso de tratarse de un tablero, el cierre) y el retiro de </a:t>
            </a:r>
            <a:r>
              <a:rPr lang="es-ES" dirty="0"/>
              <a:t>toda señalización. Como último paso, al asegurarse la completa </a:t>
            </a:r>
            <a:r>
              <a:rPr lang="es-ES" dirty="0" smtClean="0"/>
              <a:t>finalización </a:t>
            </a:r>
            <a:r>
              <a:rPr lang="es-ES" dirty="0"/>
              <a:t>del trabajo y una vez retirado del área, el </a:t>
            </a:r>
            <a:r>
              <a:rPr lang="es-ES" dirty="0" smtClean="0"/>
              <a:t>operario </a:t>
            </a:r>
            <a:r>
              <a:rPr lang="es-ES" dirty="0"/>
              <a:t>procede a quitarse todos los elementos de protección</a:t>
            </a:r>
            <a:r>
              <a:rPr lang="es-ES" dirty="0" smtClean="0"/>
              <a:t>.</a:t>
            </a:r>
          </a:p>
          <a:p>
            <a:pPr algn="just"/>
            <a:endParaRPr lang="es-AR" dirty="0"/>
          </a:p>
          <a:p>
            <a:pPr algn="ctr"/>
            <a:r>
              <a:rPr lang="es-ES" b="1" dirty="0" smtClean="0">
                <a:solidFill>
                  <a:srgbClr val="FF0000"/>
                </a:solidFill>
                <a:latin typeface="Arial Rounded MT Bold" panose="020F0704030504030204" pitchFamily="34" charset="0"/>
              </a:rPr>
              <a:t>Es recomendable </a:t>
            </a:r>
            <a:r>
              <a:rPr lang="es-ES" b="1" dirty="0">
                <a:solidFill>
                  <a:srgbClr val="FF0000"/>
                </a:solidFill>
                <a:latin typeface="Arial Rounded MT Bold" panose="020F0704030504030204" pitchFamily="34" charset="0"/>
              </a:rPr>
              <a:t>chequear el </a:t>
            </a:r>
            <a:r>
              <a:rPr lang="es-ES" b="1" dirty="0" smtClean="0">
                <a:solidFill>
                  <a:srgbClr val="FF0000"/>
                </a:solidFill>
                <a:latin typeface="Arial Rounded MT Bold" panose="020F0704030504030204" pitchFamily="34" charset="0"/>
              </a:rPr>
              <a:t>correcto </a:t>
            </a:r>
            <a:r>
              <a:rPr lang="es-ES" b="1" dirty="0">
                <a:solidFill>
                  <a:srgbClr val="FF0000"/>
                </a:solidFill>
                <a:latin typeface="Arial Rounded MT Bold" panose="020F0704030504030204" pitchFamily="34" charset="0"/>
              </a:rPr>
              <a:t>funcionamiento de </a:t>
            </a:r>
            <a:r>
              <a:rPr lang="es-ES" b="1" dirty="0" smtClean="0">
                <a:solidFill>
                  <a:srgbClr val="FF0000"/>
                </a:solidFill>
                <a:latin typeface="Arial Rounded MT Bold" panose="020F0704030504030204" pitchFamily="34" charset="0"/>
              </a:rPr>
              <a:t>todos los aparatos de medición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multímetros, </a:t>
            </a:r>
            <a:r>
              <a:rPr lang="es-ES" b="1" dirty="0">
                <a:solidFill>
                  <a:srgbClr val="FF0000"/>
                </a:solidFill>
                <a:latin typeface="Arial Rounded MT Bold" panose="020F0704030504030204" pitchFamily="34" charset="0"/>
              </a:rPr>
              <a:t>voltímetros, pinzas </a:t>
            </a:r>
            <a:r>
              <a:rPr lang="es-ES" b="1" dirty="0" err="1" smtClean="0">
                <a:solidFill>
                  <a:srgbClr val="FF0000"/>
                </a:solidFill>
                <a:latin typeface="Arial Rounded MT Bold" panose="020F0704030504030204" pitchFamily="34" charset="0"/>
              </a:rPr>
              <a:t>amperométricas</a:t>
            </a:r>
            <a:r>
              <a:rPr lang="es-ES" b="1" dirty="0">
                <a:solidFill>
                  <a:srgbClr val="FF0000"/>
                </a:solidFill>
                <a:latin typeface="Arial Rounded MT Bold" panose="020F0704030504030204" pitchFamily="34" charset="0"/>
              </a:rPr>
              <a:t>, etcétera, ya </a:t>
            </a:r>
            <a:r>
              <a:rPr lang="es-ES" b="1" dirty="0" smtClean="0">
                <a:solidFill>
                  <a:srgbClr val="FF0000"/>
                </a:solidFill>
                <a:latin typeface="Arial Rounded MT Bold" panose="020F0704030504030204" pitchFamily="34" charset="0"/>
              </a:rPr>
              <a:t>que dependemos de los valores obtenidos </a:t>
            </a:r>
            <a:r>
              <a:rPr lang="es-ES" b="1" dirty="0">
                <a:solidFill>
                  <a:srgbClr val="FF0000"/>
                </a:solidFill>
                <a:latin typeface="Arial Rounded MT Bold" panose="020F0704030504030204" pitchFamily="34" charset="0"/>
              </a:rPr>
              <a:t>mediante ellos.</a:t>
            </a:r>
            <a:endParaRPr lang="es-ES" b="1" dirty="0" smtClean="0">
              <a:solidFill>
                <a:srgbClr val="FF000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Precaución en las herramientas</a:t>
            </a:r>
          </a:p>
        </p:txBody>
      </p:sp>
      <p:pic>
        <p:nvPicPr>
          <p:cNvPr id="3" name="Imagen 2"/>
          <p:cNvPicPr>
            <a:picLocks noChangeAspect="1"/>
          </p:cNvPicPr>
          <p:nvPr/>
        </p:nvPicPr>
        <p:blipFill>
          <a:blip r:embed="rId2"/>
          <a:stretch>
            <a:fillRect/>
          </a:stretch>
        </p:blipFill>
        <p:spPr>
          <a:xfrm>
            <a:off x="7360162" y="2710727"/>
            <a:ext cx="4218278" cy="4037610"/>
          </a:xfrm>
          <a:prstGeom prst="rect">
            <a:avLst/>
          </a:prstGeom>
        </p:spPr>
      </p:pic>
      <p:sp>
        <p:nvSpPr>
          <p:cNvPr id="4" name="Rectángulo 3"/>
          <p:cNvSpPr/>
          <p:nvPr/>
        </p:nvSpPr>
        <p:spPr>
          <a:xfrm>
            <a:off x="292923" y="2975206"/>
            <a:ext cx="6808521" cy="1754326"/>
          </a:xfrm>
          <a:prstGeom prst="rect">
            <a:avLst/>
          </a:prstGeom>
        </p:spPr>
        <p:txBody>
          <a:bodyPr wrap="square">
            <a:spAutoFit/>
          </a:bodyPr>
          <a:lstStyle/>
          <a:p>
            <a:pPr algn="just"/>
            <a:r>
              <a:rPr lang="es-ES" dirty="0"/>
              <a:t>Es necesario verificar periódicamente el estado de todas las herramientas, su aislación y su correcto funcionamiento, para </a:t>
            </a:r>
            <a:r>
              <a:rPr lang="es-ES" dirty="0" smtClean="0"/>
              <a:t>evitar </a:t>
            </a:r>
            <a:r>
              <a:rPr lang="es-ES" dirty="0"/>
              <a:t>problemas y accidentes producidos por defectos en ellas. </a:t>
            </a:r>
          </a:p>
          <a:p>
            <a:pPr algn="just"/>
            <a:r>
              <a:rPr lang="es-ES" dirty="0"/>
              <a:t>En la imagen podemos ver una pinza tipo universal con defectos en su aislación, oxido y deterioro; acompañada de otra cuyo mango aislante fue reemplazado por cinta aisladora, lo que genera un alto riesgo.</a:t>
            </a:r>
          </a:p>
        </p:txBody>
      </p:sp>
      <p:sp>
        <p:nvSpPr>
          <p:cNvPr id="5" name="Rectángulo 4"/>
          <p:cNvSpPr/>
          <p:nvPr/>
        </p:nvSpPr>
        <p:spPr>
          <a:xfrm>
            <a:off x="7360162" y="2612571"/>
            <a:ext cx="893189" cy="712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7196447" y="3716977"/>
            <a:ext cx="332509" cy="2054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8253351" y="2612571"/>
            <a:ext cx="2695698" cy="362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7360162" y="2853232"/>
            <a:ext cx="1748212" cy="614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9915896" y="2853231"/>
            <a:ext cx="938151" cy="614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p:nvSpPr>
        <p:spPr>
          <a:xfrm>
            <a:off x="9108374" y="2853231"/>
            <a:ext cx="403761" cy="293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9512135" y="2612571"/>
            <a:ext cx="1600629" cy="451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9749642" y="2975206"/>
            <a:ext cx="1199407" cy="171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Forma libre 15"/>
          <p:cNvSpPr/>
          <p:nvPr/>
        </p:nvSpPr>
        <p:spPr>
          <a:xfrm>
            <a:off x="10994158" y="2612571"/>
            <a:ext cx="346777" cy="310170"/>
          </a:xfrm>
          <a:custGeom>
            <a:avLst/>
            <a:gdLst>
              <a:gd name="connsiteX0" fmla="*/ 49894 w 346777"/>
              <a:gd name="connsiteY0" fmla="*/ 11876 h 310170"/>
              <a:gd name="connsiteX1" fmla="*/ 49894 w 346777"/>
              <a:gd name="connsiteY1" fmla="*/ 11876 h 310170"/>
              <a:gd name="connsiteX2" fmla="*/ 2393 w 346777"/>
              <a:gd name="connsiteY2" fmla="*/ 106878 h 310170"/>
              <a:gd name="connsiteX3" fmla="*/ 49894 w 346777"/>
              <a:gd name="connsiteY3" fmla="*/ 213756 h 310170"/>
              <a:gd name="connsiteX4" fmla="*/ 144897 w 346777"/>
              <a:gd name="connsiteY4" fmla="*/ 237507 h 310170"/>
              <a:gd name="connsiteX5" fmla="*/ 168647 w 346777"/>
              <a:gd name="connsiteY5" fmla="*/ 273133 h 310170"/>
              <a:gd name="connsiteX6" fmla="*/ 192398 w 346777"/>
              <a:gd name="connsiteY6" fmla="*/ 296884 h 310170"/>
              <a:gd name="connsiteX7" fmla="*/ 228024 w 346777"/>
              <a:gd name="connsiteY7" fmla="*/ 273133 h 310170"/>
              <a:gd name="connsiteX8" fmla="*/ 263650 w 346777"/>
              <a:gd name="connsiteY8" fmla="*/ 261258 h 310170"/>
              <a:gd name="connsiteX9" fmla="*/ 311151 w 346777"/>
              <a:gd name="connsiteY9" fmla="*/ 190006 h 310170"/>
              <a:gd name="connsiteX10" fmla="*/ 334902 w 346777"/>
              <a:gd name="connsiteY10" fmla="*/ 154380 h 310170"/>
              <a:gd name="connsiteX11" fmla="*/ 346777 w 346777"/>
              <a:gd name="connsiteY11" fmla="*/ 59377 h 310170"/>
              <a:gd name="connsiteX12" fmla="*/ 334902 w 346777"/>
              <a:gd name="connsiteY12" fmla="*/ 11876 h 310170"/>
              <a:gd name="connsiteX13" fmla="*/ 299276 w 346777"/>
              <a:gd name="connsiteY13" fmla="*/ 0 h 310170"/>
              <a:gd name="connsiteX14" fmla="*/ 49894 w 346777"/>
              <a:gd name="connsiteY14" fmla="*/ 11876 h 3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777" h="310170">
                <a:moveTo>
                  <a:pt x="49894" y="11876"/>
                </a:moveTo>
                <a:lnTo>
                  <a:pt x="49894" y="11876"/>
                </a:lnTo>
                <a:cubicBezTo>
                  <a:pt x="34060" y="43543"/>
                  <a:pt x="9811" y="72259"/>
                  <a:pt x="2393" y="106878"/>
                </a:cubicBezTo>
                <a:cubicBezTo>
                  <a:pt x="-7525" y="153164"/>
                  <a:pt x="14368" y="190072"/>
                  <a:pt x="49894" y="213756"/>
                </a:cubicBezTo>
                <a:cubicBezTo>
                  <a:pt x="65546" y="224191"/>
                  <a:pt x="136328" y="235793"/>
                  <a:pt x="144897" y="237507"/>
                </a:cubicBezTo>
                <a:cubicBezTo>
                  <a:pt x="152814" y="249382"/>
                  <a:pt x="166301" y="259055"/>
                  <a:pt x="168647" y="273133"/>
                </a:cubicBezTo>
                <a:cubicBezTo>
                  <a:pt x="175314" y="313135"/>
                  <a:pt x="122397" y="320217"/>
                  <a:pt x="192398" y="296884"/>
                </a:cubicBezTo>
                <a:cubicBezTo>
                  <a:pt x="204273" y="288967"/>
                  <a:pt x="215258" y="279516"/>
                  <a:pt x="228024" y="273133"/>
                </a:cubicBezTo>
                <a:cubicBezTo>
                  <a:pt x="239220" y="267535"/>
                  <a:pt x="254799" y="270109"/>
                  <a:pt x="263650" y="261258"/>
                </a:cubicBezTo>
                <a:cubicBezTo>
                  <a:pt x="283834" y="241074"/>
                  <a:pt x="295317" y="213757"/>
                  <a:pt x="311151" y="190006"/>
                </a:cubicBezTo>
                <a:lnTo>
                  <a:pt x="334902" y="154380"/>
                </a:lnTo>
                <a:cubicBezTo>
                  <a:pt x="338860" y="122712"/>
                  <a:pt x="346777" y="91291"/>
                  <a:pt x="346777" y="59377"/>
                </a:cubicBezTo>
                <a:cubicBezTo>
                  <a:pt x="346777" y="43056"/>
                  <a:pt x="345098" y="24621"/>
                  <a:pt x="334902" y="11876"/>
                </a:cubicBezTo>
                <a:cubicBezTo>
                  <a:pt x="327082" y="2101"/>
                  <a:pt x="311782" y="544"/>
                  <a:pt x="299276" y="0"/>
                </a:cubicBezTo>
                <a:lnTo>
                  <a:pt x="49894" y="118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Forma libre 16"/>
          <p:cNvSpPr/>
          <p:nvPr/>
        </p:nvSpPr>
        <p:spPr>
          <a:xfrm>
            <a:off x="10818421" y="2339439"/>
            <a:ext cx="878774" cy="890649"/>
          </a:xfrm>
          <a:custGeom>
            <a:avLst/>
            <a:gdLst>
              <a:gd name="connsiteX0" fmla="*/ 130628 w 878774"/>
              <a:gd name="connsiteY0" fmla="*/ 807522 h 890649"/>
              <a:gd name="connsiteX1" fmla="*/ 130628 w 878774"/>
              <a:gd name="connsiteY1" fmla="*/ 807522 h 890649"/>
              <a:gd name="connsiteX2" fmla="*/ 213756 w 878774"/>
              <a:gd name="connsiteY2" fmla="*/ 736270 h 890649"/>
              <a:gd name="connsiteX3" fmla="*/ 285008 w 878774"/>
              <a:gd name="connsiteY3" fmla="*/ 688769 h 890649"/>
              <a:gd name="connsiteX4" fmla="*/ 320634 w 878774"/>
              <a:gd name="connsiteY4" fmla="*/ 653143 h 890649"/>
              <a:gd name="connsiteX5" fmla="*/ 344384 w 878774"/>
              <a:gd name="connsiteY5" fmla="*/ 617517 h 890649"/>
              <a:gd name="connsiteX6" fmla="*/ 380010 w 878774"/>
              <a:gd name="connsiteY6" fmla="*/ 593766 h 890649"/>
              <a:gd name="connsiteX7" fmla="*/ 439387 w 878774"/>
              <a:gd name="connsiteY7" fmla="*/ 534390 h 890649"/>
              <a:gd name="connsiteX8" fmla="*/ 498763 w 878774"/>
              <a:gd name="connsiteY8" fmla="*/ 475013 h 890649"/>
              <a:gd name="connsiteX9" fmla="*/ 510639 w 878774"/>
              <a:gd name="connsiteY9" fmla="*/ 439387 h 890649"/>
              <a:gd name="connsiteX10" fmla="*/ 558140 w 878774"/>
              <a:gd name="connsiteY10" fmla="*/ 368135 h 890649"/>
              <a:gd name="connsiteX11" fmla="*/ 570015 w 878774"/>
              <a:gd name="connsiteY11" fmla="*/ 130629 h 890649"/>
              <a:gd name="connsiteX12" fmla="*/ 558140 w 878774"/>
              <a:gd name="connsiteY12" fmla="*/ 95003 h 890649"/>
              <a:gd name="connsiteX13" fmla="*/ 522514 w 878774"/>
              <a:gd name="connsiteY13" fmla="*/ 71252 h 890649"/>
              <a:gd name="connsiteX14" fmla="*/ 498763 w 878774"/>
              <a:gd name="connsiteY14" fmla="*/ 35626 h 890649"/>
              <a:gd name="connsiteX15" fmla="*/ 427511 w 878774"/>
              <a:gd name="connsiteY15" fmla="*/ 11875 h 890649"/>
              <a:gd name="connsiteX16" fmla="*/ 320634 w 878774"/>
              <a:gd name="connsiteY16" fmla="*/ 23751 h 890649"/>
              <a:gd name="connsiteX17" fmla="*/ 296883 w 878774"/>
              <a:gd name="connsiteY17" fmla="*/ 59377 h 890649"/>
              <a:gd name="connsiteX18" fmla="*/ 261257 w 878774"/>
              <a:gd name="connsiteY18" fmla="*/ 83127 h 890649"/>
              <a:gd name="connsiteX19" fmla="*/ 213756 w 878774"/>
              <a:gd name="connsiteY19" fmla="*/ 166255 h 890649"/>
              <a:gd name="connsiteX20" fmla="*/ 190005 w 878774"/>
              <a:gd name="connsiteY20" fmla="*/ 237506 h 890649"/>
              <a:gd name="connsiteX21" fmla="*/ 166254 w 878774"/>
              <a:gd name="connsiteY21" fmla="*/ 308758 h 890649"/>
              <a:gd name="connsiteX22" fmla="*/ 142504 w 878774"/>
              <a:gd name="connsiteY22" fmla="*/ 344384 h 890649"/>
              <a:gd name="connsiteX23" fmla="*/ 118753 w 878774"/>
              <a:gd name="connsiteY23" fmla="*/ 415636 h 890649"/>
              <a:gd name="connsiteX24" fmla="*/ 106878 w 878774"/>
              <a:gd name="connsiteY24" fmla="*/ 451262 h 890649"/>
              <a:gd name="connsiteX25" fmla="*/ 47501 w 878774"/>
              <a:gd name="connsiteY25" fmla="*/ 546265 h 890649"/>
              <a:gd name="connsiteX26" fmla="*/ 23750 w 878774"/>
              <a:gd name="connsiteY26" fmla="*/ 617517 h 890649"/>
              <a:gd name="connsiteX27" fmla="*/ 0 w 878774"/>
              <a:gd name="connsiteY27" fmla="*/ 712519 h 890649"/>
              <a:gd name="connsiteX28" fmla="*/ 11875 w 878774"/>
              <a:gd name="connsiteY28" fmla="*/ 843148 h 890649"/>
              <a:gd name="connsiteX29" fmla="*/ 47501 w 878774"/>
              <a:gd name="connsiteY29" fmla="*/ 866899 h 890649"/>
              <a:gd name="connsiteX30" fmla="*/ 118753 w 878774"/>
              <a:gd name="connsiteY30" fmla="*/ 890649 h 890649"/>
              <a:gd name="connsiteX31" fmla="*/ 154379 w 878774"/>
              <a:gd name="connsiteY31" fmla="*/ 866899 h 890649"/>
              <a:gd name="connsiteX32" fmla="*/ 166254 w 878774"/>
              <a:gd name="connsiteY32" fmla="*/ 831273 h 890649"/>
              <a:gd name="connsiteX33" fmla="*/ 190005 w 878774"/>
              <a:gd name="connsiteY33" fmla="*/ 795647 h 890649"/>
              <a:gd name="connsiteX34" fmla="*/ 201880 w 878774"/>
              <a:gd name="connsiteY34" fmla="*/ 665018 h 890649"/>
              <a:gd name="connsiteX35" fmla="*/ 403761 w 878774"/>
              <a:gd name="connsiteY35" fmla="*/ 118753 h 890649"/>
              <a:gd name="connsiteX36" fmla="*/ 558140 w 878774"/>
              <a:gd name="connsiteY36" fmla="*/ 118753 h 890649"/>
              <a:gd name="connsiteX37" fmla="*/ 878774 w 878774"/>
              <a:gd name="connsiteY37" fmla="*/ 35626 h 890649"/>
              <a:gd name="connsiteX38" fmla="*/ 819397 w 878774"/>
              <a:gd name="connsiteY38" fmla="*/ 0 h 890649"/>
              <a:gd name="connsiteX39" fmla="*/ 748145 w 878774"/>
              <a:gd name="connsiteY39" fmla="*/ 0 h 890649"/>
              <a:gd name="connsiteX40" fmla="*/ 71252 w 878774"/>
              <a:gd name="connsiteY40" fmla="*/ 130629 h 890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78774" h="890649">
                <a:moveTo>
                  <a:pt x="130628" y="807522"/>
                </a:moveTo>
                <a:lnTo>
                  <a:pt x="130628" y="807522"/>
                </a:lnTo>
                <a:cubicBezTo>
                  <a:pt x="158337" y="783771"/>
                  <a:pt x="184829" y="758521"/>
                  <a:pt x="213756" y="736270"/>
                </a:cubicBezTo>
                <a:cubicBezTo>
                  <a:pt x="236381" y="718866"/>
                  <a:pt x="264824" y="708953"/>
                  <a:pt x="285008" y="688769"/>
                </a:cubicBezTo>
                <a:cubicBezTo>
                  <a:pt x="296883" y="676894"/>
                  <a:pt x="309883" y="666045"/>
                  <a:pt x="320634" y="653143"/>
                </a:cubicBezTo>
                <a:cubicBezTo>
                  <a:pt x="329771" y="642179"/>
                  <a:pt x="334292" y="627609"/>
                  <a:pt x="344384" y="617517"/>
                </a:cubicBezTo>
                <a:cubicBezTo>
                  <a:pt x="354476" y="607425"/>
                  <a:pt x="368135" y="601683"/>
                  <a:pt x="380010" y="593766"/>
                </a:cubicBezTo>
                <a:cubicBezTo>
                  <a:pt x="443349" y="498759"/>
                  <a:pt x="360215" y="613562"/>
                  <a:pt x="439387" y="534390"/>
                </a:cubicBezTo>
                <a:cubicBezTo>
                  <a:pt x="518559" y="455218"/>
                  <a:pt x="403756" y="538352"/>
                  <a:pt x="498763" y="475013"/>
                </a:cubicBezTo>
                <a:cubicBezTo>
                  <a:pt x="502722" y="463138"/>
                  <a:pt x="504560" y="450329"/>
                  <a:pt x="510639" y="439387"/>
                </a:cubicBezTo>
                <a:cubicBezTo>
                  <a:pt x="524502" y="414434"/>
                  <a:pt x="558140" y="368135"/>
                  <a:pt x="558140" y="368135"/>
                </a:cubicBezTo>
                <a:cubicBezTo>
                  <a:pt x="596517" y="253005"/>
                  <a:pt x="590207" y="302258"/>
                  <a:pt x="570015" y="130629"/>
                </a:cubicBezTo>
                <a:cubicBezTo>
                  <a:pt x="568552" y="118197"/>
                  <a:pt x="565960" y="104778"/>
                  <a:pt x="558140" y="95003"/>
                </a:cubicBezTo>
                <a:cubicBezTo>
                  <a:pt x="549224" y="83858"/>
                  <a:pt x="534389" y="79169"/>
                  <a:pt x="522514" y="71252"/>
                </a:cubicBezTo>
                <a:cubicBezTo>
                  <a:pt x="514597" y="59377"/>
                  <a:pt x="510866" y="43190"/>
                  <a:pt x="498763" y="35626"/>
                </a:cubicBezTo>
                <a:cubicBezTo>
                  <a:pt x="477533" y="22357"/>
                  <a:pt x="427511" y="11875"/>
                  <a:pt x="427511" y="11875"/>
                </a:cubicBezTo>
                <a:cubicBezTo>
                  <a:pt x="391885" y="15834"/>
                  <a:pt x="354321" y="11501"/>
                  <a:pt x="320634" y="23751"/>
                </a:cubicBezTo>
                <a:cubicBezTo>
                  <a:pt x="307221" y="28629"/>
                  <a:pt x="306975" y="49285"/>
                  <a:pt x="296883" y="59377"/>
                </a:cubicBezTo>
                <a:cubicBezTo>
                  <a:pt x="286791" y="69469"/>
                  <a:pt x="273132" y="75210"/>
                  <a:pt x="261257" y="83127"/>
                </a:cubicBezTo>
                <a:cubicBezTo>
                  <a:pt x="239831" y="115266"/>
                  <a:pt x="228825" y="128582"/>
                  <a:pt x="213756" y="166255"/>
                </a:cubicBezTo>
                <a:cubicBezTo>
                  <a:pt x="204458" y="189500"/>
                  <a:pt x="197922" y="213756"/>
                  <a:pt x="190005" y="237506"/>
                </a:cubicBezTo>
                <a:cubicBezTo>
                  <a:pt x="190003" y="237511"/>
                  <a:pt x="166257" y="308754"/>
                  <a:pt x="166254" y="308758"/>
                </a:cubicBezTo>
                <a:cubicBezTo>
                  <a:pt x="158337" y="320633"/>
                  <a:pt x="148300" y="331342"/>
                  <a:pt x="142504" y="344384"/>
                </a:cubicBezTo>
                <a:cubicBezTo>
                  <a:pt x="132336" y="367262"/>
                  <a:pt x="126670" y="391885"/>
                  <a:pt x="118753" y="415636"/>
                </a:cubicBezTo>
                <a:cubicBezTo>
                  <a:pt x="114795" y="427511"/>
                  <a:pt x="112476" y="440066"/>
                  <a:pt x="106878" y="451262"/>
                </a:cubicBezTo>
                <a:cubicBezTo>
                  <a:pt x="74276" y="516467"/>
                  <a:pt x="93749" y="484602"/>
                  <a:pt x="47501" y="546265"/>
                </a:cubicBezTo>
                <a:cubicBezTo>
                  <a:pt x="39584" y="570016"/>
                  <a:pt x="28660" y="592968"/>
                  <a:pt x="23750" y="617517"/>
                </a:cubicBezTo>
                <a:cubicBezTo>
                  <a:pt x="9420" y="689168"/>
                  <a:pt x="18258" y="657745"/>
                  <a:pt x="0" y="712519"/>
                </a:cubicBezTo>
                <a:cubicBezTo>
                  <a:pt x="3958" y="756062"/>
                  <a:pt x="-983" y="801359"/>
                  <a:pt x="11875" y="843148"/>
                </a:cubicBezTo>
                <a:cubicBezTo>
                  <a:pt x="16072" y="856789"/>
                  <a:pt x="34459" y="861102"/>
                  <a:pt x="47501" y="866899"/>
                </a:cubicBezTo>
                <a:cubicBezTo>
                  <a:pt x="70379" y="877067"/>
                  <a:pt x="118753" y="890649"/>
                  <a:pt x="118753" y="890649"/>
                </a:cubicBezTo>
                <a:cubicBezTo>
                  <a:pt x="130628" y="882732"/>
                  <a:pt x="145463" y="878044"/>
                  <a:pt x="154379" y="866899"/>
                </a:cubicBezTo>
                <a:cubicBezTo>
                  <a:pt x="162199" y="857124"/>
                  <a:pt x="160656" y="842469"/>
                  <a:pt x="166254" y="831273"/>
                </a:cubicBezTo>
                <a:cubicBezTo>
                  <a:pt x="172637" y="818507"/>
                  <a:pt x="182088" y="807522"/>
                  <a:pt x="190005" y="795647"/>
                </a:cubicBezTo>
                <a:cubicBezTo>
                  <a:pt x="211894" y="729978"/>
                  <a:pt x="201880" y="772539"/>
                  <a:pt x="201880" y="665018"/>
                </a:cubicBezTo>
                <a:lnTo>
                  <a:pt x="403761" y="118753"/>
                </a:lnTo>
                <a:lnTo>
                  <a:pt x="558140" y="118753"/>
                </a:lnTo>
                <a:lnTo>
                  <a:pt x="878774" y="35626"/>
                </a:lnTo>
                <a:lnTo>
                  <a:pt x="819397" y="0"/>
                </a:lnTo>
                <a:lnTo>
                  <a:pt x="748145" y="0"/>
                </a:lnTo>
                <a:lnTo>
                  <a:pt x="71252" y="130629"/>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orma libre 17"/>
          <p:cNvSpPr/>
          <p:nvPr/>
        </p:nvSpPr>
        <p:spPr>
          <a:xfrm>
            <a:off x="10830152" y="2790701"/>
            <a:ext cx="297119" cy="391886"/>
          </a:xfrm>
          <a:custGeom>
            <a:avLst/>
            <a:gdLst>
              <a:gd name="connsiteX0" fmla="*/ 83271 w 297119"/>
              <a:gd name="connsiteY0" fmla="*/ 391886 h 391886"/>
              <a:gd name="connsiteX1" fmla="*/ 83271 w 297119"/>
              <a:gd name="connsiteY1" fmla="*/ 391886 h 391886"/>
              <a:gd name="connsiteX2" fmla="*/ 178274 w 297119"/>
              <a:gd name="connsiteY2" fmla="*/ 356260 h 391886"/>
              <a:gd name="connsiteX3" fmla="*/ 249526 w 297119"/>
              <a:gd name="connsiteY3" fmla="*/ 285008 h 391886"/>
              <a:gd name="connsiteX4" fmla="*/ 285152 w 297119"/>
              <a:gd name="connsiteY4" fmla="*/ 213756 h 391886"/>
              <a:gd name="connsiteX5" fmla="*/ 297027 w 297119"/>
              <a:gd name="connsiteY5" fmla="*/ 178130 h 391886"/>
              <a:gd name="connsiteX6" fmla="*/ 261401 w 297119"/>
              <a:gd name="connsiteY6" fmla="*/ 11876 h 391886"/>
              <a:gd name="connsiteX7" fmla="*/ 213900 w 297119"/>
              <a:gd name="connsiteY7" fmla="*/ 0 h 391886"/>
              <a:gd name="connsiteX8" fmla="*/ 130773 w 297119"/>
              <a:gd name="connsiteY8" fmla="*/ 11876 h 391886"/>
              <a:gd name="connsiteX9" fmla="*/ 95147 w 297119"/>
              <a:gd name="connsiteY9" fmla="*/ 23751 h 391886"/>
              <a:gd name="connsiteX10" fmla="*/ 23895 w 297119"/>
              <a:gd name="connsiteY10" fmla="*/ 95003 h 391886"/>
              <a:gd name="connsiteX11" fmla="*/ 144 w 297119"/>
              <a:gd name="connsiteY11" fmla="*/ 166255 h 391886"/>
              <a:gd name="connsiteX12" fmla="*/ 35770 w 297119"/>
              <a:gd name="connsiteY12" fmla="*/ 356260 h 391886"/>
              <a:gd name="connsiteX13" fmla="*/ 83271 w 297119"/>
              <a:gd name="connsiteY13" fmla="*/ 391886 h 39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7119" h="391886">
                <a:moveTo>
                  <a:pt x="83271" y="391886"/>
                </a:moveTo>
                <a:lnTo>
                  <a:pt x="83271" y="391886"/>
                </a:lnTo>
                <a:cubicBezTo>
                  <a:pt x="114939" y="380011"/>
                  <a:pt x="149824" y="374549"/>
                  <a:pt x="178274" y="356260"/>
                </a:cubicBezTo>
                <a:cubicBezTo>
                  <a:pt x="206528" y="338097"/>
                  <a:pt x="249526" y="285008"/>
                  <a:pt x="249526" y="285008"/>
                </a:cubicBezTo>
                <a:cubicBezTo>
                  <a:pt x="279374" y="195461"/>
                  <a:pt x="239111" y="305839"/>
                  <a:pt x="285152" y="213756"/>
                </a:cubicBezTo>
                <a:cubicBezTo>
                  <a:pt x="290750" y="202560"/>
                  <a:pt x="293069" y="190005"/>
                  <a:pt x="297027" y="178130"/>
                </a:cubicBezTo>
                <a:cubicBezTo>
                  <a:pt x="295718" y="163736"/>
                  <a:pt x="305534" y="41298"/>
                  <a:pt x="261401" y="11876"/>
                </a:cubicBezTo>
                <a:cubicBezTo>
                  <a:pt x="247821" y="2823"/>
                  <a:pt x="229734" y="3959"/>
                  <a:pt x="213900" y="0"/>
                </a:cubicBezTo>
                <a:cubicBezTo>
                  <a:pt x="186191" y="3959"/>
                  <a:pt x="158220" y="6387"/>
                  <a:pt x="130773" y="11876"/>
                </a:cubicBezTo>
                <a:cubicBezTo>
                  <a:pt x="118498" y="14331"/>
                  <a:pt x="105028" y="16066"/>
                  <a:pt x="95147" y="23751"/>
                </a:cubicBezTo>
                <a:cubicBezTo>
                  <a:pt x="68634" y="44372"/>
                  <a:pt x="23895" y="95003"/>
                  <a:pt x="23895" y="95003"/>
                </a:cubicBezTo>
                <a:cubicBezTo>
                  <a:pt x="15978" y="118754"/>
                  <a:pt x="-1776" y="141293"/>
                  <a:pt x="144" y="166255"/>
                </a:cubicBezTo>
                <a:cubicBezTo>
                  <a:pt x="10408" y="299690"/>
                  <a:pt x="-15862" y="287418"/>
                  <a:pt x="35770" y="356260"/>
                </a:cubicBezTo>
                <a:cubicBezTo>
                  <a:pt x="39129" y="360738"/>
                  <a:pt x="75354" y="385948"/>
                  <a:pt x="83271" y="39188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Forma libre 18"/>
          <p:cNvSpPr/>
          <p:nvPr/>
        </p:nvSpPr>
        <p:spPr>
          <a:xfrm>
            <a:off x="9405257" y="2826327"/>
            <a:ext cx="237507" cy="322262"/>
          </a:xfrm>
          <a:custGeom>
            <a:avLst/>
            <a:gdLst>
              <a:gd name="connsiteX0" fmla="*/ 35626 w 237507"/>
              <a:gd name="connsiteY0" fmla="*/ 308759 h 322262"/>
              <a:gd name="connsiteX1" fmla="*/ 35626 w 237507"/>
              <a:gd name="connsiteY1" fmla="*/ 308759 h 322262"/>
              <a:gd name="connsiteX2" fmla="*/ 142504 w 237507"/>
              <a:gd name="connsiteY2" fmla="*/ 320634 h 322262"/>
              <a:gd name="connsiteX3" fmla="*/ 166255 w 237507"/>
              <a:gd name="connsiteY3" fmla="*/ 285008 h 322262"/>
              <a:gd name="connsiteX4" fmla="*/ 201881 w 237507"/>
              <a:gd name="connsiteY4" fmla="*/ 249382 h 322262"/>
              <a:gd name="connsiteX5" fmla="*/ 237507 w 237507"/>
              <a:gd name="connsiteY5" fmla="*/ 178130 h 322262"/>
              <a:gd name="connsiteX6" fmla="*/ 201881 w 237507"/>
              <a:gd name="connsiteY6" fmla="*/ 23751 h 322262"/>
              <a:gd name="connsiteX7" fmla="*/ 130629 w 237507"/>
              <a:gd name="connsiteY7" fmla="*/ 0 h 322262"/>
              <a:gd name="connsiteX8" fmla="*/ 11875 w 237507"/>
              <a:gd name="connsiteY8" fmla="*/ 35626 h 322262"/>
              <a:gd name="connsiteX9" fmla="*/ 0 w 237507"/>
              <a:gd name="connsiteY9" fmla="*/ 71252 h 322262"/>
              <a:gd name="connsiteX10" fmla="*/ 11875 w 237507"/>
              <a:gd name="connsiteY10" fmla="*/ 237507 h 322262"/>
              <a:gd name="connsiteX11" fmla="*/ 23751 w 237507"/>
              <a:gd name="connsiteY11" fmla="*/ 273133 h 322262"/>
              <a:gd name="connsiteX12" fmla="*/ 35626 w 237507"/>
              <a:gd name="connsiteY12" fmla="*/ 308759 h 32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507" h="322262">
                <a:moveTo>
                  <a:pt x="35626" y="308759"/>
                </a:moveTo>
                <a:lnTo>
                  <a:pt x="35626" y="308759"/>
                </a:lnTo>
                <a:cubicBezTo>
                  <a:pt x="71252" y="312717"/>
                  <a:pt x="107237" y="327046"/>
                  <a:pt x="142504" y="320634"/>
                </a:cubicBezTo>
                <a:cubicBezTo>
                  <a:pt x="156546" y="318081"/>
                  <a:pt x="157118" y="295972"/>
                  <a:pt x="166255" y="285008"/>
                </a:cubicBezTo>
                <a:cubicBezTo>
                  <a:pt x="177006" y="272106"/>
                  <a:pt x="191130" y="262284"/>
                  <a:pt x="201881" y="249382"/>
                </a:cubicBezTo>
                <a:cubicBezTo>
                  <a:pt x="227458" y="218689"/>
                  <a:pt x="225605" y="213834"/>
                  <a:pt x="237507" y="178130"/>
                </a:cubicBezTo>
                <a:cubicBezTo>
                  <a:pt x="236131" y="164374"/>
                  <a:pt x="243421" y="49714"/>
                  <a:pt x="201881" y="23751"/>
                </a:cubicBezTo>
                <a:cubicBezTo>
                  <a:pt x="180651" y="10482"/>
                  <a:pt x="130629" y="0"/>
                  <a:pt x="130629" y="0"/>
                </a:cubicBezTo>
                <a:cubicBezTo>
                  <a:pt x="94253" y="5197"/>
                  <a:pt x="39748" y="785"/>
                  <a:pt x="11875" y="35626"/>
                </a:cubicBezTo>
                <a:cubicBezTo>
                  <a:pt x="4055" y="45401"/>
                  <a:pt x="3958" y="59377"/>
                  <a:pt x="0" y="71252"/>
                </a:cubicBezTo>
                <a:cubicBezTo>
                  <a:pt x="3958" y="126670"/>
                  <a:pt x="5383" y="182328"/>
                  <a:pt x="11875" y="237507"/>
                </a:cubicBezTo>
                <a:cubicBezTo>
                  <a:pt x="13338" y="249939"/>
                  <a:pt x="18153" y="261937"/>
                  <a:pt x="23751" y="273133"/>
                </a:cubicBezTo>
                <a:cubicBezTo>
                  <a:pt x="30134" y="285898"/>
                  <a:pt x="33647" y="302821"/>
                  <a:pt x="35626" y="3087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7208926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0019" y="1756052"/>
            <a:ext cx="10782795" cy="3046988"/>
          </a:xfrm>
          <a:prstGeom prst="rect">
            <a:avLst/>
          </a:prstGeom>
        </p:spPr>
        <p:txBody>
          <a:bodyPr wrap="square">
            <a:spAutoFit/>
          </a:bodyPr>
          <a:lstStyle/>
          <a:p>
            <a:pPr algn="ctr"/>
            <a:r>
              <a:rPr lang="es-ES" sz="4800" b="1" dirty="0" smtClean="0"/>
              <a:t>Los fusibles e interruptores, las características de </a:t>
            </a:r>
            <a:r>
              <a:rPr lang="es-ES" sz="4800" b="1" dirty="0" err="1" smtClean="0"/>
              <a:t>contactores</a:t>
            </a:r>
            <a:r>
              <a:rPr lang="es-ES" sz="4800" b="1" dirty="0" smtClean="0"/>
              <a:t> y tableros eléctricos así como también los distintos tipos de gabinetes.</a:t>
            </a:r>
            <a:endParaRPr lang="es-ES" sz="4800" b="1" dirty="0"/>
          </a:p>
        </p:txBody>
      </p:sp>
    </p:spTree>
    <p:extLst>
      <p:ext uri="{BB962C8B-B14F-4D97-AF65-F5344CB8AC3E}">
        <p14:creationId xmlns:p14="http://schemas.microsoft.com/office/powerpoint/2010/main" val="162419730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0633" y="277160"/>
            <a:ext cx="11519065" cy="5355312"/>
          </a:xfrm>
          <a:prstGeom prst="rect">
            <a:avLst/>
          </a:prstGeom>
        </p:spPr>
        <p:txBody>
          <a:bodyPr wrap="square">
            <a:spAutoFit/>
          </a:bodyPr>
          <a:lstStyle/>
          <a:p>
            <a:pPr algn="just"/>
            <a:r>
              <a:rPr lang="es-ES" dirty="0" smtClean="0"/>
              <a:t>Anteriormente conocimos los parámetros de riesgo asociados a la corriente eléctrica, su influencia en el cuerpo humano y las distancias de seguridad en función de los niveles de tensión. Vimos los grados de protección IP y algunos ejemplos de elementos de protección presentes en el mercado. También presentamos las reglas de oro para efectuar trabajos eléctricos y enseñamos a ejecutar los trabajos con tensión de una forma segura.</a:t>
            </a:r>
          </a:p>
          <a:p>
            <a:pPr algn="just"/>
            <a:r>
              <a:rPr lang="es-ES" dirty="0" smtClean="0"/>
              <a:t>En esta clase analizaremos los principios de funcionamiento de los fusibles, las formas constructivas, y la operación de los interruptores </a:t>
            </a:r>
            <a:r>
              <a:rPr lang="es-ES" dirty="0" err="1" smtClean="0"/>
              <a:t>termomagnéticos</a:t>
            </a:r>
            <a:r>
              <a:rPr lang="es-ES" dirty="0" smtClean="0"/>
              <a:t> y diferenciales.</a:t>
            </a:r>
          </a:p>
          <a:p>
            <a:pPr algn="just"/>
            <a:r>
              <a:rPr lang="es-ES" dirty="0" smtClean="0"/>
              <a:t>Caracterizaremos los </a:t>
            </a:r>
            <a:r>
              <a:rPr lang="es-ES" dirty="0" err="1" smtClean="0"/>
              <a:t>contactores</a:t>
            </a:r>
            <a:r>
              <a:rPr lang="es-ES" dirty="0" smtClean="0"/>
              <a:t>, y explicaremos la construcción y clasificación de los tableros, veremos cómo se componen y los materiales utilizados para su construcción. Explicaremos los grados de protección IP relacionados con los tableros y mencionaremos los diversos accesorios que pueden utilizarse en tableros domiciliarios.</a:t>
            </a:r>
          </a:p>
          <a:p>
            <a:pPr algn="just"/>
            <a:endParaRPr lang="es-ES" dirty="0"/>
          </a:p>
          <a:p>
            <a:pPr algn="just"/>
            <a:r>
              <a:rPr lang="es-ES" b="1" dirty="0" smtClean="0"/>
              <a:t>Resumen</a:t>
            </a:r>
          </a:p>
          <a:p>
            <a:pPr algn="just"/>
            <a:r>
              <a:rPr lang="es-ES" b="1" dirty="0" smtClean="0"/>
              <a:t>Fusibles e interruptores</a:t>
            </a:r>
          </a:p>
          <a:p>
            <a:pPr algn="just"/>
            <a:r>
              <a:rPr lang="es-ES" dirty="0" smtClean="0"/>
              <a:t>Principios de funcionamiento y formas constructivas. </a:t>
            </a:r>
          </a:p>
          <a:p>
            <a:pPr algn="just"/>
            <a:r>
              <a:rPr lang="es-ES" b="1" dirty="0" err="1" smtClean="0"/>
              <a:t>Contactores</a:t>
            </a:r>
            <a:r>
              <a:rPr lang="es-ES" b="1" dirty="0" smtClean="0"/>
              <a:t> y tableros</a:t>
            </a:r>
          </a:p>
          <a:p>
            <a:pPr algn="just"/>
            <a:r>
              <a:rPr lang="es-ES" dirty="0" smtClean="0"/>
              <a:t>Características y explicación de la forma de operar en </a:t>
            </a:r>
            <a:r>
              <a:rPr lang="es-ES" dirty="0" err="1" smtClean="0"/>
              <a:t>contactores</a:t>
            </a:r>
            <a:r>
              <a:rPr lang="es-ES" dirty="0" smtClean="0"/>
              <a:t> y tableros.</a:t>
            </a:r>
          </a:p>
          <a:p>
            <a:pPr algn="just"/>
            <a:r>
              <a:rPr lang="es-ES" b="1" dirty="0" smtClean="0"/>
              <a:t>Gabinetes y accesorios </a:t>
            </a:r>
          </a:p>
          <a:p>
            <a:pPr algn="just"/>
            <a:r>
              <a:rPr lang="es-ES" dirty="0" smtClean="0"/>
              <a:t>Tipos de gabinetes, grados de protección IP y accesorios para tableros.</a:t>
            </a:r>
          </a:p>
          <a:p>
            <a:pPr algn="just"/>
            <a:endParaRPr lang="es-ES" dirty="0"/>
          </a:p>
          <a:p>
            <a:pPr algn="just"/>
            <a:endParaRPr lang="es-ES" dirty="0"/>
          </a:p>
        </p:txBody>
      </p:sp>
    </p:spTree>
    <p:extLst>
      <p:ext uri="{BB962C8B-B14F-4D97-AF65-F5344CB8AC3E}">
        <p14:creationId xmlns:p14="http://schemas.microsoft.com/office/powerpoint/2010/main" val="42528045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1885" y="2413338"/>
            <a:ext cx="11435937" cy="2308324"/>
          </a:xfrm>
          <a:prstGeom prst="rect">
            <a:avLst/>
          </a:prstGeom>
        </p:spPr>
        <p:txBody>
          <a:bodyPr wrap="square">
            <a:spAutoFit/>
          </a:bodyPr>
          <a:lstStyle/>
          <a:p>
            <a:pPr algn="ctr"/>
            <a:r>
              <a:rPr lang="es-ES" sz="3600" b="1" dirty="0" smtClean="0"/>
              <a:t>FUSIBLES E INTERRUPTORES</a:t>
            </a:r>
          </a:p>
          <a:p>
            <a:r>
              <a:rPr lang="es-AR" sz="3600" b="1" dirty="0" smtClean="0"/>
              <a:t>En toda instalación o equipo, es imprescindible interrumpir automáticamente la corriente cuando se eleve por arriba de los valores de funcionamiento normal.</a:t>
            </a:r>
            <a:endParaRPr lang="es-ES" sz="3600" b="1" dirty="0"/>
          </a:p>
        </p:txBody>
      </p:sp>
    </p:spTree>
    <p:extLst>
      <p:ext uri="{BB962C8B-B14F-4D97-AF65-F5344CB8AC3E}">
        <p14:creationId xmlns:p14="http://schemas.microsoft.com/office/powerpoint/2010/main" val="7374135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803" y="446152"/>
            <a:ext cx="11673443" cy="5632311"/>
          </a:xfrm>
          <a:prstGeom prst="rect">
            <a:avLst/>
          </a:prstGeom>
        </p:spPr>
        <p:txBody>
          <a:bodyPr wrap="square">
            <a:spAutoFit/>
          </a:bodyPr>
          <a:lstStyle/>
          <a:p>
            <a:pPr algn="just"/>
            <a:r>
              <a:rPr lang="es-ES" dirty="0" smtClean="0"/>
              <a:t>Cuando se supera la corriente de régimen de una instalación más allá de los valores tolerables por el material, se degradan o deterioran permanentemente las aislaciones eléctricas y las características mecánicas de los materiales de soporte o, incluso, se funden los conductores. De estas situaciones de defecto o falla, se puede derivar un incendio de origen eléctrico. Además, en los casos de cortocircuito, las fuerzas electrodinámicas resultantes pueden romper aisladores, barras u otros soportes, lo que agravará la situación.</a:t>
            </a:r>
          </a:p>
          <a:p>
            <a:pPr algn="just"/>
            <a:r>
              <a:rPr lang="es-ES" dirty="0" smtClean="0"/>
              <a:t>El más simple cortacorriente de defecto es el fusible, constituido por un hilo o lámina conductora que se funde en el caso de </a:t>
            </a:r>
            <a:r>
              <a:rPr lang="es-ES" dirty="0" err="1" smtClean="0"/>
              <a:t>sobreintensidades</a:t>
            </a:r>
            <a:r>
              <a:rPr lang="es-ES" dirty="0" smtClean="0"/>
              <a:t>.</a:t>
            </a:r>
          </a:p>
          <a:p>
            <a:pPr algn="just"/>
            <a:r>
              <a:rPr lang="es-ES" dirty="0" smtClean="0"/>
              <a:t>Su principio de funcionamiento es simple: por efecto Joule, todo conductor recorrido por una corriente eléctrica genera calor, cuya energía, en </a:t>
            </a:r>
            <a:r>
              <a:rPr lang="es-ES" dirty="0" err="1" smtClean="0"/>
              <a:t>Joules</a:t>
            </a:r>
            <a:r>
              <a:rPr lang="es-ES" dirty="0" smtClean="0"/>
              <a:t>, es igual a I* R². Cuando el calor generado por esa corriente supera la tasa de disipación calórica del fusible, este alcanza el punto de fusión, por lo tanto, el metal se licua y corta la corriente.</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smtClean="0"/>
          </a:p>
          <a:p>
            <a:pPr algn="ctr"/>
            <a:r>
              <a:rPr lang="es-ES" b="1" dirty="0" smtClean="0"/>
              <a:t>Marca comercial desde 1908. El nombre </a:t>
            </a:r>
            <a:r>
              <a:rPr lang="es-ES" b="1" dirty="0" err="1" smtClean="0"/>
              <a:t>Diazed</a:t>
            </a:r>
            <a:r>
              <a:rPr lang="es-ES" b="1" dirty="0" smtClean="0"/>
              <a:t> pasó a ser genérico y aún se usa por su simplicidad y bajo costo. </a:t>
            </a:r>
          </a:p>
          <a:p>
            <a:pPr algn="ctr"/>
            <a:r>
              <a:rPr lang="es-ES" dirty="0" smtClean="0"/>
              <a:t>En la jerga, se denomina tapón.</a:t>
            </a:r>
          </a:p>
          <a:p>
            <a:pPr algn="just"/>
            <a:endParaRPr lang="es-ES" dirty="0"/>
          </a:p>
        </p:txBody>
      </p:sp>
      <p:pic>
        <p:nvPicPr>
          <p:cNvPr id="3" name="Imagen 2"/>
          <p:cNvPicPr>
            <a:picLocks noChangeAspect="1"/>
          </p:cNvPicPr>
          <p:nvPr/>
        </p:nvPicPr>
        <p:blipFill>
          <a:blip r:embed="rId2"/>
          <a:stretch>
            <a:fillRect/>
          </a:stretch>
        </p:blipFill>
        <p:spPr>
          <a:xfrm>
            <a:off x="4474649" y="3308082"/>
            <a:ext cx="3333750" cy="1666875"/>
          </a:xfrm>
          <a:prstGeom prst="rect">
            <a:avLst/>
          </a:prstGeom>
        </p:spPr>
      </p:pic>
    </p:spTree>
    <p:extLst>
      <p:ext uri="{BB962C8B-B14F-4D97-AF65-F5344CB8AC3E}">
        <p14:creationId xmlns:p14="http://schemas.microsoft.com/office/powerpoint/2010/main" val="38647763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803" y="446152"/>
            <a:ext cx="11673443" cy="6463308"/>
          </a:xfrm>
          <a:prstGeom prst="rect">
            <a:avLst/>
          </a:prstGeom>
        </p:spPr>
        <p:txBody>
          <a:bodyPr wrap="square">
            <a:spAutoFit/>
          </a:bodyPr>
          <a:lstStyle/>
          <a:p>
            <a:pPr algn="just"/>
            <a:r>
              <a:rPr lang="es-ES" b="1" dirty="0" err="1" smtClean="0">
                <a:solidFill>
                  <a:srgbClr val="0070C0"/>
                </a:solidFill>
                <a:latin typeface="Arial Rounded MT Bold" panose="020F0704030504030204" pitchFamily="34" charset="0"/>
              </a:rPr>
              <a:t>Sobreintensidad</a:t>
            </a:r>
            <a:endParaRPr lang="es-ES" b="1" dirty="0" smtClean="0">
              <a:solidFill>
                <a:srgbClr val="0070C0"/>
              </a:solidFill>
              <a:latin typeface="Arial Rounded MT Bold" panose="020F0704030504030204" pitchFamily="34" charset="0"/>
            </a:endParaRPr>
          </a:p>
          <a:p>
            <a:pPr algn="ctr"/>
            <a:r>
              <a:rPr lang="es-ES" b="1" dirty="0" smtClean="0">
                <a:solidFill>
                  <a:srgbClr val="0070C0"/>
                </a:solidFill>
              </a:rPr>
              <a:t>Puede ser de dos tipos: las sobrecargas, permanentes o transitorias, que son valores de corriente superiores a los normales de régimen u operación de una instalación, de valor inferior a diez veces la corriente de régimen. Y los cortocircuitos, que son las conexiones de dos partes de la instalación con diferencia de potencial entre sí por medio de una impedancia de valor insignificante</a:t>
            </a:r>
            <a:r>
              <a:rPr lang="es-ES" dirty="0" smtClean="0"/>
              <a:t>.</a:t>
            </a:r>
          </a:p>
          <a:p>
            <a:pPr algn="just"/>
            <a:endParaRPr lang="es-ES" dirty="0" smtClean="0"/>
          </a:p>
          <a:p>
            <a:pPr algn="just"/>
            <a:r>
              <a:rPr lang="es-ES" dirty="0" smtClean="0"/>
              <a:t>No está permitido instalar fusibles en lugares sin personal permanente idóneo o capacitado en electricidad.</a:t>
            </a:r>
          </a:p>
          <a:p>
            <a:pPr algn="just"/>
            <a:r>
              <a:rPr lang="es-ES" dirty="0" smtClean="0"/>
              <a:t>Los fusibles para BT ofrecen tres formas constructivas básicas: D (</a:t>
            </a:r>
            <a:r>
              <a:rPr lang="es-ES" dirty="0" err="1" smtClean="0"/>
              <a:t>Diazed</a:t>
            </a:r>
            <a:r>
              <a:rPr lang="es-ES" dirty="0" smtClean="0"/>
              <a:t>) o DO (</a:t>
            </a:r>
            <a:r>
              <a:rPr lang="es-ES" dirty="0" err="1" smtClean="0"/>
              <a:t>Neozed</a:t>
            </a:r>
            <a:r>
              <a:rPr lang="es-ES" dirty="0" smtClean="0"/>
              <a:t>), NH y cilíndricos.</a:t>
            </a:r>
          </a:p>
          <a:p>
            <a:pPr algn="just"/>
            <a:endParaRPr lang="es-ES" dirty="0" smtClean="0"/>
          </a:p>
          <a:p>
            <a:pPr marL="285750" indent="-285750" algn="just">
              <a:buFont typeface="Arial" panose="020B0604020202020204" pitchFamily="34" charset="0"/>
              <a:buChar char="•"/>
            </a:pPr>
            <a:r>
              <a:rPr lang="es-ES" b="1" dirty="0" smtClean="0"/>
              <a:t>Tipo D</a:t>
            </a:r>
            <a:r>
              <a:rPr lang="es-ES" dirty="0" smtClean="0"/>
              <a:t>: el elemento fusible está contenido en un cartucho de cerámica (esteatita). El diámetro del cartucho para DII es de 13,2 mm, DIII de 22,5 mm y DIV de 28 </a:t>
            </a:r>
            <a:r>
              <a:rPr lang="es-ES" dirty="0" err="1" smtClean="0"/>
              <a:t>mm.</a:t>
            </a:r>
            <a:r>
              <a:rPr lang="es-ES" dirty="0" smtClean="0"/>
              <a:t> Los D II son para 2 a 25 A, en tanto los otros dos modelos entre 2a 100 A. Son fusibles para uso general, para cables y líneas; actúan hasta 70 </a:t>
            </a:r>
            <a:r>
              <a:rPr lang="es-ES" dirty="0" err="1" smtClean="0"/>
              <a:t>kA</a:t>
            </a:r>
            <a:r>
              <a:rPr lang="es-ES" dirty="0" smtClean="0"/>
              <a:t> de corriente de cortocircuito, el </a:t>
            </a:r>
            <a:r>
              <a:rPr lang="es-ES" dirty="0" err="1" smtClean="0"/>
              <a:t>DIl</a:t>
            </a:r>
            <a:r>
              <a:rPr lang="es-ES" dirty="0" smtClean="0"/>
              <a:t> para tensiones hasta 500 V, en tanto los otros hasta 750 V. Se pueden montar en tableros y directamente sobre barras.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ES" dirty="0"/>
          </a:p>
        </p:txBody>
      </p:sp>
      <p:sp>
        <p:nvSpPr>
          <p:cNvPr id="4" name="Rectángulo 3"/>
          <p:cNvSpPr/>
          <p:nvPr/>
        </p:nvSpPr>
        <p:spPr>
          <a:xfrm>
            <a:off x="8121880" y="4037644"/>
            <a:ext cx="1914373" cy="2585323"/>
          </a:xfrm>
          <a:prstGeom prst="rect">
            <a:avLst/>
          </a:prstGeom>
        </p:spPr>
        <p:txBody>
          <a:bodyPr wrap="square">
            <a:spAutoFit/>
          </a:bodyPr>
          <a:lstStyle/>
          <a:p>
            <a:pPr algn="just"/>
            <a:r>
              <a:rPr lang="es-ES" b="1" dirty="0"/>
              <a:t>El fusible </a:t>
            </a:r>
            <a:r>
              <a:rPr lang="es-ES" b="1" dirty="0" err="1"/>
              <a:t>Neozed</a:t>
            </a:r>
            <a:r>
              <a:rPr lang="es-ES" b="1" dirty="0"/>
              <a:t>, versión moderna del D es mas compacto. Su tensión es de hasta 500V y existen bases muy practicas con seccionador </a:t>
            </a:r>
          </a:p>
        </p:txBody>
      </p:sp>
      <p:pic>
        <p:nvPicPr>
          <p:cNvPr id="5" name="Imagen 4"/>
          <p:cNvPicPr>
            <a:picLocks noChangeAspect="1"/>
          </p:cNvPicPr>
          <p:nvPr/>
        </p:nvPicPr>
        <p:blipFill>
          <a:blip r:embed="rId2"/>
          <a:stretch>
            <a:fillRect/>
          </a:stretch>
        </p:blipFill>
        <p:spPr>
          <a:xfrm>
            <a:off x="10497662" y="3811979"/>
            <a:ext cx="1019175" cy="2969229"/>
          </a:xfrm>
          <a:prstGeom prst="rect">
            <a:avLst/>
          </a:prstGeom>
        </p:spPr>
      </p:pic>
      <p:sp>
        <p:nvSpPr>
          <p:cNvPr id="6" name="Rectángulo 5"/>
          <p:cNvSpPr/>
          <p:nvPr/>
        </p:nvSpPr>
        <p:spPr>
          <a:xfrm>
            <a:off x="304803" y="4186624"/>
            <a:ext cx="6096000" cy="2031325"/>
          </a:xfrm>
          <a:prstGeom prst="rect">
            <a:avLst/>
          </a:prstGeom>
        </p:spPr>
        <p:txBody>
          <a:bodyPr>
            <a:spAutoFit/>
          </a:bodyPr>
          <a:lstStyle/>
          <a:p>
            <a:pPr marL="285750" indent="-285750" algn="just">
              <a:buFont typeface="Arial" panose="020B0604020202020204" pitchFamily="34" charset="0"/>
              <a:buChar char="•"/>
            </a:pPr>
            <a:r>
              <a:rPr lang="es-ES" dirty="0"/>
              <a:t>Tipo DO: derivan de los anteriores y son de menor diámetro (entre 7,3 y 15,9 mm hasta 63 A y 21,4 mm para 80 y 100 A), con tensiones de hasta 400 V. Con bases para </a:t>
            </a:r>
            <a:r>
              <a:rPr lang="es-ES" dirty="0" smtClean="0"/>
              <a:t>montajes en </a:t>
            </a:r>
            <a:r>
              <a:rPr lang="es-ES" dirty="0"/>
              <a:t>riel DIN y </a:t>
            </a:r>
            <a:r>
              <a:rPr lang="es-ES" dirty="0" err="1"/>
              <a:t>enchufables</a:t>
            </a:r>
            <a:r>
              <a:rPr lang="es-ES" dirty="0"/>
              <a:t> en barras. Existen </a:t>
            </a:r>
            <a:r>
              <a:rPr lang="es-ES" dirty="0" err="1"/>
              <a:t>portafusibles</a:t>
            </a:r>
            <a:r>
              <a:rPr lang="es-ES" dirty="0"/>
              <a:t> seccionadores. Sus características eléctricas son similares a los D, excepto por su tensión, también para usos generales.</a:t>
            </a:r>
          </a:p>
          <a:p>
            <a:pPr algn="just"/>
            <a:endParaRPr lang="es-ES" dirty="0"/>
          </a:p>
        </p:txBody>
      </p:sp>
    </p:spTree>
    <p:extLst>
      <p:ext uri="{BB962C8B-B14F-4D97-AF65-F5344CB8AC3E}">
        <p14:creationId xmlns:p14="http://schemas.microsoft.com/office/powerpoint/2010/main" val="39839611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803" y="446152"/>
            <a:ext cx="11673443"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9813100" y="1308450"/>
            <a:ext cx="1733550" cy="3362325"/>
          </a:xfrm>
          <a:prstGeom prst="rect">
            <a:avLst/>
          </a:prstGeom>
        </p:spPr>
      </p:pic>
      <p:sp>
        <p:nvSpPr>
          <p:cNvPr id="7" name="Rectángulo 6"/>
          <p:cNvSpPr/>
          <p:nvPr/>
        </p:nvSpPr>
        <p:spPr>
          <a:xfrm>
            <a:off x="3717100" y="2666446"/>
            <a:ext cx="6096000" cy="646331"/>
          </a:xfrm>
          <a:prstGeom prst="rect">
            <a:avLst/>
          </a:prstGeom>
        </p:spPr>
        <p:txBody>
          <a:bodyPr>
            <a:spAutoFit/>
          </a:bodyPr>
          <a:lstStyle/>
          <a:p>
            <a:pPr algn="just"/>
            <a:r>
              <a:rPr lang="es-ES" dirty="0"/>
              <a:t>Ejemplo de fusible NH, podemos encontrar diferencias en el ancho para el estándar americano y el europeo.</a:t>
            </a:r>
          </a:p>
        </p:txBody>
      </p:sp>
    </p:spTree>
    <p:extLst>
      <p:ext uri="{BB962C8B-B14F-4D97-AF65-F5344CB8AC3E}">
        <p14:creationId xmlns:p14="http://schemas.microsoft.com/office/powerpoint/2010/main" val="6824342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803" y="446152"/>
            <a:ext cx="5284515" cy="6186309"/>
          </a:xfrm>
          <a:prstGeom prst="rect">
            <a:avLst/>
          </a:prstGeom>
        </p:spPr>
        <p:txBody>
          <a:bodyPr wrap="square">
            <a:spAutoFit/>
          </a:bodyPr>
          <a:lstStyle/>
          <a:p>
            <a:pPr algn="just"/>
            <a:r>
              <a:rPr lang="es-ES" dirty="0" smtClean="0"/>
              <a:t>Existen diversas características importantes para efectuar una correcta selección de un fusible:</a:t>
            </a:r>
          </a:p>
          <a:p>
            <a:pPr algn="just"/>
            <a:endParaRPr lang="es-ES" dirty="0" smtClean="0"/>
          </a:p>
          <a:p>
            <a:pPr marL="285750" indent="-285750" algn="just">
              <a:buFont typeface="Arial" panose="020B0604020202020204" pitchFamily="34" charset="0"/>
              <a:buChar char="•"/>
            </a:pPr>
            <a:r>
              <a:rPr lang="es-ES" b="1" dirty="0" smtClean="0"/>
              <a:t>Tensión nominal</a:t>
            </a:r>
            <a:r>
              <a:rPr lang="es-ES" dirty="0" smtClean="0"/>
              <a:t>: es la máxima tensión de operación del fusible. Su valor está limitado por el tipo de aislaciones y las dimensiones.</a:t>
            </a:r>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r>
              <a:rPr lang="es-ES" b="1" dirty="0" smtClean="0"/>
              <a:t>Temperatura nominal</a:t>
            </a:r>
            <a:r>
              <a:rPr lang="es-ES" dirty="0" smtClean="0"/>
              <a:t>: es la temperatura ambiente para la cual está calibrado el fusible, en general 20 °C +/-5 °C. A mayores temperaturas, debe afectarse la intensidad nominal con un coeficiente de minoración indicado en los catálogos.</a:t>
            </a:r>
          </a:p>
          <a:p>
            <a:pPr marL="285750" indent="-285750" algn="just">
              <a:buFont typeface="Arial" panose="020B0604020202020204" pitchFamily="34" charset="0"/>
              <a:buChar char="•"/>
            </a:pPr>
            <a:r>
              <a:rPr lang="es-ES" b="1" dirty="0" smtClean="0"/>
              <a:t>Poder de corte</a:t>
            </a:r>
            <a:r>
              <a:rPr lang="es-ES" dirty="0" smtClean="0"/>
              <a:t>: es la máxima corriente de cortocircuito que tolera el fusible para un corte seguro.</a:t>
            </a:r>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r>
              <a:rPr lang="es-ES" b="1" dirty="0" smtClean="0"/>
              <a:t>Limitación de corriente</a:t>
            </a:r>
            <a:r>
              <a:rPr lang="es-ES" dirty="0" smtClean="0"/>
              <a:t>: determina un límite de la corriente de cortocircuito, por ejemplo, por la cantidad de arcos en serie que se producen en la lámina. Cuantos más arcos en serie, más limitación, lo que otorga una mejor protección.</a:t>
            </a:r>
          </a:p>
          <a:p>
            <a:pPr algn="just"/>
            <a:endParaRPr lang="es-ES" dirty="0"/>
          </a:p>
        </p:txBody>
      </p:sp>
      <p:sp>
        <p:nvSpPr>
          <p:cNvPr id="4" name="Rectángulo 3"/>
          <p:cNvSpPr/>
          <p:nvPr/>
        </p:nvSpPr>
        <p:spPr>
          <a:xfrm>
            <a:off x="6230587" y="6059222"/>
            <a:ext cx="5288478" cy="646331"/>
          </a:xfrm>
          <a:prstGeom prst="rect">
            <a:avLst/>
          </a:prstGeom>
        </p:spPr>
        <p:txBody>
          <a:bodyPr wrap="square">
            <a:spAutoFit/>
          </a:bodyPr>
          <a:lstStyle/>
          <a:p>
            <a:pPr algn="ctr"/>
            <a:r>
              <a:rPr lang="es-ES" b="1" dirty="0"/>
              <a:t>Elección de un fusible usando </a:t>
            </a:r>
            <a:r>
              <a:rPr lang="es-ES" b="1" dirty="0" smtClean="0"/>
              <a:t>la curva </a:t>
            </a:r>
            <a:r>
              <a:rPr lang="es-ES" b="1" dirty="0"/>
              <a:t>característica y cumplimiento </a:t>
            </a:r>
            <a:r>
              <a:rPr lang="es-ES" b="1" dirty="0" smtClean="0"/>
              <a:t>de </a:t>
            </a:r>
            <a:r>
              <a:rPr lang="es-ES" b="1" dirty="0"/>
              <a:t>las dos condiciones.</a:t>
            </a:r>
          </a:p>
        </p:txBody>
      </p:sp>
      <p:pic>
        <p:nvPicPr>
          <p:cNvPr id="5" name="Imagen 4"/>
          <p:cNvPicPr>
            <a:picLocks noChangeAspect="1"/>
          </p:cNvPicPr>
          <p:nvPr/>
        </p:nvPicPr>
        <p:blipFill>
          <a:blip r:embed="rId2"/>
          <a:stretch>
            <a:fillRect/>
          </a:stretch>
        </p:blipFill>
        <p:spPr>
          <a:xfrm>
            <a:off x="6846001" y="268022"/>
            <a:ext cx="4057650" cy="5791200"/>
          </a:xfrm>
          <a:prstGeom prst="rect">
            <a:avLst/>
          </a:prstGeom>
        </p:spPr>
      </p:pic>
    </p:spTree>
    <p:extLst>
      <p:ext uri="{BB962C8B-B14F-4D97-AF65-F5344CB8AC3E}">
        <p14:creationId xmlns:p14="http://schemas.microsoft.com/office/powerpoint/2010/main" val="40617284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Clases de servicio</a:t>
            </a:r>
          </a:p>
          <a:p>
            <a:pPr algn="just"/>
            <a:r>
              <a:rPr lang="es-ES" dirty="0" smtClean="0"/>
              <a:t>Se indica por dos letras marcadas en las etiquetas, la primera en minúscula y la segunda en mayúscula, ejemplo </a:t>
            </a:r>
            <a:r>
              <a:rPr lang="es-ES" b="1" dirty="0" err="1" smtClean="0"/>
              <a:t>gG</a:t>
            </a:r>
            <a:r>
              <a:rPr lang="es-ES" dirty="0" smtClean="0"/>
              <a:t> o </a:t>
            </a:r>
            <a:r>
              <a:rPr lang="es-ES" b="1" dirty="0" err="1" smtClean="0"/>
              <a:t>aR</a:t>
            </a:r>
            <a:r>
              <a:rPr lang="es-ES" dirty="0" smtClean="0"/>
              <a:t>.</a:t>
            </a:r>
          </a:p>
          <a:p>
            <a:pPr marL="285750" indent="-285750" algn="just">
              <a:buFont typeface="Arial" panose="020B0604020202020204" pitchFamily="34" charset="0"/>
              <a:buChar char="•"/>
            </a:pPr>
            <a:r>
              <a:rPr lang="es-ES" b="1" dirty="0" smtClean="0"/>
              <a:t>Clase a</a:t>
            </a:r>
            <a:r>
              <a:rPr lang="es-ES" dirty="0" smtClean="0"/>
              <a:t>: actúan solo ante un cortocircuito, y se llaman de acompañamiento.</a:t>
            </a:r>
          </a:p>
          <a:p>
            <a:pPr marL="285750" indent="-285750" algn="just">
              <a:buFont typeface="Arial" panose="020B0604020202020204" pitchFamily="34" charset="0"/>
              <a:buChar char="•"/>
            </a:pPr>
            <a:r>
              <a:rPr lang="es-ES" b="1" dirty="0" smtClean="0"/>
              <a:t>Clase g</a:t>
            </a:r>
            <a:r>
              <a:rPr lang="es-ES" dirty="0" smtClean="0"/>
              <a:t>: poseen corte por sobrecarga y cortocircuito.</a:t>
            </a:r>
          </a:p>
          <a:p>
            <a:pPr algn="just"/>
            <a:r>
              <a:rPr lang="es-ES" dirty="0" smtClean="0"/>
              <a:t>La segunda letra indica:</a:t>
            </a:r>
          </a:p>
          <a:p>
            <a:pPr marL="285750" indent="-285750" algn="just">
              <a:buFont typeface="Arial" panose="020B0604020202020204" pitchFamily="34" charset="0"/>
              <a:buChar char="•"/>
            </a:pPr>
            <a:r>
              <a:rPr lang="es-ES" b="1" dirty="0" smtClean="0"/>
              <a:t>G</a:t>
            </a:r>
            <a:r>
              <a:rPr lang="es-ES" dirty="0" smtClean="0"/>
              <a:t>: uso general y protección de líneas y cables.</a:t>
            </a:r>
          </a:p>
          <a:p>
            <a:pPr marL="285750" indent="-285750" algn="just">
              <a:buFont typeface="Arial" panose="020B0604020202020204" pitchFamily="34" charset="0"/>
              <a:buChar char="•"/>
            </a:pPr>
            <a:r>
              <a:rPr lang="es-ES" b="1" dirty="0" smtClean="0"/>
              <a:t>M</a:t>
            </a:r>
            <a:r>
              <a:rPr lang="es-ES" dirty="0" smtClean="0"/>
              <a:t>: protección de motores.</a:t>
            </a:r>
          </a:p>
          <a:p>
            <a:pPr marL="285750" indent="-285750" algn="just">
              <a:buFont typeface="Arial" panose="020B0604020202020204" pitchFamily="34" charset="0"/>
              <a:buChar char="•"/>
            </a:pPr>
            <a:r>
              <a:rPr lang="es-ES" b="1" dirty="0" smtClean="0"/>
              <a:t>R</a:t>
            </a:r>
            <a:r>
              <a:rPr lang="es-ES" dirty="0"/>
              <a:t>: protección de semiconductores.</a:t>
            </a:r>
          </a:p>
          <a:p>
            <a:pPr marL="285750" indent="-285750" algn="just">
              <a:buFont typeface="Arial" panose="020B0604020202020204" pitchFamily="34" charset="0"/>
              <a:buChar char="•"/>
            </a:pPr>
            <a:r>
              <a:rPr lang="es-ES" b="1" dirty="0" err="1" smtClean="0"/>
              <a:t>Tr</a:t>
            </a:r>
            <a:r>
              <a:rPr lang="es-ES" dirty="0" smtClean="0"/>
              <a:t>: protección de transformadores.</a:t>
            </a:r>
          </a:p>
          <a:p>
            <a:pPr marL="285750" indent="-285750" algn="just">
              <a:buFont typeface="Arial" panose="020B0604020202020204" pitchFamily="34" charset="0"/>
              <a:buChar char="•"/>
            </a:pPr>
            <a:r>
              <a:rPr lang="es-ES" b="1" dirty="0" smtClean="0"/>
              <a:t>PV</a:t>
            </a:r>
            <a:r>
              <a:rPr lang="es-ES" dirty="0" smtClean="0"/>
              <a:t>: protecciones de equipos fotovoltaicos.</a:t>
            </a:r>
          </a:p>
          <a:p>
            <a:pPr marL="285750" indent="-285750" algn="just">
              <a:buFont typeface="Arial" panose="020B0604020202020204" pitchFamily="34" charset="0"/>
              <a:buChar char="•"/>
            </a:pPr>
            <a:r>
              <a:rPr lang="es-ES" b="1" dirty="0" smtClean="0"/>
              <a:t>L</a:t>
            </a:r>
            <a:r>
              <a:rPr lang="es-ES" dirty="0" smtClean="0"/>
              <a:t>: corresponden a una norma derogada para protección de líneas y cables. Reemplazados por la clase G, aún se fabrican con marca </a:t>
            </a:r>
            <a:r>
              <a:rPr lang="es-ES" b="1" dirty="0" err="1" smtClean="0"/>
              <a:t>gL</a:t>
            </a:r>
            <a:r>
              <a:rPr lang="es-ES" b="1" dirty="0" smtClean="0"/>
              <a:t>/</a:t>
            </a:r>
            <a:r>
              <a:rPr lang="es-ES" b="1" dirty="0" err="1" smtClean="0"/>
              <a:t>gG</a:t>
            </a:r>
            <a:r>
              <a:rPr lang="es-ES" b="1" dirty="0" smtClean="0"/>
              <a:t> </a:t>
            </a:r>
            <a:r>
              <a:rPr lang="es-ES" dirty="0" smtClean="0"/>
              <a:t>para indicar el reemplazo.</a:t>
            </a:r>
          </a:p>
          <a:p>
            <a:pPr algn="just"/>
            <a:r>
              <a:rPr lang="es-ES" b="1" dirty="0" smtClean="0">
                <a:solidFill>
                  <a:srgbClr val="0070C0"/>
                </a:solidFill>
                <a:latin typeface="Arial Rounded MT Bold" panose="020F0704030504030204" pitchFamily="34" charset="0"/>
              </a:rPr>
              <a:t>Elección de un fusible</a:t>
            </a:r>
          </a:p>
          <a:p>
            <a:pPr algn="just"/>
            <a:r>
              <a:rPr lang="es-ES" dirty="0" smtClean="0"/>
              <a:t>Para elegir un fusible se deben cumplir dos condiciones: </a:t>
            </a:r>
          </a:p>
          <a:p>
            <a:pPr algn="just"/>
            <a:r>
              <a:rPr lang="es-ES" dirty="0" smtClean="0"/>
              <a:t>1) </a:t>
            </a:r>
            <a:r>
              <a:rPr lang="es-ES" b="1" dirty="0" smtClean="0"/>
              <a:t>IB ≤ In ≤ </a:t>
            </a:r>
            <a:r>
              <a:rPr lang="es-ES" b="1" dirty="0" err="1" smtClean="0"/>
              <a:t>lz</a:t>
            </a:r>
            <a:endParaRPr lang="es-ES" b="1" dirty="0" smtClean="0"/>
          </a:p>
          <a:p>
            <a:pPr algn="just"/>
            <a:r>
              <a:rPr lang="es-ES" dirty="0" smtClean="0"/>
              <a:t>Donde:</a:t>
            </a:r>
          </a:p>
          <a:p>
            <a:pPr marL="742950" lvl="1" indent="-285750" algn="just">
              <a:buFont typeface="Arial" panose="020B0604020202020204" pitchFamily="34" charset="0"/>
              <a:buChar char="•"/>
            </a:pPr>
            <a:r>
              <a:rPr lang="es-ES" dirty="0" smtClean="0"/>
              <a:t>IB: corriente de régimen de la instalación.</a:t>
            </a:r>
          </a:p>
          <a:p>
            <a:pPr marL="742950" lvl="1" indent="-285750" algn="just">
              <a:buFont typeface="Arial" panose="020B0604020202020204" pitchFamily="34" charset="0"/>
              <a:buChar char="•"/>
            </a:pPr>
            <a:r>
              <a:rPr lang="es-ES" dirty="0" smtClean="0"/>
              <a:t>In, intensidad asignada de la protección.</a:t>
            </a:r>
          </a:p>
          <a:p>
            <a:pPr marL="742950" lvl="1" indent="-285750" algn="just">
              <a:buFont typeface="Arial" panose="020B0604020202020204" pitchFamily="34" charset="0"/>
              <a:buChar char="•"/>
            </a:pPr>
            <a:r>
              <a:rPr lang="es-ES" dirty="0" err="1" smtClean="0"/>
              <a:t>Iz</a:t>
            </a:r>
            <a:r>
              <a:rPr lang="es-ES" dirty="0" smtClean="0"/>
              <a:t>: intensidad admisible de los conductores (de tablas).</a:t>
            </a:r>
          </a:p>
          <a:p>
            <a:pPr algn="just"/>
            <a:r>
              <a:rPr lang="es-ES" dirty="0" smtClean="0"/>
              <a:t>2) Sobrecarga I2, en fusibles </a:t>
            </a:r>
            <a:r>
              <a:rPr lang="es-ES" b="1" dirty="0" err="1" smtClean="0"/>
              <a:t>gG</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3455780" y="5555487"/>
            <a:ext cx="3000375" cy="1209675"/>
          </a:xfrm>
          <a:prstGeom prst="rect">
            <a:avLst/>
          </a:prstGeom>
        </p:spPr>
      </p:pic>
    </p:spTree>
    <p:extLst>
      <p:ext uri="{BB962C8B-B14F-4D97-AF65-F5344CB8AC3E}">
        <p14:creationId xmlns:p14="http://schemas.microsoft.com/office/powerpoint/2010/main" val="13181039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6740307"/>
          </a:xfrm>
          <a:prstGeom prst="rect">
            <a:avLst/>
          </a:prstGeom>
        </p:spPr>
        <p:txBody>
          <a:bodyPr wrap="square">
            <a:spAutoFit/>
          </a:bodyPr>
          <a:lstStyle/>
          <a:p>
            <a:pPr algn="just"/>
            <a:r>
              <a:rPr lang="es-ES" dirty="0" smtClean="0"/>
              <a:t>Veamos un ejemplo:</a:t>
            </a:r>
          </a:p>
          <a:p>
            <a:pPr algn="just"/>
            <a:r>
              <a:rPr lang="es-ES" dirty="0" err="1" smtClean="0"/>
              <a:t>lB</a:t>
            </a:r>
            <a:r>
              <a:rPr lang="es-ES" dirty="0" smtClean="0"/>
              <a:t> =20A, In = 25 A, se elige de tablas un cable de 6 mm²</a:t>
            </a:r>
          </a:p>
          <a:p>
            <a:pPr algn="just"/>
            <a:r>
              <a:rPr lang="es-ES" dirty="0" smtClean="0"/>
              <a:t>(</a:t>
            </a:r>
            <a:r>
              <a:rPr lang="es-ES" dirty="0" err="1" smtClean="0"/>
              <a:t>Iz</a:t>
            </a:r>
            <a:r>
              <a:rPr lang="es-ES" dirty="0" smtClean="0"/>
              <a:t> = 32 A), se cumple la primera condición.</a:t>
            </a:r>
          </a:p>
          <a:p>
            <a:pPr algn="just"/>
            <a:r>
              <a:rPr lang="es-ES" dirty="0" smtClean="0"/>
              <a:t>Con In =25 A, se debe cumplir I2 = 1,6* In, por lo tanto I2 = 32A. De la curva tiempo-intensidad, se observa que en ese valor el fusible opera en 60 minutos, por lo tanto, el cable está protegido (como se ve en la figura de la columna anterior).</a:t>
            </a:r>
          </a:p>
          <a:p>
            <a:pPr algn="just"/>
            <a:r>
              <a:rPr lang="es-ES" dirty="0" smtClean="0"/>
              <a:t>En la imagen lateral se observa una sobrecarga producida por el arranque de un motor, de aproximadamente 6 In; el arranque demora 4 segundos y el fusible no opera, por lo que es correcta la elección.</a:t>
            </a:r>
          </a:p>
          <a:p>
            <a:pPr algn="just"/>
            <a:endParaRPr lang="es-ES" dirty="0" smtClean="0"/>
          </a:p>
          <a:p>
            <a:pPr algn="just"/>
            <a:r>
              <a:rPr lang="es-ES" b="1" dirty="0" smtClean="0">
                <a:solidFill>
                  <a:srgbClr val="0070C0"/>
                </a:solidFill>
                <a:latin typeface="Arial Rounded MT Bold" panose="020F0704030504030204" pitchFamily="34" charset="0"/>
              </a:rPr>
              <a:t>Selectividad</a:t>
            </a:r>
          </a:p>
          <a:p>
            <a:pPr algn="just"/>
            <a:r>
              <a:rPr lang="es-ES" dirty="0" smtClean="0"/>
              <a:t>En un sistema de protecciones eléctricas en serie, la corriente de defecto debe accionar la protección más cercana al evento, manteniendo sin actuar las protecciones que están arriba de la protección.</a:t>
            </a:r>
          </a:p>
          <a:p>
            <a:pPr algn="just"/>
            <a:r>
              <a:rPr lang="es-ES" dirty="0" smtClean="0"/>
              <a:t>Para esto, las curvas tiempo-intensidad no se deben cruzar en ningún punto. En el ejemplo anterior, el fusible más cercano al de 25 A y que es selectivo es el de 32 A. Lo que debe verificarse es que este último soporte toda la carga. Como regla general, un fusible aguas arriba de 2 In siempre es selectivo. Hay que verificar todos los cables con las dos condiciones.</a:t>
            </a:r>
          </a:p>
          <a:p>
            <a:pPr algn="ctr"/>
            <a:r>
              <a:rPr lang="es-ES" b="1" dirty="0" smtClean="0">
                <a:solidFill>
                  <a:srgbClr val="FF0000"/>
                </a:solidFill>
                <a:latin typeface="Arial Rounded MT Bold" panose="020F0704030504030204" pitchFamily="34" charset="0"/>
              </a:rPr>
              <a:t>Si no e respetan las condiciones de selección de las protecciones, existen riesgos de incendio o de electrocución.</a:t>
            </a:r>
          </a:p>
          <a:p>
            <a:pPr algn="just"/>
            <a:r>
              <a:rPr lang="es-ES" b="1" dirty="0" smtClean="0">
                <a:solidFill>
                  <a:srgbClr val="0070C0"/>
                </a:solidFill>
                <a:latin typeface="Arial Rounded MT Bold" panose="020F0704030504030204" pitchFamily="34" charset="0"/>
              </a:rPr>
              <a:t>Paso a paso</a:t>
            </a:r>
          </a:p>
          <a:p>
            <a:pPr algn="just"/>
            <a:r>
              <a:rPr lang="es-AR" b="1" dirty="0" smtClean="0">
                <a:solidFill>
                  <a:srgbClr val="0070C0"/>
                </a:solidFill>
                <a:latin typeface="Arial Rounded MT Bold" panose="020F0704030504030204" pitchFamily="34" charset="0"/>
              </a:rPr>
              <a:t>Reemplazar fusible tapón y NH</a:t>
            </a:r>
            <a:endParaRPr lang="es-ES" b="1" dirty="0" smtClean="0">
              <a:solidFill>
                <a:srgbClr val="0070C0"/>
              </a:solidFill>
              <a:latin typeface="Arial Rounded MT Bold" panose="020F0704030504030204" pitchFamily="34" charset="0"/>
            </a:endParaRPr>
          </a:p>
          <a:p>
            <a:pPr algn="just"/>
            <a:r>
              <a:rPr lang="es-ES" dirty="0" smtClean="0"/>
              <a:t>Estas operaciones solo las pueden realizar personas idóneas. Operar los seccionadores bajo carga es complejo y, en </a:t>
            </a:r>
            <a:r>
              <a:rPr lang="es-ES" dirty="0" err="1" smtClean="0"/>
              <a:t>portafusibles</a:t>
            </a:r>
            <a:r>
              <a:rPr lang="es-ES" dirty="0" smtClean="0"/>
              <a:t> abiertos, la manija es imprescindible, pues hay riesgo de contacto. La manija debe ser conservada en buen estado y descartada ante cualquier rajadura o rotura. Antes de operar en un tablero activo, hay que realizar prácticas supervisadas en maquetas. El fusible tapón es sencillo, simplemente se gira la tapa; el riesgo es alto si está mal instalado, por lo que es necesario verificar con un </a:t>
            </a:r>
            <a:r>
              <a:rPr lang="es-ES" dirty="0" err="1" smtClean="0"/>
              <a:t>buscapolo</a:t>
            </a:r>
            <a:r>
              <a:rPr lang="es-ES" dirty="0" smtClean="0"/>
              <a:t>.</a:t>
            </a:r>
          </a:p>
          <a:p>
            <a:pPr algn="just"/>
            <a:endParaRPr lang="es-ES" dirty="0"/>
          </a:p>
        </p:txBody>
      </p:sp>
    </p:spTree>
    <p:extLst>
      <p:ext uri="{BB962C8B-B14F-4D97-AF65-F5344CB8AC3E}">
        <p14:creationId xmlns:p14="http://schemas.microsoft.com/office/powerpoint/2010/main" val="1074161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5632311"/>
          </a:xfrm>
          <a:prstGeom prst="rect">
            <a:avLst/>
          </a:prstGeom>
        </p:spPr>
        <p:txBody>
          <a:bodyPr wrap="square">
            <a:spAutoFit/>
          </a:bodyPr>
          <a:lstStyle/>
          <a:p>
            <a:pPr algn="just"/>
            <a:r>
              <a:rPr lang="es-ES" dirty="0" smtClean="0"/>
              <a:t>En un seccionador NH bajo carga, se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09800" y="659080"/>
            <a:ext cx="2981325" cy="2286000"/>
          </a:xfrm>
          <a:prstGeom prst="rect">
            <a:avLst/>
          </a:prstGeom>
        </p:spPr>
      </p:pic>
      <p:sp>
        <p:nvSpPr>
          <p:cNvPr id="4" name="Rectángulo 3"/>
          <p:cNvSpPr/>
          <p:nvPr/>
        </p:nvSpPr>
        <p:spPr>
          <a:xfrm>
            <a:off x="1326079" y="608609"/>
            <a:ext cx="6096000" cy="1200329"/>
          </a:xfrm>
          <a:prstGeom prst="rect">
            <a:avLst/>
          </a:prstGeom>
        </p:spPr>
        <p:txBody>
          <a:bodyPr>
            <a:spAutoFit/>
          </a:bodyPr>
          <a:lstStyle/>
          <a:p>
            <a:pPr algn="just"/>
            <a:r>
              <a:rPr lang="es-ES" b="1" dirty="0" smtClean="0"/>
              <a:t>1) </a:t>
            </a:r>
            <a:r>
              <a:rPr lang="es-ES" b="1" dirty="0"/>
              <a:t>debe abrir la tapa rápidamente y de un tirón para extinguir posibles arcos. El operador debe estar parado en posición equilibrada, pues la fuerza por realizar es importante; siempre se realiza un giro hacia abajo.</a:t>
            </a:r>
          </a:p>
        </p:txBody>
      </p:sp>
      <p:pic>
        <p:nvPicPr>
          <p:cNvPr id="5" name="Imagen 4"/>
          <p:cNvPicPr>
            <a:picLocks noChangeAspect="1"/>
          </p:cNvPicPr>
          <p:nvPr/>
        </p:nvPicPr>
        <p:blipFill>
          <a:blip r:embed="rId3"/>
          <a:stretch>
            <a:fillRect/>
          </a:stretch>
        </p:blipFill>
        <p:spPr>
          <a:xfrm>
            <a:off x="8901918" y="196770"/>
            <a:ext cx="2981325" cy="2085975"/>
          </a:xfrm>
          <a:prstGeom prst="rect">
            <a:avLst/>
          </a:prstGeom>
        </p:spPr>
      </p:pic>
      <p:sp>
        <p:nvSpPr>
          <p:cNvPr id="6" name="Rectángulo 5"/>
          <p:cNvSpPr/>
          <p:nvPr/>
        </p:nvSpPr>
        <p:spPr>
          <a:xfrm>
            <a:off x="4307404" y="1687782"/>
            <a:ext cx="5038477" cy="1754326"/>
          </a:xfrm>
          <a:prstGeom prst="rect">
            <a:avLst/>
          </a:prstGeom>
        </p:spPr>
        <p:txBody>
          <a:bodyPr wrap="square">
            <a:spAutoFit/>
          </a:bodyPr>
          <a:lstStyle/>
          <a:p>
            <a:pPr algn="just"/>
            <a:r>
              <a:rPr lang="es-ES" b="1" dirty="0" smtClean="0"/>
              <a:t>2) Retirados </a:t>
            </a:r>
            <a:r>
              <a:rPr lang="es-ES" b="1" dirty="0"/>
              <a:t>los fusibles quemados, </a:t>
            </a:r>
            <a:r>
              <a:rPr lang="es-ES" b="1" dirty="0" smtClean="0"/>
              <a:t>se deben </a:t>
            </a:r>
            <a:r>
              <a:rPr lang="es-ES" b="1" dirty="0"/>
              <a:t>reponer por el calibre adecuado.</a:t>
            </a:r>
          </a:p>
          <a:p>
            <a:pPr algn="just"/>
            <a:r>
              <a:rPr lang="es-ES" b="1" dirty="0"/>
              <a:t>Para evitar errores, en el tablero debe haber un </a:t>
            </a:r>
            <a:r>
              <a:rPr lang="es-ES" b="1" dirty="0" smtClean="0"/>
              <a:t>esquema </a:t>
            </a:r>
            <a:r>
              <a:rPr lang="es-ES" b="1" dirty="0"/>
              <a:t>o una indicación de los calibres. Siempre </a:t>
            </a:r>
            <a:r>
              <a:rPr lang="es-ES" b="1" dirty="0" smtClean="0"/>
              <a:t>debe </a:t>
            </a:r>
            <a:r>
              <a:rPr lang="es-ES" b="1" dirty="0"/>
              <a:t>haber stock de fusibles para evitar que se </a:t>
            </a:r>
            <a:r>
              <a:rPr lang="es-ES" b="1" dirty="0" smtClean="0"/>
              <a:t>instalen </a:t>
            </a:r>
            <a:r>
              <a:rPr lang="es-ES" b="1" dirty="0"/>
              <a:t>calibres inexactos.</a:t>
            </a:r>
          </a:p>
        </p:txBody>
      </p:sp>
      <p:pic>
        <p:nvPicPr>
          <p:cNvPr id="7" name="Imagen 6"/>
          <p:cNvPicPr>
            <a:picLocks noChangeAspect="1"/>
          </p:cNvPicPr>
          <p:nvPr/>
        </p:nvPicPr>
        <p:blipFill>
          <a:blip r:embed="rId4"/>
          <a:stretch>
            <a:fillRect/>
          </a:stretch>
        </p:blipFill>
        <p:spPr>
          <a:xfrm>
            <a:off x="7065816" y="3768537"/>
            <a:ext cx="2981325" cy="2095500"/>
          </a:xfrm>
          <a:prstGeom prst="rect">
            <a:avLst/>
          </a:prstGeom>
        </p:spPr>
      </p:pic>
      <p:sp>
        <p:nvSpPr>
          <p:cNvPr id="8" name="Rectángulo 7"/>
          <p:cNvSpPr/>
          <p:nvPr/>
        </p:nvSpPr>
        <p:spPr>
          <a:xfrm>
            <a:off x="589808" y="4216123"/>
            <a:ext cx="6096000" cy="1200329"/>
          </a:xfrm>
          <a:prstGeom prst="rect">
            <a:avLst/>
          </a:prstGeom>
        </p:spPr>
        <p:txBody>
          <a:bodyPr>
            <a:spAutoFit/>
          </a:bodyPr>
          <a:lstStyle/>
          <a:p>
            <a:pPr algn="just"/>
            <a:r>
              <a:rPr lang="es-ES" b="1" dirty="0"/>
              <a:t>3) El cierre debe ser rápido y con un movimiento de giro. Si hay chispazos de conexión, se perjudican los contactos y aumenta la disipación </a:t>
            </a:r>
            <a:r>
              <a:rPr lang="es-ES" b="1" dirty="0" smtClean="0"/>
              <a:t>de </a:t>
            </a:r>
            <a:r>
              <a:rPr lang="es-ES" b="1" dirty="0"/>
              <a:t>calor por mal contacto de la cuchilla con las liras </a:t>
            </a:r>
            <a:r>
              <a:rPr lang="es-ES" b="1" dirty="0" smtClean="0"/>
              <a:t>de </a:t>
            </a:r>
            <a:r>
              <a:rPr lang="es-ES" b="1" dirty="0"/>
              <a:t>la base.</a:t>
            </a:r>
          </a:p>
        </p:txBody>
      </p:sp>
    </p:spTree>
    <p:extLst>
      <p:ext uri="{BB962C8B-B14F-4D97-AF65-F5344CB8AC3E}">
        <p14:creationId xmlns:p14="http://schemas.microsoft.com/office/powerpoint/2010/main" val="18844133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2061196"/>
            <a:ext cx="5989120" cy="507831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Interruptores </a:t>
            </a:r>
            <a:r>
              <a:rPr lang="es-ES" b="1" dirty="0" err="1" smtClean="0">
                <a:solidFill>
                  <a:srgbClr val="0070C0"/>
                </a:solidFill>
                <a:latin typeface="Arial Rounded MT Bold" panose="020F0704030504030204" pitchFamily="34" charset="0"/>
              </a:rPr>
              <a:t>termomagnéticos</a:t>
            </a:r>
            <a:endParaRPr lang="es-ES" b="1" dirty="0" smtClean="0">
              <a:solidFill>
                <a:srgbClr val="0070C0"/>
              </a:solidFill>
              <a:latin typeface="Arial Rounded MT Bold" panose="020F0704030504030204" pitchFamily="34" charset="0"/>
            </a:endParaRPr>
          </a:p>
          <a:p>
            <a:pPr algn="just"/>
            <a:r>
              <a:rPr lang="es-ES" dirty="0" smtClean="0"/>
              <a:t>El interruptor </a:t>
            </a:r>
            <a:r>
              <a:rPr lang="es-ES" dirty="0" err="1" smtClean="0"/>
              <a:t>termomagnético</a:t>
            </a:r>
            <a:r>
              <a:rPr lang="es-ES" dirty="0" smtClean="0"/>
              <a:t> (ITM) es un aparato electromecánico de protección y maniobra con tres funciones, todas integradas en un contenedor:</a:t>
            </a:r>
          </a:p>
          <a:p>
            <a:pPr lvl="1" algn="just"/>
            <a:r>
              <a:rPr lang="es-ES" b="1" dirty="0" smtClean="0"/>
              <a:t>a) Interrumpir (o conectar si está abierto) la corriente eléctrica en forma manual y a voluntad del operador.</a:t>
            </a:r>
          </a:p>
          <a:p>
            <a:pPr lvl="1" algn="just"/>
            <a:r>
              <a:rPr lang="es-ES" b="1" dirty="0" smtClean="0"/>
              <a:t>b) Desconectar automáticamente la alimentación eléctrica ante un cortocircuito.</a:t>
            </a:r>
          </a:p>
          <a:p>
            <a:pPr lvl="1" algn="just"/>
            <a:r>
              <a:rPr lang="es-ES" b="1" dirty="0" smtClean="0"/>
              <a:t>c) Desconectar automáticamente la alimentación eléctrica ante una sobrecarga que se prolongue cierto tiempo</a:t>
            </a:r>
            <a:r>
              <a:rPr lang="es-ES" dirty="0" smtClean="0"/>
              <a:t>.</a:t>
            </a:r>
          </a:p>
          <a:p>
            <a:pPr algn="just"/>
            <a:r>
              <a:rPr lang="es-ES" dirty="0" smtClean="0"/>
              <a:t>No todos los interruptores pueden cortar la corriente de un cortocircuito, aunque pueden conectarse en condiciones de cortocircuito. Lo que determina que puedan desconectar en cortocircuito es su poder de corte, la función de la distancia de apertura de los contactos y los dispositivos </a:t>
            </a:r>
            <a:r>
              <a:rPr lang="es-ES" dirty="0" err="1" smtClean="0"/>
              <a:t>apagachispas</a:t>
            </a:r>
            <a:r>
              <a:rPr lang="es-ES" dirty="0" smtClean="0"/>
              <a:t> que impiden o eliminan el arco una vez establecido.</a:t>
            </a:r>
          </a:p>
          <a:p>
            <a:pPr algn="just"/>
            <a:endParaRPr lang="es-ES" dirty="0"/>
          </a:p>
        </p:txBody>
      </p:sp>
      <p:pic>
        <p:nvPicPr>
          <p:cNvPr id="9" name="Imagen 8"/>
          <p:cNvPicPr>
            <a:picLocks noChangeAspect="1"/>
          </p:cNvPicPr>
          <p:nvPr/>
        </p:nvPicPr>
        <p:blipFill>
          <a:blip r:embed="rId2"/>
          <a:stretch>
            <a:fillRect/>
          </a:stretch>
        </p:blipFill>
        <p:spPr>
          <a:xfrm>
            <a:off x="6198921" y="1971304"/>
            <a:ext cx="5700152" cy="3835729"/>
          </a:xfrm>
          <a:prstGeom prst="rect">
            <a:avLst/>
          </a:prstGeom>
        </p:spPr>
      </p:pic>
      <p:sp>
        <p:nvSpPr>
          <p:cNvPr id="10" name="Rectángulo 9"/>
          <p:cNvSpPr/>
          <p:nvPr/>
        </p:nvSpPr>
        <p:spPr>
          <a:xfrm>
            <a:off x="209799" y="153298"/>
            <a:ext cx="11618023" cy="2031325"/>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Cortocircuito</a:t>
            </a:r>
          </a:p>
          <a:p>
            <a:pPr algn="just"/>
            <a:r>
              <a:rPr lang="es-ES" dirty="0"/>
              <a:t>El fusible debe tener poder de corte para apagar el arco de la máxima corriente de cortocircuito que puede ocurrir en la instalación. La empresa distribuidora debe informar la potencia disponible de cortocircuito en bornes del medidor. </a:t>
            </a:r>
          </a:p>
          <a:p>
            <a:pPr algn="just"/>
            <a:r>
              <a:rPr lang="es-ES" dirty="0"/>
              <a:t>Por ejemplo, si en determinado suministro la distribuidora informó que hay 1500 </a:t>
            </a:r>
            <a:r>
              <a:rPr lang="es-ES" dirty="0" err="1"/>
              <a:t>kVA</a:t>
            </a:r>
            <a:r>
              <a:rPr lang="es-ES" dirty="0"/>
              <a:t> de potencia de cortocircuito, la intensidad máxima en un circuito monofásico de 220 V será de 500/220 = 6,82 </a:t>
            </a:r>
            <a:r>
              <a:rPr lang="es-ES" dirty="0" err="1"/>
              <a:t>kA</a:t>
            </a:r>
            <a:r>
              <a:rPr lang="es-ES" dirty="0"/>
              <a:t>. Un fusible </a:t>
            </a:r>
            <a:r>
              <a:rPr lang="es-ES" dirty="0" err="1"/>
              <a:t>Diazed</a:t>
            </a:r>
            <a:r>
              <a:rPr lang="es-ES" dirty="0"/>
              <a:t> soporta 70 </a:t>
            </a:r>
            <a:r>
              <a:rPr lang="es-ES" dirty="0" err="1"/>
              <a:t>kA</a:t>
            </a:r>
            <a:r>
              <a:rPr lang="es-ES" dirty="0"/>
              <a:t>, por lo tanto, se considera capaz de cortar esa corriente; además, por su característica de limitación, evita el valor máximo de cortocircuito.</a:t>
            </a:r>
          </a:p>
        </p:txBody>
      </p:sp>
      <p:sp>
        <p:nvSpPr>
          <p:cNvPr id="11" name="Rectángulo 10"/>
          <p:cNvSpPr/>
          <p:nvPr/>
        </p:nvSpPr>
        <p:spPr>
          <a:xfrm>
            <a:off x="6543303" y="5807033"/>
            <a:ext cx="5355770" cy="923330"/>
          </a:xfrm>
          <a:prstGeom prst="rect">
            <a:avLst/>
          </a:prstGeom>
        </p:spPr>
        <p:txBody>
          <a:bodyPr wrap="square">
            <a:spAutoFit/>
          </a:bodyPr>
          <a:lstStyle/>
          <a:p>
            <a:pPr algn="ctr"/>
            <a:r>
              <a:rPr lang="es-ES" b="1" dirty="0"/>
              <a:t>Esquema de funcionamiento de un interruptor </a:t>
            </a:r>
            <a:r>
              <a:rPr lang="es-ES" b="1" dirty="0" err="1"/>
              <a:t>termomagnético</a:t>
            </a:r>
            <a:r>
              <a:rPr lang="es-ES" b="1" dirty="0"/>
              <a:t>.</a:t>
            </a:r>
          </a:p>
          <a:p>
            <a:pPr algn="ctr"/>
            <a:r>
              <a:rPr lang="es-ES" b="1" dirty="0"/>
              <a:t>En esta imagen podemos ver un interruptor bipolar.</a:t>
            </a:r>
          </a:p>
        </p:txBody>
      </p:sp>
    </p:spTree>
    <p:extLst>
      <p:ext uri="{BB962C8B-B14F-4D97-AF65-F5344CB8AC3E}">
        <p14:creationId xmlns:p14="http://schemas.microsoft.com/office/powerpoint/2010/main" val="32787865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Clasificación</a:t>
            </a:r>
          </a:p>
          <a:p>
            <a:pPr algn="just"/>
            <a:r>
              <a:rPr lang="es-ES" dirty="0" smtClean="0"/>
              <a:t>Hay dos tipos de cortocircuitos, los simétricos, cuando el corto se establece en el instante en que la </a:t>
            </a:r>
            <a:r>
              <a:rPr lang="es-ES" dirty="0" err="1" smtClean="0"/>
              <a:t>senoide</a:t>
            </a:r>
            <a:r>
              <a:rPr lang="es-ES" dirty="0" smtClean="0"/>
              <a:t> de la corriente pasa por cero; y los asimétricos, cuando la </a:t>
            </a:r>
            <a:r>
              <a:rPr lang="es-ES" dirty="0" err="1" smtClean="0"/>
              <a:t>senoide</a:t>
            </a:r>
            <a:r>
              <a:rPr lang="es-ES" dirty="0" smtClean="0"/>
              <a:t> pasa por valores distintos de cero. El asimétrico tiene un pico de = 2,5*l eficaz del corto simétrico, es de duración ínfima, pero por su gran corriente impulsiva produce esfuerzos en barras o aisladores.</a:t>
            </a:r>
          </a:p>
          <a:p>
            <a:pPr algn="just"/>
            <a:r>
              <a:rPr lang="es-ES" dirty="0" smtClean="0"/>
              <a:t>Hay dos tipos principales de ITM:</a:t>
            </a:r>
          </a:p>
          <a:p>
            <a:pPr marL="285750" indent="-285750" algn="just">
              <a:buFont typeface="Arial" panose="020B0604020202020204" pitchFamily="34" charset="0"/>
              <a:buChar char="•"/>
            </a:pPr>
            <a:r>
              <a:rPr lang="es-ES" b="1" dirty="0" smtClean="0"/>
              <a:t>Pequeños Interruptores Automáticos (PIA): </a:t>
            </a:r>
            <a:r>
              <a:rPr lang="es-ES" dirty="0" smtClean="0"/>
              <a:t>trabajan con corriente nominal de hasta 125 A y no poseen ningún tipo de ajuste externo de calibración de los dispositivos de corte de </a:t>
            </a:r>
            <a:r>
              <a:rPr lang="es-ES" dirty="0" err="1" smtClean="0"/>
              <a:t>sobreintensidades</a:t>
            </a:r>
            <a:r>
              <a:rPr lang="es-ES" dirty="0" smtClean="0"/>
              <a:t>.</a:t>
            </a:r>
          </a:p>
          <a:p>
            <a:pPr marL="285750" indent="-285750" algn="just">
              <a:buFont typeface="Arial" panose="020B0604020202020204" pitchFamily="34" charset="0"/>
              <a:buChar char="•"/>
            </a:pPr>
            <a:r>
              <a:rPr lang="es-ES" b="1" dirty="0" smtClean="0"/>
              <a:t>Interruptores Automáticos (</a:t>
            </a:r>
            <a:r>
              <a:rPr lang="es-ES" b="1" dirty="0" err="1" smtClean="0"/>
              <a:t>lA</a:t>
            </a:r>
            <a:r>
              <a:rPr lang="es-ES" b="1" dirty="0" smtClean="0"/>
              <a:t>)</a:t>
            </a:r>
            <a:r>
              <a:rPr lang="es-ES" dirty="0" smtClean="0"/>
              <a:t>: para corrientes asignadas superiores a 63 A, con medios de calibración externa para la actuación de los dispositivos de corte por </a:t>
            </a:r>
            <a:r>
              <a:rPr lang="es-ES" dirty="0" err="1" smtClean="0"/>
              <a:t>sobrecorrientes</a:t>
            </a:r>
            <a:r>
              <a:rPr lang="es-ES" dirty="0" smtClean="0"/>
              <a:t>. Hay compactos, cerrados en una caja moldeada y de bastidor abierto, para altas tensiones y altas corrientes.</a:t>
            </a:r>
          </a:p>
          <a:p>
            <a:pPr algn="just"/>
            <a:r>
              <a:rPr lang="es-ES" dirty="0" smtClean="0"/>
              <a:t>En esta ocasión nos concentraremos en los interruptores del tipo PIA. Cabe mencionar que generalmente en viviendas, locales y oficinas, en donde no haya personal permanente instruido o capacitado en electricidad, los PIA son los aparatos de protección autorizados.</a:t>
            </a:r>
          </a:p>
          <a:p>
            <a:pPr algn="just"/>
            <a:r>
              <a:rPr lang="es-ES" dirty="0" smtClean="0"/>
              <a:t>Se justifica esta posición porque en estos no pueden regularse externamente sus calibraciones y, por estar construidos dentro de una caja cerrada, no hay acceso a zonas bajo tensión. Al instalarse en un tablero normalizado con la tapa adecuada, tampoco se accede a los terminales de conexión. Por otra parte, para operarlos no se necesita tener conocimientos especiales, solamente se debe bajar o subir la palanca. Evidentemente, son condiciones muy seguras que los fusibles no cumplen.</a:t>
            </a:r>
          </a:p>
          <a:p>
            <a:pPr algn="just"/>
            <a:r>
              <a:rPr lang="es-ES" b="1" dirty="0" smtClean="0">
                <a:solidFill>
                  <a:srgbClr val="0070C0"/>
                </a:solidFill>
                <a:latin typeface="Arial Rounded MT Bold" panose="020F0704030504030204" pitchFamily="34" charset="0"/>
              </a:rPr>
              <a:t>Funcionamiento de interruptor PIA</a:t>
            </a:r>
          </a:p>
          <a:p>
            <a:pPr algn="just"/>
            <a:r>
              <a:rPr lang="es-ES" dirty="0" smtClean="0"/>
              <a:t>Este interruptor funciona por medio de un actuador térmico. Se trata de un dispositivo constituido por dos láminas de metales de diferente coeficiente, de dilatación lineal por temperatura, ensambladas y soldadas entre sí.</a:t>
            </a:r>
          </a:p>
          <a:p>
            <a:pPr algn="just"/>
            <a:endParaRPr lang="es-ES" dirty="0"/>
          </a:p>
        </p:txBody>
      </p:sp>
    </p:spTree>
    <p:extLst>
      <p:ext uri="{BB962C8B-B14F-4D97-AF65-F5344CB8AC3E}">
        <p14:creationId xmlns:p14="http://schemas.microsoft.com/office/powerpoint/2010/main" val="34343105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6186309"/>
          </a:xfrm>
          <a:prstGeom prst="rect">
            <a:avLst/>
          </a:prstGeom>
        </p:spPr>
        <p:txBody>
          <a:bodyPr wrap="square">
            <a:spAutoFit/>
          </a:bodyPr>
          <a:lstStyle/>
          <a:p>
            <a:pPr algn="just"/>
            <a:r>
              <a:rPr lang="es-ES" dirty="0" smtClean="0"/>
              <a:t>Al circular la corriente, eleva su temperatura por efecto Joule y, al alcanzar determinado valor de temperatura establecido en la calibración, una de las láminas se dilata más que la otra, por lo que, al formar una sola pieza, el conjunto se dobla actuando sobre un mecanismo de palancas que abre el contacto eléctrico. Es un fenómeno lento, pues el metal va disipando la temperatura (fenómeno diabático, con intercambio de temperatura con el medio, principalmente por convección). En general, a los actuadores de contactos se los denomina indistintamente relé o relevo; en este caso se trata de un relevo </a:t>
            </a:r>
            <a:r>
              <a:rPr lang="es-ES" dirty="0" err="1" smtClean="0"/>
              <a:t>térmico.El</a:t>
            </a:r>
            <a:r>
              <a:rPr lang="es-ES" dirty="0" smtClean="0"/>
              <a:t> relevo térmico de los PIA no es compensado por temperatura. Está calibrado en fábrica para valores de temperatura ambiente de 30 °C o 40 °C. Para trabajar en otras temperaturas, deben consultarse las tablas ofrecidas por los fabricantes. </a:t>
            </a:r>
          </a:p>
          <a:p>
            <a:pPr algn="just"/>
            <a:r>
              <a:rPr lang="es-ES" dirty="0" smtClean="0"/>
              <a:t>Si consideramos la protección de cortocircuitos, los PIA funcionan por medio de un relevo magnético. En serie con el circuito por proteger, se dispone una bobina con un núcleo ferromagnético. Cuando la corriente alcanza el valor de calibración, el flujo magnético en el núcleo crea una fuerza de atracción sobre una palanca que abre los contactos eléctricos. </a:t>
            </a:r>
          </a:p>
          <a:p>
            <a:pPr algn="just"/>
            <a:r>
              <a:rPr lang="es-ES" dirty="0" smtClean="0"/>
              <a:t>La palanca queda trabada para que solo se pueda cerrar en forma manual. Es un fenómeno instantáneo, apenas retardado por la inercia mecánica del dispositivo. El relevo térmico actúa muy lento según la generación de temperatura y la disipación, en tanto el relevo magnético es prácticamente instantáneo.</a:t>
            </a:r>
          </a:p>
          <a:p>
            <a:pPr algn="just"/>
            <a:r>
              <a:rPr lang="es-ES" b="1" dirty="0" smtClean="0">
                <a:solidFill>
                  <a:srgbClr val="0070C0"/>
                </a:solidFill>
                <a:latin typeface="Arial Rounded MT Bold" panose="020F0704030504030204" pitchFamily="34" charset="0"/>
              </a:rPr>
              <a:t>Curva tiempo-corriente de un PIA</a:t>
            </a:r>
          </a:p>
          <a:p>
            <a:pPr algn="just"/>
            <a:r>
              <a:rPr lang="es-ES" dirty="0" smtClean="0"/>
              <a:t>Existen tres curvas normalizadas de actuación para PIA, cada una de ellas difiere en las corrientes de actuación consideradas instantáneas del relevo magnético de cortocircuito.</a:t>
            </a:r>
          </a:p>
          <a:p>
            <a:pPr algn="just"/>
            <a:r>
              <a:rPr lang="es-ES" dirty="0" smtClean="0"/>
              <a:t>En la imagen inferior se ven las curvas para cada una de las clases mientras que, en la imagen lateral se interpreta la curva y se muestra cómo se coordina el PIA con la corriente de régimen o empleo de la instalación, la intensidad admisible de los cables y la intensidad máxima que pueden soportar durante una hora (| = 1,45 In).</a:t>
            </a:r>
          </a:p>
          <a:p>
            <a:pPr algn="just"/>
            <a:endParaRPr lang="es-ES" dirty="0"/>
          </a:p>
        </p:txBody>
      </p:sp>
    </p:spTree>
    <p:extLst>
      <p:ext uri="{BB962C8B-B14F-4D97-AF65-F5344CB8AC3E}">
        <p14:creationId xmlns:p14="http://schemas.microsoft.com/office/powerpoint/2010/main" val="68631603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Curva A</a:t>
            </a:r>
            <a:r>
              <a:rPr lang="es-ES" dirty="0" smtClean="0"/>
              <a:t>: no es una curva normalizada internacional. Algunos fabricantes producen este interruptor para protección secundaria de semiconductores por su actuación instantánea con baja corriente (I = 2In a 3In).</a:t>
            </a:r>
          </a:p>
          <a:p>
            <a:pPr marL="285750" indent="-285750" algn="just">
              <a:buFont typeface="Arial" panose="020B0604020202020204" pitchFamily="34" charset="0"/>
              <a:buChar char="•"/>
            </a:pPr>
            <a:r>
              <a:rPr lang="es-ES" b="1" dirty="0" smtClean="0"/>
              <a:t>Curva </a:t>
            </a:r>
            <a:r>
              <a:rPr lang="es-ES" b="1" dirty="0"/>
              <a:t>B</a:t>
            </a:r>
            <a:r>
              <a:rPr lang="es-ES" dirty="0"/>
              <a:t>: para protección de cables, especialmente en </a:t>
            </a:r>
            <a:r>
              <a:rPr lang="es-ES" dirty="0" smtClean="0"/>
              <a:t>viviendas </a:t>
            </a:r>
            <a:r>
              <a:rPr lang="es-ES" dirty="0"/>
              <a:t>o instalaciones que no poseen equipos con </a:t>
            </a:r>
            <a:r>
              <a:rPr lang="es-ES" dirty="0" smtClean="0"/>
              <a:t>corrientes </a:t>
            </a:r>
            <a:r>
              <a:rPr lang="es-ES" dirty="0"/>
              <a:t>de arranque apreciable. Este interruptor se debe </a:t>
            </a:r>
            <a:r>
              <a:rPr lang="es-ES" dirty="0" smtClean="0"/>
              <a:t>usar </a:t>
            </a:r>
            <a:r>
              <a:rPr lang="es-ES" dirty="0"/>
              <a:t>lo más cerca posible de las cargas para poder </a:t>
            </a:r>
            <a:r>
              <a:rPr lang="es-ES" dirty="0" smtClean="0"/>
              <a:t>coordinar </a:t>
            </a:r>
            <a:r>
              <a:rPr lang="es-ES" dirty="0"/>
              <a:t>las protecciones que están arriba de la protección.</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a:p>
        </p:txBody>
      </p:sp>
      <p:pic>
        <p:nvPicPr>
          <p:cNvPr id="3" name="Imagen 2"/>
          <p:cNvPicPr>
            <a:picLocks noChangeAspect="1"/>
          </p:cNvPicPr>
          <p:nvPr/>
        </p:nvPicPr>
        <p:blipFill>
          <a:blip r:embed="rId2"/>
          <a:stretch>
            <a:fillRect/>
          </a:stretch>
        </p:blipFill>
        <p:spPr>
          <a:xfrm>
            <a:off x="209800" y="1653144"/>
            <a:ext cx="4124325" cy="4953000"/>
          </a:xfrm>
          <a:prstGeom prst="rect">
            <a:avLst/>
          </a:prstGeom>
        </p:spPr>
      </p:pic>
      <p:sp>
        <p:nvSpPr>
          <p:cNvPr id="4" name="Rectángulo 3"/>
          <p:cNvSpPr/>
          <p:nvPr/>
        </p:nvSpPr>
        <p:spPr>
          <a:xfrm>
            <a:off x="3502853" y="1650226"/>
            <a:ext cx="5522394" cy="646331"/>
          </a:xfrm>
          <a:prstGeom prst="rect">
            <a:avLst/>
          </a:prstGeom>
        </p:spPr>
        <p:txBody>
          <a:bodyPr wrap="square">
            <a:spAutoFit/>
          </a:bodyPr>
          <a:lstStyle/>
          <a:p>
            <a:r>
              <a:rPr lang="es-ES" b="1" dirty="0"/>
              <a:t>Cómo leer una curva característica </a:t>
            </a:r>
            <a:r>
              <a:rPr lang="es-ES" b="1" dirty="0" smtClean="0"/>
              <a:t>y condiciones </a:t>
            </a:r>
            <a:r>
              <a:rPr lang="es-ES" b="1" dirty="0"/>
              <a:t>de selección de PIA </a:t>
            </a:r>
            <a:r>
              <a:rPr lang="es-ES" b="1" dirty="0" smtClean="0"/>
              <a:t>para </a:t>
            </a:r>
            <a:r>
              <a:rPr lang="es-ES" b="1" dirty="0"/>
              <a:t>proteger cables.</a:t>
            </a:r>
          </a:p>
        </p:txBody>
      </p:sp>
      <p:pic>
        <p:nvPicPr>
          <p:cNvPr id="5" name="Imagen 4"/>
          <p:cNvPicPr>
            <a:picLocks noChangeAspect="1"/>
          </p:cNvPicPr>
          <p:nvPr/>
        </p:nvPicPr>
        <p:blipFill>
          <a:blip r:embed="rId3"/>
          <a:stretch>
            <a:fillRect/>
          </a:stretch>
        </p:blipFill>
        <p:spPr>
          <a:xfrm>
            <a:off x="4398696" y="3024744"/>
            <a:ext cx="7419975" cy="3581400"/>
          </a:xfrm>
          <a:prstGeom prst="rect">
            <a:avLst/>
          </a:prstGeom>
        </p:spPr>
      </p:pic>
      <p:sp>
        <p:nvSpPr>
          <p:cNvPr id="6" name="Rectángulo 5"/>
          <p:cNvSpPr/>
          <p:nvPr/>
        </p:nvSpPr>
        <p:spPr>
          <a:xfrm>
            <a:off x="5060683" y="2464567"/>
            <a:ext cx="6096000" cy="646331"/>
          </a:xfrm>
          <a:prstGeom prst="rect">
            <a:avLst/>
          </a:prstGeom>
        </p:spPr>
        <p:txBody>
          <a:bodyPr>
            <a:spAutoFit/>
          </a:bodyPr>
          <a:lstStyle/>
          <a:p>
            <a:r>
              <a:rPr lang="es-ES" b="1" dirty="0"/>
              <a:t>Comparación de las curvas de cada clase de interruptor. </a:t>
            </a:r>
            <a:r>
              <a:rPr lang="es-ES" b="1" dirty="0" smtClean="0"/>
              <a:t>La clase </a:t>
            </a:r>
            <a:r>
              <a:rPr lang="es-ES" b="1" dirty="0"/>
              <a:t>A no es normalizada, aunque </a:t>
            </a:r>
            <a:r>
              <a:rPr lang="es-ES" b="1" dirty="0" smtClean="0"/>
              <a:t>sí muy </a:t>
            </a:r>
            <a:r>
              <a:rPr lang="es-ES" b="1" dirty="0"/>
              <a:t>útil.</a:t>
            </a:r>
          </a:p>
        </p:txBody>
      </p:sp>
    </p:spTree>
    <p:extLst>
      <p:ext uri="{BB962C8B-B14F-4D97-AF65-F5344CB8AC3E}">
        <p14:creationId xmlns:p14="http://schemas.microsoft.com/office/powerpoint/2010/main" val="325693846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ES" dirty="0" smtClean="0"/>
          </a:p>
          <a:p>
            <a:pPr algn="just"/>
            <a:endParaRPr lang="es-ES" dirty="0"/>
          </a:p>
          <a:p>
            <a:pPr algn="just"/>
            <a:endParaRPr lang="es-ES" dirty="0" smtClean="0"/>
          </a:p>
          <a:p>
            <a:pPr marL="285750" indent="-285750" algn="just">
              <a:buFont typeface="Arial" panose="020B0604020202020204" pitchFamily="34" charset="0"/>
              <a:buChar char="•"/>
            </a:pPr>
            <a:r>
              <a:rPr lang="es-ES" b="1" dirty="0" smtClean="0"/>
              <a:t>Curva </a:t>
            </a:r>
            <a:r>
              <a:rPr lang="es-ES" b="1" dirty="0"/>
              <a:t>C:</a:t>
            </a:r>
            <a:r>
              <a:rPr lang="es-ES" dirty="0"/>
              <a:t> para protección de cables e instalaciones de </a:t>
            </a:r>
            <a:r>
              <a:rPr lang="es-ES" dirty="0" smtClean="0"/>
              <a:t>viviendas </a:t>
            </a:r>
            <a:r>
              <a:rPr lang="es-ES" dirty="0"/>
              <a:t>e industrias en donde operen motores de </a:t>
            </a:r>
            <a:r>
              <a:rPr lang="es-ES" dirty="0" smtClean="0"/>
              <a:t>arranque </a:t>
            </a:r>
            <a:r>
              <a:rPr lang="es-ES" dirty="0"/>
              <a:t>normal (inferior a 5In del motor) y lámparas. Es el más </a:t>
            </a:r>
            <a:r>
              <a:rPr lang="es-ES" dirty="0" smtClean="0"/>
              <a:t>utilizado</a:t>
            </a:r>
            <a:r>
              <a:rPr lang="es-ES" dirty="0"/>
              <a:t>.</a:t>
            </a:r>
          </a:p>
          <a:p>
            <a:pPr marL="285750" indent="-285750" algn="just">
              <a:buFont typeface="Arial" panose="020B0604020202020204" pitchFamily="34" charset="0"/>
              <a:buChar char="•"/>
            </a:pPr>
            <a:r>
              <a:rPr lang="es-ES" b="1" dirty="0" smtClean="0"/>
              <a:t>Curva </a:t>
            </a:r>
            <a:r>
              <a:rPr lang="es-ES" b="1" dirty="0"/>
              <a:t>D</a:t>
            </a:r>
            <a:r>
              <a:rPr lang="es-ES" dirty="0"/>
              <a:t>: apropiado para instalaciones en donde se </a:t>
            </a:r>
            <a:r>
              <a:rPr lang="es-ES" dirty="0" smtClean="0"/>
              <a:t>deben </a:t>
            </a:r>
            <a:r>
              <a:rPr lang="es-ES" dirty="0"/>
              <a:t>soportar altas corrientes de arranque, como </a:t>
            </a:r>
            <a:r>
              <a:rPr lang="es-ES" dirty="0" smtClean="0"/>
              <a:t>motores </a:t>
            </a:r>
            <a:r>
              <a:rPr lang="es-ES" dirty="0"/>
              <a:t>con arranque pesado, transformadores y bancos de </a:t>
            </a:r>
            <a:r>
              <a:rPr lang="es-ES" dirty="0" smtClean="0"/>
              <a:t>capacitores</a:t>
            </a:r>
            <a:r>
              <a:rPr lang="es-ES" dirty="0"/>
              <a:t>.</a:t>
            </a:r>
          </a:p>
          <a:p>
            <a:pPr algn="just"/>
            <a:r>
              <a:rPr lang="es-ES" b="1" dirty="0" smtClean="0">
                <a:solidFill>
                  <a:srgbClr val="0070C0"/>
                </a:solidFill>
                <a:latin typeface="Arial Rounded MT Bold" panose="020F0704030504030204" pitchFamily="34" charset="0"/>
              </a:rPr>
              <a:t>Poder de corte </a:t>
            </a:r>
          </a:p>
          <a:p>
            <a:pPr algn="ctr"/>
            <a:r>
              <a:rPr lang="es-ES" b="1" dirty="0" smtClean="0">
                <a:solidFill>
                  <a:srgbClr val="0070C0"/>
                </a:solidFill>
              </a:rPr>
              <a:t>Al igual que en los fusibles, todo interruptor tiene una corriente máxima capaz de cortar el circuito. En el mercado se encuentran PIA con 4,5 </a:t>
            </a:r>
            <a:r>
              <a:rPr lang="es-ES" b="1" dirty="0" err="1" smtClean="0">
                <a:solidFill>
                  <a:srgbClr val="0070C0"/>
                </a:solidFill>
              </a:rPr>
              <a:t>kA</a:t>
            </a:r>
            <a:r>
              <a:rPr lang="es-ES" b="1" dirty="0" smtClean="0">
                <a:solidFill>
                  <a:srgbClr val="0070C0"/>
                </a:solidFill>
              </a:rPr>
              <a:t>, 6 </a:t>
            </a:r>
            <a:r>
              <a:rPr lang="es-ES" b="1" dirty="0" err="1" smtClean="0">
                <a:solidFill>
                  <a:srgbClr val="0070C0"/>
                </a:solidFill>
              </a:rPr>
              <a:t>kA</a:t>
            </a:r>
            <a:r>
              <a:rPr lang="es-ES" b="1" dirty="0" smtClean="0">
                <a:solidFill>
                  <a:srgbClr val="0070C0"/>
                </a:solidFill>
              </a:rPr>
              <a:t>, 10 </a:t>
            </a:r>
            <a:r>
              <a:rPr lang="es-ES" b="1" dirty="0" err="1" smtClean="0">
                <a:solidFill>
                  <a:srgbClr val="0070C0"/>
                </a:solidFill>
              </a:rPr>
              <a:t>kA</a:t>
            </a:r>
            <a:r>
              <a:rPr lang="es-ES" b="1" dirty="0" smtClean="0">
                <a:solidFill>
                  <a:srgbClr val="0070C0"/>
                </a:solidFill>
              </a:rPr>
              <a:t> y hasta 50 </a:t>
            </a:r>
            <a:r>
              <a:rPr lang="es-ES" b="1" dirty="0" err="1" smtClean="0">
                <a:solidFill>
                  <a:srgbClr val="0070C0"/>
                </a:solidFill>
              </a:rPr>
              <a:t>kA</a:t>
            </a:r>
            <a:r>
              <a:rPr lang="es-ES" b="1" dirty="0" smtClean="0">
                <a:solidFill>
                  <a:srgbClr val="0070C0"/>
                </a:solidFill>
              </a:rPr>
              <a:t>. Para seleccionar el PIA adecuado por su poder de corte, hay que calcular la corriente máxima de cortocircuito en la instalación</a:t>
            </a:r>
            <a:r>
              <a:rPr lang="es-ES" dirty="0" smtClean="0"/>
              <a:t>.</a:t>
            </a:r>
          </a:p>
          <a:p>
            <a:pPr algn="just"/>
            <a:endParaRPr lang="es-ES" dirty="0"/>
          </a:p>
        </p:txBody>
      </p:sp>
      <p:pic>
        <p:nvPicPr>
          <p:cNvPr id="7" name="Imagen 6"/>
          <p:cNvPicPr>
            <a:picLocks noChangeAspect="1"/>
          </p:cNvPicPr>
          <p:nvPr/>
        </p:nvPicPr>
        <p:blipFill>
          <a:blip r:embed="rId2"/>
          <a:stretch>
            <a:fillRect/>
          </a:stretch>
        </p:blipFill>
        <p:spPr>
          <a:xfrm>
            <a:off x="209800" y="369186"/>
            <a:ext cx="4162425" cy="4219575"/>
          </a:xfrm>
          <a:prstGeom prst="rect">
            <a:avLst/>
          </a:prstGeom>
        </p:spPr>
      </p:pic>
      <p:sp>
        <p:nvSpPr>
          <p:cNvPr id="8" name="Rectángulo 7"/>
          <p:cNvSpPr/>
          <p:nvPr/>
        </p:nvSpPr>
        <p:spPr>
          <a:xfrm>
            <a:off x="4372225" y="369186"/>
            <a:ext cx="1126050" cy="3416320"/>
          </a:xfrm>
          <a:prstGeom prst="rect">
            <a:avLst/>
          </a:prstGeom>
        </p:spPr>
        <p:txBody>
          <a:bodyPr wrap="square">
            <a:spAutoFit/>
          </a:bodyPr>
          <a:lstStyle/>
          <a:p>
            <a:pPr algn="just"/>
            <a:r>
              <a:rPr lang="es-ES" b="1" dirty="0"/>
              <a:t>Comparación de </a:t>
            </a:r>
            <a:r>
              <a:rPr lang="es-ES" b="1" dirty="0" smtClean="0"/>
              <a:t>las corrientes </a:t>
            </a:r>
            <a:r>
              <a:rPr lang="es-ES" b="1" dirty="0"/>
              <a:t>de sobrecarga para una correcta </a:t>
            </a:r>
            <a:r>
              <a:rPr lang="es-ES" b="1" dirty="0" smtClean="0"/>
              <a:t>selección </a:t>
            </a:r>
            <a:r>
              <a:rPr lang="es-ES" b="1" dirty="0"/>
              <a:t>de clase de PIA.</a:t>
            </a:r>
          </a:p>
        </p:txBody>
      </p:sp>
      <p:pic>
        <p:nvPicPr>
          <p:cNvPr id="10" name="Imagen 9"/>
          <p:cNvPicPr>
            <a:picLocks noChangeAspect="1"/>
          </p:cNvPicPr>
          <p:nvPr/>
        </p:nvPicPr>
        <p:blipFill>
          <a:blip r:embed="rId3"/>
          <a:stretch>
            <a:fillRect/>
          </a:stretch>
        </p:blipFill>
        <p:spPr>
          <a:xfrm>
            <a:off x="6398946" y="196770"/>
            <a:ext cx="3457575" cy="4105275"/>
          </a:xfrm>
          <a:prstGeom prst="rect">
            <a:avLst/>
          </a:prstGeom>
        </p:spPr>
      </p:pic>
      <p:sp>
        <p:nvSpPr>
          <p:cNvPr id="11" name="Rectángulo 10"/>
          <p:cNvSpPr/>
          <p:nvPr/>
        </p:nvSpPr>
        <p:spPr>
          <a:xfrm>
            <a:off x="9729976" y="369186"/>
            <a:ext cx="2054431" cy="1754326"/>
          </a:xfrm>
          <a:prstGeom prst="rect">
            <a:avLst/>
          </a:prstGeom>
        </p:spPr>
        <p:txBody>
          <a:bodyPr wrap="square">
            <a:spAutoFit/>
          </a:bodyPr>
          <a:lstStyle/>
          <a:p>
            <a:r>
              <a:rPr lang="es-ES" b="1" dirty="0"/>
              <a:t>Método simple para estimar </a:t>
            </a:r>
            <a:r>
              <a:rPr lang="es-ES" b="1" dirty="0" smtClean="0"/>
              <a:t>el cortocircuito </a:t>
            </a:r>
            <a:r>
              <a:rPr lang="es-ES" b="1" dirty="0"/>
              <a:t>en una instalación </a:t>
            </a:r>
            <a:r>
              <a:rPr lang="es-ES" b="1" dirty="0" smtClean="0"/>
              <a:t>de BT</a:t>
            </a:r>
            <a:r>
              <a:rPr lang="es-ES" b="1" dirty="0"/>
              <a:t>, solo apto hasta 800 </a:t>
            </a:r>
            <a:r>
              <a:rPr lang="es-ES" b="1" dirty="0" err="1"/>
              <a:t>kVA</a:t>
            </a:r>
            <a:r>
              <a:rPr lang="es-ES" b="1" dirty="0"/>
              <a:t>.</a:t>
            </a:r>
          </a:p>
        </p:txBody>
      </p:sp>
    </p:spTree>
    <p:extLst>
      <p:ext uri="{BB962C8B-B14F-4D97-AF65-F5344CB8AC3E}">
        <p14:creationId xmlns:p14="http://schemas.microsoft.com/office/powerpoint/2010/main" val="106617014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6547260"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Modelos comerciales de PIA</a:t>
            </a:r>
          </a:p>
          <a:p>
            <a:pPr algn="just"/>
            <a:r>
              <a:rPr lang="es-ES" dirty="0" smtClean="0"/>
              <a:t>Se fabrican unipolares, bipolares, tripolares y </a:t>
            </a:r>
            <a:r>
              <a:rPr lang="es-ES" dirty="0" err="1" smtClean="0"/>
              <a:t>tetrapolares</a:t>
            </a:r>
            <a:r>
              <a:rPr lang="es-ES" dirty="0" smtClean="0"/>
              <a:t>, con corrientes asignadas de 6, 10, 16, 20, 25, 32, 40 y 63 A. También existen modelos hasta 120 A para usos industriales, y de baja intensidad de 0,5, 1, 2,3, 4 y 5A para pequeñas cargas. </a:t>
            </a:r>
          </a:p>
          <a:p>
            <a:pPr algn="just"/>
            <a:r>
              <a:rPr lang="es-ES" dirty="0" smtClean="0"/>
              <a:t>Recordemos que obligatoriamente en los tableros deben cortarse todos los polos, incluyendo el neutro, cuando se utilizan esquemas de tierra TT; por lo tanto, solo se pueden usar los bipolares y </a:t>
            </a:r>
            <a:r>
              <a:rPr lang="es-ES" dirty="0" err="1" smtClean="0"/>
              <a:t>tetrapolares</a:t>
            </a:r>
            <a:r>
              <a:rPr lang="es-ES" dirty="0" smtClean="0"/>
              <a:t> en caso de trifásica. También se pueden usar unipolares con palancas de unión.</a:t>
            </a:r>
          </a:p>
          <a:p>
            <a:pPr algn="just"/>
            <a:r>
              <a:rPr lang="es-ES" dirty="0" smtClean="0"/>
              <a:t>Los PIA se montan dentro de tableros en riel DIN de 35 mm (en la jerga, llamado sombrero). Cuando se instalan </a:t>
            </a:r>
            <a:r>
              <a:rPr lang="es-ES" dirty="0" err="1"/>
              <a:t>ladoa</a:t>
            </a:r>
            <a:r>
              <a:rPr lang="es-ES" dirty="0"/>
              <a:t> lado varios PIA In, se debe corregir por un factor de 0,9 </a:t>
            </a:r>
            <a:r>
              <a:rPr lang="es-ES" dirty="0" smtClean="0"/>
              <a:t>hasta </a:t>
            </a:r>
            <a:r>
              <a:rPr lang="es-ES" dirty="0"/>
              <a:t>3 dispositivos, 0,8 hasta 5 y 0,75, 6 y más. Si se </a:t>
            </a:r>
            <a:r>
              <a:rPr lang="es-ES" dirty="0" err="1" smtClean="0"/>
              <a:t>usanseparados</a:t>
            </a:r>
            <a:r>
              <a:rPr lang="es-ES" dirty="0"/>
              <a:t>, no es necesaria la corrección.</a:t>
            </a:r>
          </a:p>
          <a:p>
            <a:pPr algn="just"/>
            <a:r>
              <a:rPr lang="es-ES" dirty="0"/>
              <a:t>Los PIA deben coordinarse </a:t>
            </a:r>
            <a:r>
              <a:rPr lang="es-ES" dirty="0" err="1"/>
              <a:t>amperométricamente</a:t>
            </a:r>
            <a:r>
              <a:rPr lang="es-ES" dirty="0"/>
              <a:t> para que abra el cercano a la carga en falla y se mantenga cerrado el de aguas arriba.</a:t>
            </a:r>
          </a:p>
          <a:p>
            <a:pPr algn="just"/>
            <a:r>
              <a:rPr lang="es-ES" dirty="0"/>
              <a:t>Hay dos tipos de selectividad: total, cuando siempre actúa el interruptor cercano a la carga o lugar de falla, y parcial, cuando solo actúa el PIA más cercano a la carga si el valor de la </a:t>
            </a:r>
            <a:r>
              <a:rPr lang="es-ES" dirty="0" err="1"/>
              <a:t>sobreintensidad</a:t>
            </a:r>
            <a:r>
              <a:rPr lang="es-ES" dirty="0"/>
              <a:t> es inferior a cierto número. En la mayoría de los casos con PIA, solo se puede lograr selectividad parcial. Los fabricantes ofrecen tablas de selectividad para el cálculo.</a:t>
            </a:r>
          </a:p>
          <a:p>
            <a:pPr algn="just"/>
            <a:endParaRPr lang="es-ES" dirty="0"/>
          </a:p>
        </p:txBody>
      </p:sp>
      <p:sp>
        <p:nvSpPr>
          <p:cNvPr id="3" name="Rectángulo 2"/>
          <p:cNvSpPr/>
          <p:nvPr/>
        </p:nvSpPr>
        <p:spPr>
          <a:xfrm>
            <a:off x="6757059" y="5967789"/>
            <a:ext cx="5225144" cy="646331"/>
          </a:xfrm>
          <a:prstGeom prst="rect">
            <a:avLst/>
          </a:prstGeom>
        </p:spPr>
        <p:txBody>
          <a:bodyPr wrap="square">
            <a:spAutoFit/>
          </a:bodyPr>
          <a:lstStyle/>
          <a:p>
            <a:pPr algn="just"/>
            <a:r>
              <a:rPr lang="es-ES" b="1" dirty="0"/>
              <a:t>La selectividad entre dos PIAS en general no es total, solo actuará </a:t>
            </a:r>
            <a:r>
              <a:rPr lang="es-ES" b="1" dirty="0" smtClean="0"/>
              <a:t>el de </a:t>
            </a:r>
            <a:r>
              <a:rPr lang="es-ES" b="1" dirty="0"/>
              <a:t>aguas abajo ante un límite de I.</a:t>
            </a:r>
          </a:p>
        </p:txBody>
      </p:sp>
      <p:pic>
        <p:nvPicPr>
          <p:cNvPr id="4" name="Imagen 3"/>
          <p:cNvPicPr>
            <a:picLocks noChangeAspect="1"/>
          </p:cNvPicPr>
          <p:nvPr/>
        </p:nvPicPr>
        <p:blipFill>
          <a:blip r:embed="rId2"/>
          <a:stretch>
            <a:fillRect/>
          </a:stretch>
        </p:blipFill>
        <p:spPr>
          <a:xfrm>
            <a:off x="7315200" y="196770"/>
            <a:ext cx="3550721" cy="5682258"/>
          </a:xfrm>
          <a:prstGeom prst="rect">
            <a:avLst/>
          </a:prstGeom>
        </p:spPr>
      </p:pic>
    </p:spTree>
    <p:extLst>
      <p:ext uri="{BB962C8B-B14F-4D97-AF65-F5344CB8AC3E}">
        <p14:creationId xmlns:p14="http://schemas.microsoft.com/office/powerpoint/2010/main" val="181487721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Selectividad </a:t>
            </a:r>
            <a:r>
              <a:rPr lang="es-ES" b="1" dirty="0" err="1" smtClean="0">
                <a:solidFill>
                  <a:srgbClr val="0070C0"/>
                </a:solidFill>
                <a:latin typeface="Arial Rounded MT Bold" panose="020F0704030504030204" pitchFamily="34" charset="0"/>
              </a:rPr>
              <a:t>lA</a:t>
            </a:r>
            <a:r>
              <a:rPr lang="es-ES" b="1" dirty="0" smtClean="0">
                <a:solidFill>
                  <a:srgbClr val="0070C0"/>
                </a:solidFill>
                <a:latin typeface="Arial Rounded MT Bold" panose="020F0704030504030204" pitchFamily="34" charset="0"/>
              </a:rPr>
              <a:t>-Fusibles</a:t>
            </a:r>
          </a:p>
          <a:p>
            <a:pPr algn="just"/>
            <a:r>
              <a:rPr lang="es-ES" dirty="0" smtClean="0"/>
              <a:t>Para elevar el poder de corte en cortocircuito, se instala un fusible y un PIA serie, el fusible aguas abajo. Si se quiere proteger una línea larga en donde solo hay posibilidades de cortocircuito, se instala un fusible en la cabecera de la línea y después el PIA.</a:t>
            </a:r>
          </a:p>
          <a:p>
            <a:pPr algn="just"/>
            <a:r>
              <a:rPr lang="es-ES" dirty="0" smtClean="0"/>
              <a:t>La forma de hacer selectivo el conjunto es superponer las curvas en un mismo gráfico y seleccionar las protecciones, de modo que las curvas no se corten. La separación debe ser mayor a 60 </a:t>
            </a:r>
            <a:r>
              <a:rPr lang="es-ES" dirty="0" err="1" smtClean="0"/>
              <a:t>mseg</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ES" dirty="0"/>
          </a:p>
        </p:txBody>
      </p:sp>
      <p:pic>
        <p:nvPicPr>
          <p:cNvPr id="4" name="Imagen 3"/>
          <p:cNvPicPr>
            <a:picLocks noChangeAspect="1"/>
          </p:cNvPicPr>
          <p:nvPr/>
        </p:nvPicPr>
        <p:blipFill>
          <a:blip r:embed="rId2"/>
          <a:stretch>
            <a:fillRect/>
          </a:stretch>
        </p:blipFill>
        <p:spPr>
          <a:xfrm>
            <a:off x="209800" y="1992210"/>
            <a:ext cx="5646963" cy="4123582"/>
          </a:xfrm>
          <a:prstGeom prst="rect">
            <a:avLst/>
          </a:prstGeom>
        </p:spPr>
      </p:pic>
      <p:sp>
        <p:nvSpPr>
          <p:cNvPr id="5" name="Rectángulo 4"/>
          <p:cNvSpPr/>
          <p:nvPr/>
        </p:nvSpPr>
        <p:spPr>
          <a:xfrm>
            <a:off x="209800" y="5829288"/>
            <a:ext cx="5646963" cy="923330"/>
          </a:xfrm>
          <a:prstGeom prst="rect">
            <a:avLst/>
          </a:prstGeom>
        </p:spPr>
        <p:txBody>
          <a:bodyPr wrap="square">
            <a:spAutoFit/>
          </a:bodyPr>
          <a:lstStyle/>
          <a:p>
            <a:pPr algn="just"/>
            <a:endParaRPr lang="es-ES" b="1" dirty="0"/>
          </a:p>
          <a:p>
            <a:pPr algn="just"/>
            <a:r>
              <a:rPr lang="es-ES" b="1" dirty="0"/>
              <a:t>Verificación de la selectividad entre fusibles y PIA, en las dos posiciones posibles, superponiendo su curva.</a:t>
            </a:r>
          </a:p>
        </p:txBody>
      </p:sp>
      <p:sp>
        <p:nvSpPr>
          <p:cNvPr id="6" name="Rectángulo 5"/>
          <p:cNvSpPr/>
          <p:nvPr/>
        </p:nvSpPr>
        <p:spPr>
          <a:xfrm>
            <a:off x="6448304" y="5742294"/>
            <a:ext cx="5434939" cy="923330"/>
          </a:xfrm>
          <a:prstGeom prst="rect">
            <a:avLst/>
          </a:prstGeom>
        </p:spPr>
        <p:txBody>
          <a:bodyPr wrap="square">
            <a:spAutoFit/>
          </a:bodyPr>
          <a:lstStyle/>
          <a:p>
            <a:r>
              <a:rPr lang="es-ES" b="1" dirty="0"/>
              <a:t>Debe calcularse </a:t>
            </a:r>
            <a:r>
              <a:rPr lang="es-ES" b="1" dirty="0" smtClean="0"/>
              <a:t>la corriente </a:t>
            </a:r>
            <a:r>
              <a:rPr lang="es-ES" b="1" dirty="0"/>
              <a:t>de cortocircuito mínima para asegurar </a:t>
            </a:r>
            <a:r>
              <a:rPr lang="es-ES" b="1" dirty="0" smtClean="0"/>
              <a:t>que el PIA </a:t>
            </a:r>
            <a:r>
              <a:rPr lang="es-ES" b="1" dirty="0"/>
              <a:t>dispare </a:t>
            </a:r>
            <a:r>
              <a:rPr lang="es-ES" b="1" dirty="0" smtClean="0"/>
              <a:t>el magnético y no lo confunda </a:t>
            </a:r>
            <a:r>
              <a:rPr lang="es-ES" b="1" dirty="0"/>
              <a:t>con sobrecarga.</a:t>
            </a:r>
          </a:p>
        </p:txBody>
      </p:sp>
      <p:pic>
        <p:nvPicPr>
          <p:cNvPr id="7" name="Imagen 6"/>
          <p:cNvPicPr>
            <a:picLocks noChangeAspect="1"/>
          </p:cNvPicPr>
          <p:nvPr/>
        </p:nvPicPr>
        <p:blipFill>
          <a:blip r:embed="rId3"/>
          <a:stretch>
            <a:fillRect/>
          </a:stretch>
        </p:blipFill>
        <p:spPr>
          <a:xfrm>
            <a:off x="7505205" y="1674422"/>
            <a:ext cx="3942608" cy="3978234"/>
          </a:xfrm>
          <a:prstGeom prst="rect">
            <a:avLst/>
          </a:prstGeom>
        </p:spPr>
      </p:pic>
    </p:spTree>
    <p:extLst>
      <p:ext uri="{BB962C8B-B14F-4D97-AF65-F5344CB8AC3E}">
        <p14:creationId xmlns:p14="http://schemas.microsoft.com/office/powerpoint/2010/main" val="182281581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535531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Interruptores diferenciales</a:t>
            </a:r>
          </a:p>
          <a:p>
            <a:pPr algn="just"/>
            <a:r>
              <a:rPr lang="es-ES" dirty="0" smtClean="0"/>
              <a:t>El Interruptor Diferencial (1D) es un dispositivo de protección para interrumpir el suministro eléctrico cuando hay corrientes de defecto a tierra desde un conductor activo. El valor de intensidad de disparo está determinado por los riesgos eléctricos hacia las personas y los animales asociados a la instalación y están normalizados en 10, 30 y 300 </a:t>
            </a:r>
            <a:r>
              <a:rPr lang="es-ES" dirty="0" err="1" smtClean="0"/>
              <a:t>mA.</a:t>
            </a:r>
            <a:endParaRPr lang="es-ES" dirty="0" smtClean="0"/>
          </a:p>
          <a:p>
            <a:pPr algn="just"/>
            <a:r>
              <a:rPr lang="es-ES" dirty="0" smtClean="0"/>
              <a:t>En general son electromecánicos, y su funcionamiento se basa en la diferencia entre dos flujos magnéticos. Está constituido por un transformador </a:t>
            </a:r>
            <a:r>
              <a:rPr lang="es-ES" dirty="0" err="1" smtClean="0"/>
              <a:t>toroidal</a:t>
            </a:r>
            <a:r>
              <a:rPr lang="es-ES" dirty="0" smtClean="0"/>
              <a:t> (para evitar dispersión de flujo) con dos arrollamientos primarios bobinados en sentido contrario.</a:t>
            </a:r>
          </a:p>
          <a:p>
            <a:pPr algn="just"/>
            <a:r>
              <a:rPr lang="es-ES" dirty="0" smtClean="0"/>
              <a:t>Una de las bobinas se conecta en serie con la línea o fase, y la otra, en serie con el neutro. De esta forma, como las corrientes de ambos bobinados son iguales, los flujos magnéticos resultan de la misma magnitud, pero de sentido inverso; luego, el flujo magnético neto en el núcleo es cero. </a:t>
            </a:r>
          </a:p>
          <a:p>
            <a:pPr algn="just"/>
            <a:r>
              <a:rPr lang="es-ES" dirty="0" smtClean="0"/>
              <a:t>Ante una fuga de corriente a tierra, el flujo magnético deja de ser cero pues, por el bobinado de línea, la corriente es mayor (corriente de carga más corriente de defecto) que la corriente en el bobinado de neutro (corriente de carga), así se induce tensión en una bobina secundaria.</a:t>
            </a:r>
          </a:p>
          <a:p>
            <a:pPr algn="just"/>
            <a:r>
              <a:rPr lang="es-ES" dirty="0" smtClean="0"/>
              <a:t>Cuando la intensidad de defecto adquiere el valor de calibración, el flujo magnético toma la magnitud para que circule por el secundario la corriente eléctrica que acciona un electroimán; este abre los contactos que están normalmente cerrados y corta la tensión. Un resorte impide que los contactos se vuelvan a cerrar cuando cesó la corriente. </a:t>
            </a:r>
          </a:p>
          <a:p>
            <a:pPr algn="just"/>
            <a:r>
              <a:rPr lang="es-ES" dirty="0" smtClean="0"/>
              <a:t>Como todo relevo magnético, la actuación es instantánea, solo demorada por la inercia de las masas mecánicas de maniobra de contactos.</a:t>
            </a:r>
          </a:p>
          <a:p>
            <a:pPr algn="just"/>
            <a:endParaRPr lang="es-ES" dirty="0"/>
          </a:p>
        </p:txBody>
      </p:sp>
    </p:spTree>
    <p:extLst>
      <p:ext uri="{BB962C8B-B14F-4D97-AF65-F5344CB8AC3E}">
        <p14:creationId xmlns:p14="http://schemas.microsoft.com/office/powerpoint/2010/main" val="266019853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452431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Puesta a tierra</a:t>
            </a:r>
          </a:p>
          <a:p>
            <a:pPr algn="ctr"/>
            <a:r>
              <a:rPr lang="es-ES" b="1" dirty="0" smtClean="0">
                <a:solidFill>
                  <a:srgbClr val="0070C0"/>
                </a:solidFill>
              </a:rPr>
              <a:t>El ID se debe complementar con una adecuada puesta a tierra (PAT). El valor de resistencia de PAT debe ser suficientemente bajo para que la tensión de tierra no supere los 12V cuando circula la máxima corriente de defecto a tierra limitada a 300 </a:t>
            </a:r>
            <a:r>
              <a:rPr lang="es-ES" b="1" dirty="0" err="1" smtClean="0">
                <a:solidFill>
                  <a:srgbClr val="0070C0"/>
                </a:solidFill>
              </a:rPr>
              <a:t>mA.</a:t>
            </a:r>
            <a:r>
              <a:rPr lang="es-ES" b="1" dirty="0" smtClean="0">
                <a:solidFill>
                  <a:srgbClr val="0070C0"/>
                </a:solidFill>
              </a:rPr>
              <a:t> Usamos la ley de Ohm. Recordemos que el circuito de falla a tierra se cierra por la tierra de servicio, por lo que un valor seguro es menor a 10 </a:t>
            </a:r>
            <a:r>
              <a:rPr lang="el-GR" b="1" dirty="0" smtClean="0">
                <a:solidFill>
                  <a:srgbClr val="0070C0"/>
                </a:solidFill>
              </a:rPr>
              <a:t>Ω</a:t>
            </a:r>
            <a:r>
              <a:rPr lang="es-ES" b="1" dirty="0" smtClean="0">
                <a:solidFill>
                  <a:srgbClr val="0070C0"/>
                </a:solidFill>
              </a:rPr>
              <a:t>.</a:t>
            </a:r>
          </a:p>
          <a:p>
            <a:pPr algn="just"/>
            <a:endParaRPr lang="es-ES" dirty="0" smtClean="0"/>
          </a:p>
          <a:p>
            <a:pPr algn="just"/>
            <a:r>
              <a:rPr lang="es-ES" dirty="0" smtClean="0"/>
              <a:t>Los bobinados primarios son de pocas vueltas y de alambre grueso para que la caída de tensión en el ID sea despreciable en relación con la tensión de línea.</a:t>
            </a:r>
          </a:p>
          <a:p>
            <a:pPr algn="just"/>
            <a:r>
              <a:rPr lang="es-ES" dirty="0" smtClean="0"/>
              <a:t>En la imagen inferior se ve el esquema de funcionamiento. </a:t>
            </a:r>
          </a:p>
          <a:p>
            <a:pPr algn="just"/>
            <a:r>
              <a:rPr lang="es-ES" dirty="0" smtClean="0"/>
              <a:t>Podemos notar que hay un botón de prueba que permite probar el dispositivo incrementando la corriente que pasa por el bobinado del conductor vivo, lo que genera una diferencia de flujo que hace actuar al ID. El electroimán está simplificado, en realidad contiene un imán permanente que mantiene la palanca de los contactos pegada al imán; la corriente diferencial genera un flujo que debilita la fuerza </a:t>
            </a:r>
            <a:r>
              <a:rPr lang="es-ES" dirty="0" err="1" smtClean="0"/>
              <a:t>magnetomotriz</a:t>
            </a:r>
            <a:r>
              <a:rPr lang="es-ES" dirty="0" smtClean="0"/>
              <a:t> del imán, y un resorte facilita la separación de la palanca, abre los contactos y los mantiene así.</a:t>
            </a:r>
          </a:p>
          <a:p>
            <a:pPr algn="just"/>
            <a:r>
              <a:rPr lang="es-ES" dirty="0" smtClean="0"/>
              <a:t>Este tipo de ID se denomina de corriente propia, pues el mismo dispositivo genera la corriente diferencial desde la red. Se consideran los más seguros y simples.</a:t>
            </a:r>
          </a:p>
        </p:txBody>
      </p:sp>
    </p:spTree>
    <p:extLst>
      <p:ext uri="{BB962C8B-B14F-4D97-AF65-F5344CB8AC3E}">
        <p14:creationId xmlns:p14="http://schemas.microsoft.com/office/powerpoint/2010/main" val="346948658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246907" y="5864914"/>
            <a:ext cx="9345881" cy="646331"/>
          </a:xfrm>
          <a:prstGeom prst="rect">
            <a:avLst/>
          </a:prstGeom>
        </p:spPr>
        <p:txBody>
          <a:bodyPr wrap="square">
            <a:spAutoFit/>
          </a:bodyPr>
          <a:lstStyle/>
          <a:p>
            <a:pPr algn="ctr"/>
            <a:r>
              <a:rPr lang="es-ES" b="1" dirty="0"/>
              <a:t>Esquema de funcionamiento de un </a:t>
            </a:r>
            <a:r>
              <a:rPr lang="es-ES" b="1" dirty="0" smtClean="0"/>
              <a:t>ID mostrando la necesidad </a:t>
            </a:r>
            <a:r>
              <a:rPr lang="es-ES" b="1" dirty="0"/>
              <a:t>de conductor y puesta </a:t>
            </a:r>
            <a:r>
              <a:rPr lang="es-ES" b="1" dirty="0" smtClean="0"/>
              <a:t>a tierra </a:t>
            </a:r>
            <a:r>
              <a:rPr lang="es-ES" b="1" dirty="0"/>
              <a:t>de protección para su funcionamiento.</a:t>
            </a:r>
          </a:p>
        </p:txBody>
      </p:sp>
      <p:pic>
        <p:nvPicPr>
          <p:cNvPr id="5" name="Imagen 4"/>
          <p:cNvPicPr>
            <a:picLocks noChangeAspect="1"/>
          </p:cNvPicPr>
          <p:nvPr/>
        </p:nvPicPr>
        <p:blipFill>
          <a:blip r:embed="rId2"/>
          <a:stretch>
            <a:fillRect/>
          </a:stretch>
        </p:blipFill>
        <p:spPr>
          <a:xfrm>
            <a:off x="1745673" y="961901"/>
            <a:ext cx="8716487" cy="4690754"/>
          </a:xfrm>
          <a:prstGeom prst="rect">
            <a:avLst/>
          </a:prstGeom>
        </p:spPr>
      </p:pic>
    </p:spTree>
    <p:extLst>
      <p:ext uri="{BB962C8B-B14F-4D97-AF65-F5344CB8AC3E}">
        <p14:creationId xmlns:p14="http://schemas.microsoft.com/office/powerpoint/2010/main" val="10634302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11673443"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Mantenimiento</a:t>
            </a:r>
          </a:p>
          <a:p>
            <a:pPr algn="ctr"/>
            <a:r>
              <a:rPr lang="es-ES" b="1" dirty="0" smtClean="0">
                <a:solidFill>
                  <a:srgbClr val="0070C0"/>
                </a:solidFill>
              </a:rPr>
              <a:t>Un PIA es ineficaz sin tierra. Por lo tanto, se debe medir al menos una vez al año la PAT, registrar su valor para comparar con el anterior y calcular la continuidad de los conductores de protección a cada boca. Es bueno que se instalen al menos dos jabalinas separadas varios metros, pero interconectadas, especialmente en propiedad horizontal, para tener respaldo ante la avería de una de ellas.</a:t>
            </a:r>
          </a:p>
          <a:p>
            <a:pPr algn="just"/>
            <a:endParaRPr lang="es-ES" dirty="0" smtClean="0"/>
          </a:p>
          <a:p>
            <a:pPr algn="just"/>
            <a:r>
              <a:rPr lang="es-ES" dirty="0" smtClean="0"/>
              <a:t>Existen ID electrónicos, cuyo circuito es sencillo: un par de transformadores de intensidad que miden la corriente en L y en N. Estos valores alimentan un comparador y, si hay corriente diferencial, el comparador envía una señal que amplificada acciona el electroimán. Estos equipos funcionan con alimentación auxiliar para el circuito, y esa alimentación puede provenir de la propia red o de una fuente independiente. Esto solo se usa para dispositivos industriales. </a:t>
            </a:r>
          </a:p>
          <a:p>
            <a:pPr algn="just"/>
            <a:r>
              <a:rPr lang="es-ES" dirty="0" smtClean="0"/>
              <a:t>También se pueden medir corrientes diferenciales en distribución trifásica. Para ello se instalan tres transformadores de intensidad, uno por fase; sus secundarios se ponen en paralelo, y sobre otro transformador se obtienen las corrientes diferenciales como suma vectorial de la corriente (montaje </a:t>
            </a:r>
            <a:r>
              <a:rPr lang="es-ES" dirty="0" err="1" smtClean="0"/>
              <a:t>Nicholson</a:t>
            </a:r>
            <a:r>
              <a:rPr lang="es-ES" dirty="0" smtClean="0"/>
              <a:t> de medición). Desde el transformador diferencial se actúan los electroimanes de maniobra.</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Protección diferencial</a:t>
            </a:r>
          </a:p>
          <a:p>
            <a:pPr algn="just"/>
            <a:r>
              <a:rPr lang="es-ES" dirty="0" smtClean="0"/>
              <a:t>El interruptor diferencial presenta dos objetivos principales:</a:t>
            </a:r>
          </a:p>
          <a:p>
            <a:pPr lvl="2" algn="just"/>
            <a:r>
              <a:rPr lang="es-ES" b="1" dirty="0" smtClean="0"/>
              <a:t>0 Preservar vidas humanas.</a:t>
            </a:r>
          </a:p>
          <a:p>
            <a:pPr lvl="2" algn="just"/>
            <a:r>
              <a:rPr lang="es-ES" b="1" dirty="0" smtClean="0"/>
              <a:t>0 Evitar riesgos de incendio.</a:t>
            </a:r>
          </a:p>
          <a:p>
            <a:pPr algn="just"/>
            <a:r>
              <a:rPr lang="es-ES" dirty="0" smtClean="0"/>
              <a:t>Los riesgos eléctricos de contactos dependen del tiempo de circulación de corriente por el cuerpo humano y de su </a:t>
            </a:r>
            <a:r>
              <a:rPr lang="es-ES" dirty="0" err="1" smtClean="0"/>
              <a:t>ntensidad</a:t>
            </a:r>
            <a:r>
              <a:rPr lang="es-ES" dirty="0" smtClean="0"/>
              <a:t>. En el umbral de 30 </a:t>
            </a:r>
            <a:r>
              <a:rPr lang="es-ES" dirty="0" err="1" smtClean="0"/>
              <a:t>mA</a:t>
            </a:r>
            <a:r>
              <a:rPr lang="es-ES" dirty="0" smtClean="0"/>
              <a:t>, comienzan los problemas de parálisis respiratoria, que pueden ser irreversibles si la corriente no se corta antes de los 10 segundos, lo que lleva directamente a la fibrilación ventricular.</a:t>
            </a:r>
          </a:p>
          <a:p>
            <a:pPr algn="just"/>
            <a:r>
              <a:rPr lang="es-ES" dirty="0" smtClean="0"/>
              <a:t>Se considera que, si se corta la corriente inmediatamente, 30 </a:t>
            </a:r>
            <a:r>
              <a:rPr lang="es-ES" dirty="0" err="1" smtClean="0"/>
              <a:t>mA</a:t>
            </a:r>
            <a:r>
              <a:rPr lang="es-ES" dirty="0" smtClean="0"/>
              <a:t> es el umbral seguro. La persona que tuvo un contacto directo o indirecto solo sufrirá una patada, pero no pasará a mayores. En suma, el interruptor diferencial salva una vida. </a:t>
            </a:r>
          </a:p>
        </p:txBody>
      </p:sp>
    </p:spTree>
    <p:extLst>
      <p:ext uri="{BB962C8B-B14F-4D97-AF65-F5344CB8AC3E}">
        <p14:creationId xmlns:p14="http://schemas.microsoft.com/office/powerpoint/2010/main" val="274278546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800" y="196770"/>
            <a:ext cx="6000995" cy="6463308"/>
          </a:xfrm>
          <a:prstGeom prst="rect">
            <a:avLst/>
          </a:prstGeom>
        </p:spPr>
        <p:txBody>
          <a:bodyPr wrap="square">
            <a:spAutoFit/>
          </a:bodyPr>
          <a:lstStyle/>
          <a:p>
            <a:pPr algn="just"/>
            <a:r>
              <a:rPr lang="es-ES" dirty="0" smtClean="0"/>
              <a:t>Para que el ID proteja contra contactos indirectos, es imprescindible que exista un conductor de protección que conecte a tierra las masas metálicas de los equipos para que, ante una falla de aislación, circule corriente diferencial, y el ID actúe evitando que queden energizadas las masas metálicas.</a:t>
            </a:r>
          </a:p>
          <a:p>
            <a:pPr algn="just"/>
            <a:r>
              <a:rPr lang="es-ES" dirty="0" smtClean="0"/>
              <a:t>Una corriente de unos 10 </a:t>
            </a:r>
            <a:r>
              <a:rPr lang="es-ES" dirty="0" err="1" smtClean="0"/>
              <a:t>mA</a:t>
            </a:r>
            <a:r>
              <a:rPr lang="es-ES" dirty="0" smtClean="0"/>
              <a:t> es el umbral de no soltar, por lo tanto, en donde hay niños, un ID con este valor de </a:t>
            </a:r>
            <a:r>
              <a:rPr lang="es-ES" dirty="0"/>
              <a:t>calibración </a:t>
            </a:r>
            <a:r>
              <a:rPr lang="es-ES" dirty="0" smtClean="0"/>
              <a:t>aumenta </a:t>
            </a:r>
            <a:r>
              <a:rPr lang="es-ES" dirty="0"/>
              <a:t>la seguridad. Es especialmente recomendado </a:t>
            </a:r>
            <a:r>
              <a:rPr lang="es-ES" dirty="0" smtClean="0"/>
              <a:t>en </a:t>
            </a:r>
            <a:r>
              <a:rPr lang="es-ES" dirty="0"/>
              <a:t>ambientes húmedos, donde la resistencia del cuerpo </a:t>
            </a:r>
            <a:r>
              <a:rPr lang="es-ES" dirty="0" smtClean="0"/>
              <a:t>disminuye</a:t>
            </a:r>
            <a:r>
              <a:rPr lang="es-ES" dirty="0"/>
              <a:t>. También en lugares con ancianos o personas con </a:t>
            </a:r>
            <a:r>
              <a:rPr lang="es-ES" dirty="0" smtClean="0"/>
              <a:t>problemas </a:t>
            </a:r>
            <a:r>
              <a:rPr lang="es-ES" dirty="0"/>
              <a:t>cardíacos.</a:t>
            </a:r>
          </a:p>
          <a:p>
            <a:pPr algn="just"/>
            <a:r>
              <a:rPr lang="es-ES" dirty="0"/>
              <a:t>En líneas largas es conveniente instalar ID de 300 </a:t>
            </a:r>
            <a:r>
              <a:rPr lang="es-ES" dirty="0" err="1"/>
              <a:t>mA.</a:t>
            </a:r>
            <a:r>
              <a:rPr lang="es-ES" dirty="0"/>
              <a:t> </a:t>
            </a:r>
          </a:p>
          <a:p>
            <a:pPr algn="just"/>
            <a:r>
              <a:rPr lang="es-ES" dirty="0"/>
              <a:t>Cualquier falla a tierra de estas líneas accionará el ID </a:t>
            </a:r>
            <a:r>
              <a:rPr lang="es-ES" dirty="0" smtClean="0"/>
              <a:t>eliminando </a:t>
            </a:r>
            <a:r>
              <a:rPr lang="es-ES" dirty="0"/>
              <a:t>la probabilidad de incendios, aunque un ID de esta </a:t>
            </a:r>
            <a:r>
              <a:rPr lang="es-ES" dirty="0" smtClean="0"/>
              <a:t>corriente </a:t>
            </a:r>
            <a:r>
              <a:rPr lang="es-ES" dirty="0"/>
              <a:t>no preserva vidas. Ante un contacto directo, la </a:t>
            </a:r>
            <a:r>
              <a:rPr lang="es-ES" dirty="0" smtClean="0"/>
              <a:t>corriente </a:t>
            </a:r>
            <a:r>
              <a:rPr lang="es-ES" dirty="0"/>
              <a:t>promedio entre manos y pies de una persona seca </a:t>
            </a:r>
            <a:r>
              <a:rPr lang="es-ES" dirty="0" smtClean="0"/>
              <a:t>es </a:t>
            </a:r>
            <a:r>
              <a:rPr lang="es-ES" dirty="0"/>
              <a:t>de 220 V / 1600 </a:t>
            </a:r>
            <a:r>
              <a:rPr lang="es-ES" dirty="0" smtClean="0"/>
              <a:t>(</a:t>
            </a:r>
            <a:r>
              <a:rPr lang="el-GR" dirty="0" smtClean="0"/>
              <a:t>Ω</a:t>
            </a:r>
            <a:r>
              <a:rPr lang="es-ES" dirty="0" smtClean="0"/>
              <a:t>) </a:t>
            </a:r>
            <a:r>
              <a:rPr lang="es-ES" dirty="0"/>
              <a:t>= 137 </a:t>
            </a:r>
            <a:r>
              <a:rPr lang="es-ES" dirty="0" err="1"/>
              <a:t>mA</a:t>
            </a:r>
            <a:r>
              <a:rPr lang="es-ES" dirty="0"/>
              <a:t>, por lo que el ID no actuará. </a:t>
            </a:r>
          </a:p>
          <a:p>
            <a:pPr algn="just"/>
            <a:r>
              <a:rPr lang="es-ES" dirty="0"/>
              <a:t>Con 137 </a:t>
            </a:r>
            <a:r>
              <a:rPr lang="es-ES" dirty="0" err="1"/>
              <a:t>mA</a:t>
            </a:r>
            <a:r>
              <a:rPr lang="es-ES" dirty="0"/>
              <a:t> circulando 0,5 segundos ya hay riesgo del 50 % </a:t>
            </a:r>
            <a:r>
              <a:rPr lang="es-ES" dirty="0" smtClean="0"/>
              <a:t>de </a:t>
            </a:r>
            <a:r>
              <a:rPr lang="es-ES" dirty="0"/>
              <a:t>fibrilación ventricular.</a:t>
            </a:r>
          </a:p>
          <a:p>
            <a:pPr algn="just"/>
            <a:r>
              <a:rPr lang="es-ES" dirty="0"/>
              <a:t>Por razones de compatibilidad electromagnética (CE), </a:t>
            </a:r>
            <a:r>
              <a:rPr lang="es-ES" dirty="0" smtClean="0"/>
              <a:t>los equipos </a:t>
            </a:r>
            <a:r>
              <a:rPr lang="es-ES" dirty="0"/>
              <a:t>electrónicos poseen filtros en la alimentación que </a:t>
            </a:r>
            <a:r>
              <a:rPr lang="es-ES" dirty="0" smtClean="0"/>
              <a:t>evitan </a:t>
            </a:r>
            <a:r>
              <a:rPr lang="es-ES" dirty="0"/>
              <a:t>que las armónicas de las fuentes </a:t>
            </a:r>
            <a:r>
              <a:rPr lang="es-ES" dirty="0" err="1"/>
              <a:t>switching</a:t>
            </a:r>
            <a:r>
              <a:rPr lang="es-ES" dirty="0"/>
              <a:t> sean </a:t>
            </a:r>
            <a:r>
              <a:rPr lang="es-ES" dirty="0" smtClean="0"/>
              <a:t>conducidas </a:t>
            </a:r>
            <a:r>
              <a:rPr lang="es-ES" dirty="0"/>
              <a:t>por el cable</a:t>
            </a:r>
            <a:r>
              <a:rPr lang="es-ES" dirty="0" smtClean="0"/>
              <a:t>.</a:t>
            </a:r>
          </a:p>
        </p:txBody>
      </p:sp>
      <p:pic>
        <p:nvPicPr>
          <p:cNvPr id="3" name="Imagen 2"/>
          <p:cNvPicPr>
            <a:picLocks noChangeAspect="1"/>
          </p:cNvPicPr>
          <p:nvPr/>
        </p:nvPicPr>
        <p:blipFill>
          <a:blip r:embed="rId2"/>
          <a:stretch>
            <a:fillRect/>
          </a:stretch>
        </p:blipFill>
        <p:spPr>
          <a:xfrm>
            <a:off x="6210795" y="404823"/>
            <a:ext cx="3248025" cy="1819275"/>
          </a:xfrm>
          <a:prstGeom prst="rect">
            <a:avLst/>
          </a:prstGeom>
        </p:spPr>
      </p:pic>
      <p:pic>
        <p:nvPicPr>
          <p:cNvPr id="5" name="Imagen 4"/>
          <p:cNvPicPr>
            <a:picLocks noChangeAspect="1"/>
          </p:cNvPicPr>
          <p:nvPr/>
        </p:nvPicPr>
        <p:blipFill>
          <a:blip r:embed="rId3"/>
          <a:stretch>
            <a:fillRect/>
          </a:stretch>
        </p:blipFill>
        <p:spPr>
          <a:xfrm>
            <a:off x="6149501" y="3572255"/>
            <a:ext cx="3640675" cy="3113717"/>
          </a:xfrm>
          <a:prstGeom prst="rect">
            <a:avLst/>
          </a:prstGeom>
        </p:spPr>
      </p:pic>
      <p:pic>
        <p:nvPicPr>
          <p:cNvPr id="6" name="Imagen 5"/>
          <p:cNvPicPr>
            <a:picLocks noChangeAspect="1"/>
          </p:cNvPicPr>
          <p:nvPr/>
        </p:nvPicPr>
        <p:blipFill>
          <a:blip r:embed="rId4"/>
          <a:stretch>
            <a:fillRect/>
          </a:stretch>
        </p:blipFill>
        <p:spPr>
          <a:xfrm>
            <a:off x="8764791" y="1999488"/>
            <a:ext cx="3219450" cy="2655159"/>
          </a:xfrm>
          <a:prstGeom prst="rect">
            <a:avLst/>
          </a:prstGeom>
        </p:spPr>
      </p:pic>
      <p:sp>
        <p:nvSpPr>
          <p:cNvPr id="7" name="Rectángulo 6"/>
          <p:cNvSpPr/>
          <p:nvPr/>
        </p:nvSpPr>
        <p:spPr>
          <a:xfrm>
            <a:off x="9458820" y="540765"/>
            <a:ext cx="2525421" cy="1200329"/>
          </a:xfrm>
          <a:prstGeom prst="rect">
            <a:avLst/>
          </a:prstGeom>
        </p:spPr>
        <p:txBody>
          <a:bodyPr wrap="square">
            <a:spAutoFit/>
          </a:bodyPr>
          <a:lstStyle/>
          <a:p>
            <a:r>
              <a:rPr lang="es-ES" b="1" dirty="0"/>
              <a:t>Montaje </a:t>
            </a:r>
            <a:r>
              <a:rPr lang="es-ES" b="1" dirty="0" err="1"/>
              <a:t>Nicholson</a:t>
            </a:r>
            <a:r>
              <a:rPr lang="es-ES" b="1" dirty="0"/>
              <a:t> para medir corrientes diferenciales en sistemas trifásicos.</a:t>
            </a:r>
          </a:p>
        </p:txBody>
      </p:sp>
      <p:sp>
        <p:nvSpPr>
          <p:cNvPr id="8" name="Rectángulo 7"/>
          <p:cNvSpPr/>
          <p:nvPr/>
        </p:nvSpPr>
        <p:spPr>
          <a:xfrm>
            <a:off x="6210794" y="2224098"/>
            <a:ext cx="2553997" cy="1477328"/>
          </a:xfrm>
          <a:prstGeom prst="rect">
            <a:avLst/>
          </a:prstGeom>
        </p:spPr>
        <p:txBody>
          <a:bodyPr wrap="square">
            <a:spAutoFit/>
          </a:bodyPr>
          <a:lstStyle/>
          <a:p>
            <a:pPr algn="just"/>
            <a:r>
              <a:rPr lang="es-ES" b="1" dirty="0" smtClean="0"/>
              <a:t>Los ID de </a:t>
            </a:r>
            <a:r>
              <a:rPr lang="es-ES" b="1" dirty="0"/>
              <a:t>300 </a:t>
            </a:r>
            <a:r>
              <a:rPr lang="es-ES" b="1" dirty="0" err="1"/>
              <a:t>mA</a:t>
            </a:r>
            <a:r>
              <a:rPr lang="es-ES" b="1" dirty="0"/>
              <a:t> eliminan riesgos de incendio en líneas largas</a:t>
            </a:r>
            <a:r>
              <a:rPr lang="es-ES" b="1" dirty="0" smtClean="0"/>
              <a:t>, pero </a:t>
            </a:r>
            <a:r>
              <a:rPr lang="es-ES" b="1" dirty="0"/>
              <a:t>no protegen </a:t>
            </a:r>
            <a:r>
              <a:rPr lang="es-ES" b="1" dirty="0" smtClean="0"/>
              <a:t>a las </a:t>
            </a:r>
            <a:r>
              <a:rPr lang="es-ES" b="1" dirty="0" err="1" smtClean="0"/>
              <a:t>ersonas</a:t>
            </a:r>
            <a:r>
              <a:rPr lang="es-ES" b="1" dirty="0"/>
              <a:t>.</a:t>
            </a:r>
          </a:p>
        </p:txBody>
      </p:sp>
      <p:sp>
        <p:nvSpPr>
          <p:cNvPr id="9" name="Rectángulo 8"/>
          <p:cNvSpPr/>
          <p:nvPr/>
        </p:nvSpPr>
        <p:spPr>
          <a:xfrm>
            <a:off x="9790176" y="4549676"/>
            <a:ext cx="2194065" cy="2308324"/>
          </a:xfrm>
          <a:prstGeom prst="rect">
            <a:avLst/>
          </a:prstGeom>
        </p:spPr>
        <p:txBody>
          <a:bodyPr wrap="square">
            <a:spAutoFit/>
          </a:bodyPr>
          <a:lstStyle/>
          <a:p>
            <a:pPr algn="just"/>
            <a:r>
              <a:rPr lang="es-ES" b="1" dirty="0"/>
              <a:t>En ambientes húmedos, como un jardín, </a:t>
            </a:r>
            <a:r>
              <a:rPr lang="es-ES" b="1" dirty="0" smtClean="0"/>
              <a:t>se debe </a:t>
            </a:r>
            <a:r>
              <a:rPr lang="es-ES" b="1" dirty="0"/>
              <a:t>utilizar </a:t>
            </a:r>
            <a:r>
              <a:rPr lang="es-ES" b="1" dirty="0" smtClean="0"/>
              <a:t>el ID de </a:t>
            </a:r>
            <a:r>
              <a:rPr lang="es-ES" b="1" dirty="0"/>
              <a:t>10 </a:t>
            </a:r>
            <a:r>
              <a:rPr lang="es-ES" b="1" dirty="0" err="1"/>
              <a:t>mA.</a:t>
            </a:r>
            <a:r>
              <a:rPr lang="es-ES" b="1" dirty="0"/>
              <a:t> </a:t>
            </a:r>
          </a:p>
          <a:p>
            <a:pPr algn="just"/>
            <a:r>
              <a:rPr lang="es-ES" b="1" dirty="0" smtClean="0"/>
              <a:t>El circuito </a:t>
            </a:r>
            <a:r>
              <a:rPr lang="es-ES" b="1" dirty="0"/>
              <a:t>debe ser </a:t>
            </a:r>
            <a:r>
              <a:rPr lang="es-ES" b="1" dirty="0" smtClean="0"/>
              <a:t>independiente </a:t>
            </a:r>
            <a:r>
              <a:rPr lang="es-ES" b="1" dirty="0"/>
              <a:t>para exteriores.</a:t>
            </a:r>
          </a:p>
        </p:txBody>
      </p:sp>
    </p:spTree>
    <p:extLst>
      <p:ext uri="{BB962C8B-B14F-4D97-AF65-F5344CB8AC3E}">
        <p14:creationId xmlns:p14="http://schemas.microsoft.com/office/powerpoint/2010/main" val="391997261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36042" y="457580"/>
            <a:ext cx="3528822" cy="4967860"/>
          </a:xfrm>
          <a:prstGeom prst="rect">
            <a:avLst/>
          </a:prstGeom>
        </p:spPr>
      </p:pic>
      <p:pic>
        <p:nvPicPr>
          <p:cNvPr id="4" name="Imagen 3"/>
          <p:cNvPicPr>
            <a:picLocks noChangeAspect="1"/>
          </p:cNvPicPr>
          <p:nvPr/>
        </p:nvPicPr>
        <p:blipFill>
          <a:blip r:embed="rId3"/>
          <a:stretch>
            <a:fillRect/>
          </a:stretch>
        </p:blipFill>
        <p:spPr>
          <a:xfrm>
            <a:off x="7022593" y="3706369"/>
            <a:ext cx="4387786" cy="2664904"/>
          </a:xfrm>
          <a:prstGeom prst="rect">
            <a:avLst/>
          </a:prstGeom>
        </p:spPr>
      </p:pic>
      <p:sp>
        <p:nvSpPr>
          <p:cNvPr id="5" name="Rectángulo 4"/>
          <p:cNvSpPr/>
          <p:nvPr/>
        </p:nvSpPr>
        <p:spPr>
          <a:xfrm>
            <a:off x="3864863" y="723175"/>
            <a:ext cx="1562159" cy="2585323"/>
          </a:xfrm>
          <a:prstGeom prst="rect">
            <a:avLst/>
          </a:prstGeom>
        </p:spPr>
        <p:txBody>
          <a:bodyPr wrap="square">
            <a:spAutoFit/>
          </a:bodyPr>
          <a:lstStyle/>
          <a:p>
            <a:r>
              <a:rPr lang="es-ES" b="1" dirty="0"/>
              <a:t>La posición </a:t>
            </a:r>
          </a:p>
          <a:p>
            <a:r>
              <a:rPr lang="es-ES" b="1" dirty="0"/>
              <a:t>del PIA está </a:t>
            </a:r>
          </a:p>
          <a:p>
            <a:r>
              <a:rPr lang="es-ES" b="1" dirty="0"/>
              <a:t>relacionada</a:t>
            </a:r>
          </a:p>
          <a:p>
            <a:r>
              <a:rPr lang="es-ES" b="1" dirty="0"/>
              <a:t>con </a:t>
            </a:r>
            <a:r>
              <a:rPr lang="es-ES" b="1" dirty="0" smtClean="0"/>
              <a:t>la </a:t>
            </a:r>
            <a:r>
              <a:rPr lang="es-ES" b="1" dirty="0" err="1" smtClean="0"/>
              <a:t>Icc</a:t>
            </a:r>
            <a:r>
              <a:rPr lang="es-ES" b="1" dirty="0" smtClean="0"/>
              <a:t>.</a:t>
            </a:r>
            <a:endParaRPr lang="es-ES" b="1" dirty="0"/>
          </a:p>
          <a:p>
            <a:r>
              <a:rPr lang="es-ES" b="1" dirty="0"/>
              <a:t>Hay que</a:t>
            </a:r>
          </a:p>
          <a:p>
            <a:r>
              <a:rPr lang="es-ES" b="1" dirty="0"/>
              <a:t>utilizar un</a:t>
            </a:r>
          </a:p>
          <a:p>
            <a:r>
              <a:rPr lang="es-ES" b="1" dirty="0"/>
              <a:t>cortocircuito </a:t>
            </a:r>
          </a:p>
          <a:p>
            <a:r>
              <a:rPr lang="es-ES" b="1" dirty="0"/>
              <a:t>aguas abajo </a:t>
            </a:r>
          </a:p>
          <a:p>
            <a:r>
              <a:rPr lang="es-ES" b="1" dirty="0"/>
              <a:t>con más </a:t>
            </a:r>
            <a:r>
              <a:rPr lang="es-ES" b="1" dirty="0" err="1"/>
              <a:t>PdC</a:t>
            </a:r>
            <a:r>
              <a:rPr lang="es-ES" dirty="0"/>
              <a:t>.</a:t>
            </a:r>
          </a:p>
        </p:txBody>
      </p:sp>
      <p:sp>
        <p:nvSpPr>
          <p:cNvPr id="6" name="Rectángulo 5"/>
          <p:cNvSpPr/>
          <p:nvPr/>
        </p:nvSpPr>
        <p:spPr>
          <a:xfrm>
            <a:off x="6803816" y="2479845"/>
            <a:ext cx="4825340" cy="923330"/>
          </a:xfrm>
          <a:prstGeom prst="rect">
            <a:avLst/>
          </a:prstGeom>
        </p:spPr>
        <p:txBody>
          <a:bodyPr wrap="square">
            <a:spAutoFit/>
          </a:bodyPr>
          <a:lstStyle/>
          <a:p>
            <a:r>
              <a:rPr lang="es-ES" b="1" dirty="0" smtClean="0"/>
              <a:t>Este </a:t>
            </a:r>
            <a:r>
              <a:rPr lang="es-ES" b="1" dirty="0"/>
              <a:t>circuito simple, armado en una caja plástica, permite </a:t>
            </a:r>
            <a:r>
              <a:rPr lang="es-ES" b="1" dirty="0" smtClean="0"/>
              <a:t>probar el ID y si están </a:t>
            </a:r>
            <a:r>
              <a:rPr lang="es-ES" b="1" dirty="0"/>
              <a:t>correctamente conectados los tomacorrientes.</a:t>
            </a:r>
          </a:p>
        </p:txBody>
      </p:sp>
    </p:spTree>
    <p:extLst>
      <p:ext uri="{BB962C8B-B14F-4D97-AF65-F5344CB8AC3E}">
        <p14:creationId xmlns:p14="http://schemas.microsoft.com/office/powerpoint/2010/main" val="19591327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7299" y="158131"/>
            <a:ext cx="7960426" cy="6740307"/>
          </a:xfrm>
          <a:prstGeom prst="rect">
            <a:avLst/>
          </a:prstGeom>
        </p:spPr>
        <p:txBody>
          <a:bodyPr wrap="square">
            <a:spAutoFit/>
          </a:bodyPr>
          <a:lstStyle/>
          <a:p>
            <a:pPr algn="just"/>
            <a:r>
              <a:rPr lang="es-ES" dirty="0" smtClean="0"/>
              <a:t>Estos </a:t>
            </a:r>
            <a:r>
              <a:rPr lang="es-ES" dirty="0"/>
              <a:t>filtros </a:t>
            </a:r>
            <a:r>
              <a:rPr lang="es-ES" dirty="0" err="1"/>
              <a:t>pasabajos</a:t>
            </a:r>
            <a:r>
              <a:rPr lang="es-ES" dirty="0"/>
              <a:t> poseen capacitores a masa. Un valor </a:t>
            </a:r>
            <a:r>
              <a:rPr lang="es-ES" dirty="0" smtClean="0"/>
              <a:t>típico </a:t>
            </a:r>
            <a:r>
              <a:rPr lang="es-ES" dirty="0"/>
              <a:t>es de 0,01 </a:t>
            </a:r>
            <a:r>
              <a:rPr lang="es-ES" dirty="0" err="1"/>
              <a:t>yF</a:t>
            </a:r>
            <a:r>
              <a:rPr lang="es-ES" dirty="0"/>
              <a:t>, que en 50 Hz presenta una reactancia </a:t>
            </a:r>
            <a:r>
              <a:rPr lang="es-ES" dirty="0" smtClean="0"/>
              <a:t>de unos </a:t>
            </a:r>
            <a:r>
              <a:rPr lang="es-ES" dirty="0"/>
              <a:t>318 k(; al menos siempre hay dos, por lo que la </a:t>
            </a:r>
            <a:r>
              <a:rPr lang="es-ES" dirty="0" smtClean="0"/>
              <a:t>reactancia </a:t>
            </a:r>
            <a:r>
              <a:rPr lang="es-ES" dirty="0"/>
              <a:t>es de 159 </a:t>
            </a:r>
            <a:r>
              <a:rPr lang="es-ES" dirty="0" err="1"/>
              <a:t>kQ</a:t>
            </a:r>
            <a:r>
              <a:rPr lang="es-ES" dirty="0"/>
              <a:t>. Entonces siempre hay una intensidad </a:t>
            </a:r>
            <a:r>
              <a:rPr lang="es-ES" dirty="0" smtClean="0"/>
              <a:t>de </a:t>
            </a:r>
            <a:r>
              <a:rPr lang="es-ES" dirty="0"/>
              <a:t>fuga a masa de 220 V / 159k0 = 1,4 </a:t>
            </a:r>
            <a:r>
              <a:rPr lang="es-ES" dirty="0" err="1"/>
              <a:t>mA.</a:t>
            </a:r>
            <a:endParaRPr lang="es-ES" dirty="0"/>
          </a:p>
          <a:p>
            <a:pPr algn="just"/>
            <a:r>
              <a:rPr lang="es-ES" dirty="0"/>
              <a:t>Los ID de 30 </a:t>
            </a:r>
            <a:r>
              <a:rPr lang="es-ES" dirty="0" err="1"/>
              <a:t>mA</a:t>
            </a:r>
            <a:r>
              <a:rPr lang="es-ES" dirty="0"/>
              <a:t> necesitan al menos 15 </a:t>
            </a:r>
            <a:r>
              <a:rPr lang="es-ES" dirty="0" err="1"/>
              <a:t>mA</a:t>
            </a:r>
            <a:r>
              <a:rPr lang="es-ES" dirty="0"/>
              <a:t> para actuar </a:t>
            </a:r>
            <a:r>
              <a:rPr lang="es-ES" dirty="0" smtClean="0"/>
              <a:t>cuando </a:t>
            </a:r>
            <a:r>
              <a:rPr lang="es-ES" dirty="0"/>
              <a:t>se </a:t>
            </a:r>
            <a:r>
              <a:rPr lang="es-ES" dirty="0" err="1"/>
              <a:t>descalibran</a:t>
            </a:r>
            <a:r>
              <a:rPr lang="es-ES" dirty="0"/>
              <a:t>, es decir, si se conectan 11 </a:t>
            </a:r>
            <a:r>
              <a:rPr lang="es-ES" dirty="0" smtClean="0"/>
              <a:t>equipos electrónicos con filtros, un ID envejecido (aunque actúe bien en 30 </a:t>
            </a:r>
            <a:r>
              <a:rPr lang="es-ES" dirty="0" err="1" smtClean="0"/>
              <a:t>mA</a:t>
            </a:r>
            <a:r>
              <a:rPr lang="es-ES" dirty="0" smtClean="0"/>
              <a:t>) puede </a:t>
            </a:r>
            <a:r>
              <a:rPr lang="es-ES" dirty="0"/>
              <a:t>interrumpir </a:t>
            </a:r>
            <a:r>
              <a:rPr lang="es-ES" dirty="0" smtClean="0"/>
              <a:t>la corriente</a:t>
            </a:r>
            <a:r>
              <a:rPr lang="es-ES" dirty="0"/>
              <a:t>, sacando de </a:t>
            </a:r>
            <a:r>
              <a:rPr lang="es-ES" dirty="0" smtClean="0"/>
              <a:t>servicio los equipos electrónicos. Debemos </a:t>
            </a:r>
            <a:r>
              <a:rPr lang="es-ES" dirty="0"/>
              <a:t>limitarnos</a:t>
            </a:r>
            <a:r>
              <a:rPr lang="es-ES" dirty="0" smtClean="0"/>
              <a:t>, entonces</a:t>
            </a:r>
            <a:r>
              <a:rPr lang="es-ES" dirty="0"/>
              <a:t>, </a:t>
            </a:r>
            <a:r>
              <a:rPr lang="es-ES" dirty="0" smtClean="0"/>
              <a:t>a 6/8 equipos </a:t>
            </a:r>
            <a:r>
              <a:rPr lang="es-ES" dirty="0"/>
              <a:t>por cada </a:t>
            </a:r>
            <a:r>
              <a:rPr lang="es-ES" dirty="0" smtClean="0"/>
              <a:t>ID estándar de 30 </a:t>
            </a:r>
            <a:r>
              <a:rPr lang="es-ES" dirty="0" err="1" smtClean="0"/>
              <a:t>mA</a:t>
            </a:r>
            <a:r>
              <a:rPr lang="es-ES" dirty="0" err="1"/>
              <a:t>.</a:t>
            </a:r>
            <a:r>
              <a:rPr lang="es-ES" dirty="0"/>
              <a:t> </a:t>
            </a:r>
          </a:p>
          <a:p>
            <a:pPr algn="just"/>
            <a:r>
              <a:rPr lang="es-ES" dirty="0"/>
              <a:t>Recordemos </a:t>
            </a:r>
            <a:r>
              <a:rPr lang="es-ES" dirty="0" smtClean="0"/>
              <a:t>que el electroimán del ID posee un imán permanente </a:t>
            </a:r>
            <a:r>
              <a:rPr lang="es-ES" dirty="0"/>
              <a:t>y, si la palanca con el tiempo no cierra bien el </a:t>
            </a:r>
            <a:r>
              <a:rPr lang="es-ES" dirty="0" smtClean="0"/>
              <a:t>circuito magnético</a:t>
            </a:r>
            <a:r>
              <a:rPr lang="es-ES" dirty="0"/>
              <a:t>, </a:t>
            </a:r>
            <a:r>
              <a:rPr lang="es-ES" dirty="0" smtClean="0"/>
              <a:t>el imán se irá desmagnetizando</a:t>
            </a:r>
            <a:r>
              <a:rPr lang="es-ES" dirty="0"/>
              <a:t>, </a:t>
            </a:r>
            <a:r>
              <a:rPr lang="es-ES" dirty="0" smtClean="0"/>
              <a:t>y permitirá que el ID actúe </a:t>
            </a:r>
            <a:r>
              <a:rPr lang="es-ES" dirty="0"/>
              <a:t>con menor corriente a tierra.</a:t>
            </a:r>
          </a:p>
          <a:p>
            <a:pPr algn="just"/>
            <a:r>
              <a:rPr lang="es-ES" b="1" dirty="0">
                <a:solidFill>
                  <a:srgbClr val="0070C0"/>
                </a:solidFill>
                <a:latin typeface="Arial Rounded MT Bold" panose="020F0704030504030204" pitchFamily="34" charset="0"/>
              </a:rPr>
              <a:t>Formas comerciales</a:t>
            </a:r>
          </a:p>
          <a:p>
            <a:pPr algn="just"/>
            <a:r>
              <a:rPr lang="es-ES" dirty="0"/>
              <a:t>Los ID domésticos y para oficinas o talleres se presentan en </a:t>
            </a:r>
            <a:r>
              <a:rPr lang="es-ES" dirty="0" smtClean="0"/>
              <a:t>módulos </a:t>
            </a:r>
            <a:r>
              <a:rPr lang="es-ES" dirty="0"/>
              <a:t>para riel DIN de 4 unidades de módulo, es decir, 36 </a:t>
            </a:r>
            <a:r>
              <a:rPr lang="es-ES" dirty="0" smtClean="0"/>
              <a:t>mm de </a:t>
            </a:r>
            <a:r>
              <a:rPr lang="es-ES" dirty="0"/>
              <a:t>ancho para </a:t>
            </a:r>
            <a:r>
              <a:rPr lang="es-ES" dirty="0" smtClean="0"/>
              <a:t>los de 1P+N</a:t>
            </a:r>
            <a:r>
              <a:rPr lang="es-ES" dirty="0"/>
              <a:t>. Los de 3P+N son de 72 </a:t>
            </a:r>
            <a:r>
              <a:rPr lang="es-ES" dirty="0" err="1"/>
              <a:t>mm.</a:t>
            </a:r>
            <a:endParaRPr lang="es-ES" dirty="0"/>
          </a:p>
          <a:p>
            <a:pPr algn="just"/>
            <a:r>
              <a:rPr lang="es-ES" dirty="0"/>
              <a:t>Las intensidades nominales típicas son de 25, 40 y 63 A. </a:t>
            </a:r>
            <a:r>
              <a:rPr lang="es-ES" dirty="0" smtClean="0"/>
              <a:t>En general </a:t>
            </a:r>
            <a:r>
              <a:rPr lang="es-ES" dirty="0"/>
              <a:t>tienen 3kA de poder de corte, por lo que no pueden </a:t>
            </a:r>
            <a:r>
              <a:rPr lang="es-ES" dirty="0" smtClean="0"/>
              <a:t>abrir </a:t>
            </a:r>
            <a:r>
              <a:rPr lang="es-ES" dirty="0"/>
              <a:t>un cortocircuito de más corriente, siempre lo debe </a:t>
            </a:r>
            <a:r>
              <a:rPr lang="es-ES" dirty="0" smtClean="0"/>
              <a:t>ayudar </a:t>
            </a:r>
            <a:r>
              <a:rPr lang="es-ES" dirty="0"/>
              <a:t>el PIA que se debe colocar en serie con el ID. La </a:t>
            </a:r>
            <a:r>
              <a:rPr lang="es-ES" dirty="0" smtClean="0"/>
              <a:t>durabilidad </a:t>
            </a:r>
            <a:r>
              <a:rPr lang="es-ES" dirty="0"/>
              <a:t>de un </a:t>
            </a:r>
            <a:r>
              <a:rPr lang="es-ES" dirty="0" smtClean="0"/>
              <a:t>ID </a:t>
            </a:r>
            <a:r>
              <a:rPr lang="es-ES" dirty="0"/>
              <a:t>es de unas 10.000 operaciones bajo carga de </a:t>
            </a:r>
            <a:r>
              <a:rPr lang="es-ES" dirty="0" smtClean="0"/>
              <a:t>0,9 </a:t>
            </a:r>
            <a:r>
              <a:rPr lang="es-ES" dirty="0"/>
              <a:t>In. Suelen soportar sobrecargas de arranque de motores </a:t>
            </a:r>
            <a:r>
              <a:rPr lang="es-ES" dirty="0" smtClean="0"/>
              <a:t>de </a:t>
            </a:r>
            <a:r>
              <a:rPr lang="es-ES" dirty="0"/>
              <a:t>hasta 6 In. Para instalaciones con equipos electrónicos, </a:t>
            </a:r>
            <a:r>
              <a:rPr lang="es-ES" dirty="0" smtClean="0"/>
              <a:t>se </a:t>
            </a:r>
            <a:r>
              <a:rPr lang="es-ES" dirty="0"/>
              <a:t>fabrican ID inmunizados, con filtros que evitan su disparo </a:t>
            </a:r>
            <a:r>
              <a:rPr lang="es-ES" dirty="0" smtClean="0"/>
              <a:t>ante </a:t>
            </a:r>
            <a:r>
              <a:rPr lang="es-ES" dirty="0"/>
              <a:t>armónicos y corrientes de fuga. Se recomienda este </a:t>
            </a:r>
            <a:r>
              <a:rPr lang="es-ES" dirty="0" smtClean="0"/>
              <a:t>tipo </a:t>
            </a:r>
            <a:r>
              <a:rPr lang="es-ES" dirty="0"/>
              <a:t>para informática, </a:t>
            </a:r>
            <a:r>
              <a:rPr lang="es-ES" dirty="0" err="1"/>
              <a:t>dimmers</a:t>
            </a:r>
            <a:r>
              <a:rPr lang="es-ES" dirty="0"/>
              <a:t>, variadores de velocidad de </a:t>
            </a:r>
            <a:r>
              <a:rPr lang="es-ES" dirty="0" smtClean="0"/>
              <a:t>motores </a:t>
            </a:r>
            <a:r>
              <a:rPr lang="es-ES" dirty="0"/>
              <a:t>e iluminación con balasto electrónico.</a:t>
            </a:r>
          </a:p>
        </p:txBody>
      </p:sp>
      <p:pic>
        <p:nvPicPr>
          <p:cNvPr id="5" name="Imagen 4"/>
          <p:cNvPicPr>
            <a:picLocks noChangeAspect="1"/>
          </p:cNvPicPr>
          <p:nvPr/>
        </p:nvPicPr>
        <p:blipFill>
          <a:blip r:embed="rId2"/>
          <a:stretch>
            <a:fillRect/>
          </a:stretch>
        </p:blipFill>
        <p:spPr>
          <a:xfrm>
            <a:off x="8217725" y="1017636"/>
            <a:ext cx="3669475" cy="3693226"/>
          </a:xfrm>
          <a:prstGeom prst="rect">
            <a:avLst/>
          </a:prstGeom>
        </p:spPr>
      </p:pic>
      <p:sp>
        <p:nvSpPr>
          <p:cNvPr id="6" name="Rectángulo 5"/>
          <p:cNvSpPr/>
          <p:nvPr/>
        </p:nvSpPr>
        <p:spPr>
          <a:xfrm>
            <a:off x="8253351" y="4970202"/>
            <a:ext cx="3633849" cy="1200329"/>
          </a:xfrm>
          <a:prstGeom prst="rect">
            <a:avLst/>
          </a:prstGeom>
        </p:spPr>
        <p:txBody>
          <a:bodyPr wrap="square">
            <a:spAutoFit/>
          </a:bodyPr>
          <a:lstStyle/>
          <a:p>
            <a:r>
              <a:rPr lang="es-ES" b="1" dirty="0" smtClean="0"/>
              <a:t>Posición del ID, aguas </a:t>
            </a:r>
            <a:r>
              <a:rPr lang="es-ES" b="1" dirty="0"/>
              <a:t>arriba de un PÍA </a:t>
            </a:r>
            <a:r>
              <a:rPr lang="es-ES" b="1" dirty="0" smtClean="0"/>
              <a:t>o aguas abajo </a:t>
            </a:r>
            <a:r>
              <a:rPr lang="es-ES" b="1" dirty="0"/>
              <a:t>de </a:t>
            </a:r>
            <a:r>
              <a:rPr lang="es-ES" b="1" dirty="0" smtClean="0"/>
              <a:t>un PIA</a:t>
            </a:r>
            <a:r>
              <a:rPr lang="es-ES" b="1" dirty="0"/>
              <a:t>. Cálculo de </a:t>
            </a:r>
            <a:r>
              <a:rPr lang="es-ES" b="1" dirty="0" smtClean="0"/>
              <a:t>la intensidad nominal </a:t>
            </a:r>
            <a:r>
              <a:rPr lang="es-ES" b="1" dirty="0"/>
              <a:t>para selección de ID.</a:t>
            </a:r>
          </a:p>
        </p:txBody>
      </p:sp>
    </p:spTree>
    <p:extLst>
      <p:ext uri="{BB962C8B-B14F-4D97-AF65-F5344CB8AC3E}">
        <p14:creationId xmlns:p14="http://schemas.microsoft.com/office/powerpoint/2010/main" val="13831978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12519" y="2429079"/>
            <a:ext cx="10782795" cy="2308324"/>
          </a:xfrm>
          <a:prstGeom prst="rect">
            <a:avLst/>
          </a:prstGeom>
        </p:spPr>
        <p:txBody>
          <a:bodyPr wrap="square">
            <a:spAutoFit/>
          </a:bodyPr>
          <a:lstStyle/>
          <a:p>
            <a:pPr algn="ctr"/>
            <a:r>
              <a:rPr lang="es-ES" sz="3600" b="1" dirty="0" smtClean="0"/>
              <a:t>CONTACTORES Y </a:t>
            </a:r>
            <a:r>
              <a:rPr lang="es-ES" sz="3600" b="1" dirty="0"/>
              <a:t>TABLEROS</a:t>
            </a:r>
          </a:p>
          <a:p>
            <a:pPr algn="ctr"/>
            <a:r>
              <a:rPr lang="es-ES" sz="3600" b="1" dirty="0" smtClean="0"/>
              <a:t>Conoceremos los principios de funcionamiento, las formas </a:t>
            </a:r>
            <a:r>
              <a:rPr lang="es-ES" sz="3600" b="1" dirty="0"/>
              <a:t>constructivas, </a:t>
            </a:r>
            <a:r>
              <a:rPr lang="es-ES" sz="3600" b="1" dirty="0" smtClean="0"/>
              <a:t>y los </a:t>
            </a:r>
            <a:r>
              <a:rPr lang="es-ES" sz="3600" b="1" dirty="0"/>
              <a:t>tipos de </a:t>
            </a:r>
            <a:r>
              <a:rPr lang="es-ES" sz="3600" b="1" dirty="0" err="1"/>
              <a:t>contactores</a:t>
            </a:r>
            <a:r>
              <a:rPr lang="es-ES" sz="3600" b="1" dirty="0"/>
              <a:t> </a:t>
            </a:r>
            <a:r>
              <a:rPr lang="es-ES" sz="3600" b="1" dirty="0" smtClean="0"/>
              <a:t>y tableros</a:t>
            </a:r>
            <a:r>
              <a:rPr lang="es-ES" sz="3600" b="1" dirty="0"/>
              <a:t>.</a:t>
            </a:r>
          </a:p>
        </p:txBody>
      </p:sp>
    </p:spTree>
    <p:extLst>
      <p:ext uri="{BB962C8B-B14F-4D97-AF65-F5344CB8AC3E}">
        <p14:creationId xmlns:p14="http://schemas.microsoft.com/office/powerpoint/2010/main" val="57357179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6740307"/>
          </a:xfrm>
          <a:prstGeom prst="rect">
            <a:avLst/>
          </a:prstGeom>
        </p:spPr>
        <p:txBody>
          <a:bodyPr wrap="square">
            <a:spAutoFit/>
          </a:bodyPr>
          <a:lstStyle/>
          <a:p>
            <a:pPr algn="just"/>
            <a:r>
              <a:rPr lang="es-ES" dirty="0" smtClean="0"/>
              <a:t>Cuando se necesita controlar la alimentación </a:t>
            </a:r>
            <a:r>
              <a:rPr lang="es-ES" dirty="0"/>
              <a:t>(</a:t>
            </a:r>
            <a:r>
              <a:rPr lang="es-ES" dirty="0" smtClean="0"/>
              <a:t>conexión o desconexión) de una carga de alta potencia, no se emplea </a:t>
            </a:r>
            <a:r>
              <a:rPr lang="es-ES" dirty="0"/>
              <a:t>una llave o seccionador que corte la energía o </a:t>
            </a:r>
            <a:r>
              <a:rPr lang="es-ES" dirty="0" smtClean="0"/>
              <a:t>la reponga </a:t>
            </a:r>
            <a:r>
              <a:rPr lang="es-ES" dirty="0"/>
              <a:t>pues, </a:t>
            </a:r>
            <a:r>
              <a:rPr lang="es-ES" dirty="0" smtClean="0"/>
              <a:t>en general, para las altas corrientes que se necesitan</a:t>
            </a:r>
            <a:r>
              <a:rPr lang="es-ES" dirty="0"/>
              <a:t>, </a:t>
            </a:r>
            <a:r>
              <a:rPr lang="es-ES" dirty="0" smtClean="0"/>
              <a:t>tal seccionamiento no existe. Por ese motivo se emplean elementos denominados </a:t>
            </a:r>
            <a:r>
              <a:rPr lang="es-ES" dirty="0" err="1"/>
              <a:t>contactores</a:t>
            </a:r>
            <a:r>
              <a:rPr lang="es-ES" dirty="0" smtClean="0"/>
              <a:t>, los que permiten el </a:t>
            </a:r>
            <a:r>
              <a:rPr lang="es-ES" dirty="0"/>
              <a:t>manejo de altas corrientes y son comandados mediante una </a:t>
            </a:r>
            <a:r>
              <a:rPr lang="es-ES" dirty="0" smtClean="0"/>
              <a:t>bobina </a:t>
            </a:r>
            <a:r>
              <a:rPr lang="es-ES" dirty="0"/>
              <a:t>que hace que los circuitos se cierren o abran de </a:t>
            </a:r>
            <a:r>
              <a:rPr lang="es-ES" dirty="0" smtClean="0"/>
              <a:t>acuerdo </a:t>
            </a:r>
            <a:r>
              <a:rPr lang="es-ES" dirty="0"/>
              <a:t>a las necesidades, que será una llave que maneje los pocos </a:t>
            </a:r>
            <a:r>
              <a:rPr lang="es-ES" dirty="0" smtClean="0"/>
              <a:t>amperes </a:t>
            </a:r>
            <a:r>
              <a:rPr lang="es-ES" dirty="0"/>
              <a:t>empleados por la bobina para su funcionamiento.</a:t>
            </a:r>
          </a:p>
          <a:p>
            <a:pPr algn="ctr"/>
            <a:r>
              <a:rPr lang="es-ES" b="1" dirty="0" smtClean="0">
                <a:solidFill>
                  <a:srgbClr val="FF0000"/>
                </a:solidFill>
                <a:latin typeface="Arial Rounded MT Bold" panose="020F0704030504030204" pitchFamily="34" charset="0"/>
              </a:rPr>
              <a:t>El </a:t>
            </a:r>
            <a:r>
              <a:rPr lang="es-ES" b="1" dirty="0" err="1" smtClean="0">
                <a:solidFill>
                  <a:srgbClr val="FF0000"/>
                </a:solidFill>
                <a:latin typeface="Arial Rounded MT Bold" panose="020F0704030504030204" pitchFamily="34" charset="0"/>
              </a:rPr>
              <a:t>contactor</a:t>
            </a:r>
            <a:r>
              <a:rPr lang="es-ES" b="1" dirty="0" smtClean="0">
                <a:solidFill>
                  <a:srgbClr val="FF0000"/>
                </a:solidFill>
                <a:latin typeface="Arial Rounded MT Bold" panose="020F0704030504030204" pitchFamily="34" charset="0"/>
              </a:rPr>
              <a:t> tiene la capacidad de poder </a:t>
            </a:r>
            <a:r>
              <a:rPr lang="es-ES" b="1" dirty="0">
                <a:solidFill>
                  <a:srgbClr val="FF0000"/>
                </a:solidFill>
                <a:latin typeface="Arial Rounded MT Bold" panose="020F0704030504030204" pitchFamily="34" charset="0"/>
              </a:rPr>
              <a:t>accionarse </a:t>
            </a:r>
            <a:r>
              <a:rPr lang="es-ES" b="1" dirty="0" smtClean="0">
                <a:solidFill>
                  <a:srgbClr val="FF0000"/>
                </a:solidFill>
                <a:latin typeface="Arial Rounded MT Bold" panose="020F0704030504030204" pitchFamily="34" charset="0"/>
              </a:rPr>
              <a:t>para su activación o desactivación </a:t>
            </a:r>
            <a:endParaRPr lang="es-ES" b="1" dirty="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ala distancia</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b="1" dirty="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Funcionamiento de un </a:t>
            </a:r>
            <a:r>
              <a:rPr lang="es-ES" b="1" dirty="0" err="1" smtClean="0">
                <a:solidFill>
                  <a:srgbClr val="0070C0"/>
                </a:solidFill>
                <a:latin typeface="Arial Rounded MT Bold" panose="020F0704030504030204" pitchFamily="34" charset="0"/>
              </a:rPr>
              <a:t>contactor</a:t>
            </a:r>
            <a:endParaRPr lang="es-ES" b="1" dirty="0">
              <a:solidFill>
                <a:srgbClr val="0070C0"/>
              </a:solidFill>
              <a:latin typeface="Arial Rounded MT Bold" panose="020F0704030504030204" pitchFamily="34" charset="0"/>
            </a:endParaRPr>
          </a:p>
          <a:p>
            <a:pPr algn="ctr"/>
            <a:r>
              <a:rPr lang="es-ES" b="1" dirty="0">
                <a:solidFill>
                  <a:srgbClr val="0070C0"/>
                </a:solidFill>
              </a:rPr>
              <a:t>Los contactos principales </a:t>
            </a:r>
            <a:r>
              <a:rPr lang="es-ES" b="1" dirty="0" smtClean="0">
                <a:solidFill>
                  <a:srgbClr val="0070C0"/>
                </a:solidFill>
              </a:rPr>
              <a:t>de un </a:t>
            </a:r>
            <a:r>
              <a:rPr lang="es-ES" b="1" dirty="0" err="1" smtClean="0">
                <a:solidFill>
                  <a:srgbClr val="0070C0"/>
                </a:solidFill>
              </a:rPr>
              <a:t>contactor</a:t>
            </a:r>
            <a:r>
              <a:rPr lang="es-ES" b="1" dirty="0" smtClean="0">
                <a:solidFill>
                  <a:srgbClr val="0070C0"/>
                </a:solidFill>
              </a:rPr>
              <a:t> se conectan en la línea de alimentación del elemento </a:t>
            </a:r>
            <a:r>
              <a:rPr lang="es-ES" b="1" dirty="0">
                <a:solidFill>
                  <a:srgbClr val="0070C0"/>
                </a:solidFill>
              </a:rPr>
              <a:t>que </a:t>
            </a:r>
            <a:r>
              <a:rPr lang="es-ES" b="1" dirty="0" smtClean="0">
                <a:solidFill>
                  <a:srgbClr val="0070C0"/>
                </a:solidFill>
              </a:rPr>
              <a:t>se quiere </a:t>
            </a:r>
            <a:r>
              <a:rPr lang="es-ES" b="1" dirty="0">
                <a:solidFill>
                  <a:srgbClr val="0070C0"/>
                </a:solidFill>
              </a:rPr>
              <a:t>comandar. Así</a:t>
            </a:r>
            <a:r>
              <a:rPr lang="es-ES" b="1" dirty="0" smtClean="0">
                <a:solidFill>
                  <a:srgbClr val="0070C0"/>
                </a:solidFill>
              </a:rPr>
              <a:t>, este se conecta o desconecta de la alimentación</a:t>
            </a:r>
            <a:r>
              <a:rPr lang="es-ES" b="1" dirty="0">
                <a:solidFill>
                  <a:srgbClr val="0070C0"/>
                </a:solidFill>
              </a:rPr>
              <a:t>, que </a:t>
            </a:r>
            <a:r>
              <a:rPr lang="es-ES" b="1" dirty="0" smtClean="0">
                <a:solidFill>
                  <a:srgbClr val="0070C0"/>
                </a:solidFill>
              </a:rPr>
              <a:t>puede ser bipolar</a:t>
            </a:r>
            <a:r>
              <a:rPr lang="es-ES" b="1" dirty="0">
                <a:solidFill>
                  <a:srgbClr val="0070C0"/>
                </a:solidFill>
              </a:rPr>
              <a:t>, tripolar </a:t>
            </a:r>
            <a:r>
              <a:rPr lang="es-ES" b="1" dirty="0" smtClean="0">
                <a:solidFill>
                  <a:srgbClr val="0070C0"/>
                </a:solidFill>
              </a:rPr>
              <a:t>o </a:t>
            </a:r>
            <a:r>
              <a:rPr lang="es-ES" b="1" dirty="0" err="1" smtClean="0">
                <a:solidFill>
                  <a:srgbClr val="0070C0"/>
                </a:solidFill>
              </a:rPr>
              <a:t>tetrapolar</a:t>
            </a:r>
            <a:r>
              <a:rPr lang="es-ES" b="1" dirty="0">
                <a:solidFill>
                  <a:srgbClr val="0070C0"/>
                </a:solidFill>
              </a:rPr>
              <a:t>, </a:t>
            </a:r>
            <a:r>
              <a:rPr lang="es-ES" b="1" dirty="0" smtClean="0">
                <a:solidFill>
                  <a:srgbClr val="0070C0"/>
                </a:solidFill>
              </a:rPr>
              <a:t>y la maniobra </a:t>
            </a:r>
            <a:r>
              <a:rPr lang="es-ES" b="1" dirty="0">
                <a:solidFill>
                  <a:srgbClr val="0070C0"/>
                </a:solidFill>
              </a:rPr>
              <a:t>de conexión </a:t>
            </a:r>
            <a:r>
              <a:rPr lang="es-ES" b="1" dirty="0" smtClean="0">
                <a:solidFill>
                  <a:srgbClr val="0070C0"/>
                </a:solidFill>
              </a:rPr>
              <a:t>o desconexión se realiza en forma </a:t>
            </a:r>
            <a:r>
              <a:rPr lang="es-ES" b="1" dirty="0">
                <a:solidFill>
                  <a:srgbClr val="0070C0"/>
                </a:solidFill>
              </a:rPr>
              <a:t>simultánea en </a:t>
            </a:r>
            <a:r>
              <a:rPr lang="es-ES" b="1" dirty="0" smtClean="0">
                <a:solidFill>
                  <a:srgbClr val="0070C0"/>
                </a:solidFill>
              </a:rPr>
              <a:t>todas las ramas </a:t>
            </a:r>
            <a:r>
              <a:rPr lang="es-ES" b="1" dirty="0">
                <a:solidFill>
                  <a:srgbClr val="0070C0"/>
                </a:solidFill>
              </a:rPr>
              <a:t>de alimentación.</a:t>
            </a:r>
          </a:p>
          <a:p>
            <a:pPr algn="ctr"/>
            <a:r>
              <a:rPr lang="es-ES" b="1" dirty="0" smtClean="0">
                <a:solidFill>
                  <a:srgbClr val="0070C0"/>
                </a:solidFill>
              </a:rPr>
              <a:t>Al energizarse la bobina</a:t>
            </a:r>
            <a:r>
              <a:rPr lang="es-ES" b="1" dirty="0">
                <a:solidFill>
                  <a:srgbClr val="0070C0"/>
                </a:solidFill>
              </a:rPr>
              <a:t>, </a:t>
            </a:r>
            <a:r>
              <a:rPr lang="es-ES" b="1" dirty="0" smtClean="0">
                <a:solidFill>
                  <a:srgbClr val="0070C0"/>
                </a:solidFill>
              </a:rPr>
              <a:t>esta arrastra el núcleo en su interior y hace que los contactos </a:t>
            </a:r>
            <a:r>
              <a:rPr lang="es-ES" b="1" dirty="0">
                <a:solidFill>
                  <a:srgbClr val="0070C0"/>
                </a:solidFill>
              </a:rPr>
              <a:t>principales </a:t>
            </a:r>
            <a:r>
              <a:rPr lang="es-ES" b="1" dirty="0" smtClean="0">
                <a:solidFill>
                  <a:srgbClr val="0070C0"/>
                </a:solidFill>
              </a:rPr>
              <a:t>y auxiliares cambien </a:t>
            </a:r>
            <a:r>
              <a:rPr lang="es-ES" b="1" dirty="0">
                <a:solidFill>
                  <a:srgbClr val="0070C0"/>
                </a:solidFill>
              </a:rPr>
              <a:t>de estado (</a:t>
            </a:r>
            <a:r>
              <a:rPr lang="es-ES" b="1" dirty="0" smtClean="0">
                <a:solidFill>
                  <a:srgbClr val="0070C0"/>
                </a:solidFill>
              </a:rPr>
              <a:t>se cierren o abran</a:t>
            </a:r>
            <a:r>
              <a:rPr lang="es-ES" b="1" dirty="0">
                <a:solidFill>
                  <a:srgbClr val="0070C0"/>
                </a:solidFill>
              </a:rPr>
              <a:t>). </a:t>
            </a:r>
          </a:p>
          <a:p>
            <a:pPr algn="ctr"/>
            <a:r>
              <a:rPr lang="es-ES" b="1" dirty="0" smtClean="0">
                <a:solidFill>
                  <a:srgbClr val="0070C0"/>
                </a:solidFill>
              </a:rPr>
              <a:t>Al dejar de alimentar la bobina</a:t>
            </a:r>
            <a:r>
              <a:rPr lang="es-ES" b="1" dirty="0">
                <a:solidFill>
                  <a:srgbClr val="0070C0"/>
                </a:solidFill>
              </a:rPr>
              <a:t>, por </a:t>
            </a:r>
            <a:r>
              <a:rPr lang="es-ES" b="1" dirty="0" smtClean="0">
                <a:solidFill>
                  <a:srgbClr val="0070C0"/>
                </a:solidFill>
              </a:rPr>
              <a:t>efecto del resorte los contactos </a:t>
            </a:r>
            <a:r>
              <a:rPr lang="es-ES" b="1" dirty="0">
                <a:solidFill>
                  <a:srgbClr val="0070C0"/>
                </a:solidFill>
              </a:rPr>
              <a:t>vuelven </a:t>
            </a:r>
            <a:r>
              <a:rPr lang="es-ES" b="1" dirty="0" smtClean="0">
                <a:solidFill>
                  <a:srgbClr val="0070C0"/>
                </a:solidFill>
              </a:rPr>
              <a:t>la posición de reposo.</a:t>
            </a:r>
          </a:p>
          <a:p>
            <a:pPr algn="just"/>
            <a:endParaRPr lang="es-ES" dirty="0"/>
          </a:p>
        </p:txBody>
      </p:sp>
      <p:pic>
        <p:nvPicPr>
          <p:cNvPr id="3" name="Imagen 2"/>
          <p:cNvPicPr>
            <a:picLocks noChangeAspect="1"/>
          </p:cNvPicPr>
          <p:nvPr/>
        </p:nvPicPr>
        <p:blipFill>
          <a:blip r:embed="rId2"/>
          <a:stretch>
            <a:fillRect/>
          </a:stretch>
        </p:blipFill>
        <p:spPr>
          <a:xfrm>
            <a:off x="571623" y="2168820"/>
            <a:ext cx="1809750" cy="2085975"/>
          </a:xfrm>
          <a:prstGeom prst="rect">
            <a:avLst/>
          </a:prstGeom>
        </p:spPr>
      </p:pic>
      <p:sp>
        <p:nvSpPr>
          <p:cNvPr id="4" name="Rectángulo 3"/>
          <p:cNvSpPr/>
          <p:nvPr/>
        </p:nvSpPr>
        <p:spPr>
          <a:xfrm>
            <a:off x="2596739" y="2334644"/>
            <a:ext cx="2545278" cy="1754326"/>
          </a:xfrm>
          <a:prstGeom prst="rect">
            <a:avLst/>
          </a:prstGeom>
        </p:spPr>
        <p:txBody>
          <a:bodyPr wrap="square">
            <a:spAutoFit/>
          </a:bodyPr>
          <a:lstStyle/>
          <a:p>
            <a:r>
              <a:rPr lang="es-ES" b="1" dirty="0" err="1" smtClean="0"/>
              <a:t>Conntactor</a:t>
            </a:r>
            <a:r>
              <a:rPr lang="es-ES" b="1" dirty="0" smtClean="0"/>
              <a:t> tripolar (</a:t>
            </a:r>
            <a:r>
              <a:rPr lang="es-ES" b="1" dirty="0"/>
              <a:t>trifásico) con dos </a:t>
            </a:r>
          </a:p>
          <a:p>
            <a:r>
              <a:rPr lang="es-ES" b="1" dirty="0"/>
              <a:t>contactos auxiliares, uno NC (normal cerrado) </a:t>
            </a:r>
          </a:p>
          <a:p>
            <a:r>
              <a:rPr lang="es-ES" b="1" dirty="0"/>
              <a:t>y otro </a:t>
            </a:r>
            <a:r>
              <a:rPr lang="es-ES" b="1" dirty="0" smtClean="0"/>
              <a:t>NA (</a:t>
            </a:r>
            <a:r>
              <a:rPr lang="es-ES" b="1" dirty="0"/>
              <a:t>normal abierto).</a:t>
            </a:r>
          </a:p>
        </p:txBody>
      </p:sp>
      <p:pic>
        <p:nvPicPr>
          <p:cNvPr id="5" name="Imagen 4"/>
          <p:cNvPicPr>
            <a:picLocks noChangeAspect="1"/>
          </p:cNvPicPr>
          <p:nvPr/>
        </p:nvPicPr>
        <p:blipFill>
          <a:blip r:embed="rId3"/>
          <a:stretch>
            <a:fillRect/>
          </a:stretch>
        </p:blipFill>
        <p:spPr>
          <a:xfrm>
            <a:off x="8668987" y="2047380"/>
            <a:ext cx="3087583" cy="2904630"/>
          </a:xfrm>
          <a:prstGeom prst="rect">
            <a:avLst/>
          </a:prstGeom>
        </p:spPr>
      </p:pic>
      <p:sp>
        <p:nvSpPr>
          <p:cNvPr id="6" name="Rectángulo 5"/>
          <p:cNvSpPr/>
          <p:nvPr/>
        </p:nvSpPr>
        <p:spPr>
          <a:xfrm>
            <a:off x="6002975" y="2777467"/>
            <a:ext cx="2545278" cy="1477328"/>
          </a:xfrm>
          <a:prstGeom prst="rect">
            <a:avLst/>
          </a:prstGeom>
        </p:spPr>
        <p:txBody>
          <a:bodyPr wrap="square">
            <a:spAutoFit/>
          </a:bodyPr>
          <a:lstStyle/>
          <a:p>
            <a:r>
              <a:rPr lang="es-ES" b="1" dirty="0" err="1" smtClean="0"/>
              <a:t>Conntactor</a:t>
            </a:r>
            <a:r>
              <a:rPr lang="es-ES" b="1" dirty="0" smtClean="0"/>
              <a:t> </a:t>
            </a:r>
            <a:r>
              <a:rPr lang="es-ES" b="1" dirty="0" err="1" smtClean="0"/>
              <a:t>tetrapolar</a:t>
            </a:r>
            <a:r>
              <a:rPr lang="es-ES" b="1" dirty="0" smtClean="0"/>
              <a:t> con 4 contactos NA y NC a voluntad. A cada uno se lo conecta como NC o NA según la necesidad.</a:t>
            </a:r>
            <a:endParaRPr lang="es-ES" b="1" dirty="0"/>
          </a:p>
        </p:txBody>
      </p:sp>
    </p:spTree>
    <p:extLst>
      <p:ext uri="{BB962C8B-B14F-4D97-AF65-F5344CB8AC3E}">
        <p14:creationId xmlns:p14="http://schemas.microsoft.com/office/powerpoint/2010/main" val="28710525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618630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contactos </a:t>
            </a:r>
            <a:r>
              <a:rPr lang="es-ES" b="1" dirty="0" err="1" smtClean="0">
                <a:solidFill>
                  <a:srgbClr val="FF0000"/>
                </a:solidFill>
                <a:latin typeface="Arial Rounded MT Bold" panose="020F0704030504030204" pitchFamily="34" charset="0"/>
              </a:rPr>
              <a:t>auxillares</a:t>
            </a:r>
            <a:r>
              <a:rPr lang="es-ES" b="1" dirty="0" smtClean="0">
                <a:solidFill>
                  <a:srgbClr val="FF0000"/>
                </a:solidFill>
                <a:latin typeface="Arial Rounded MT Bold" panose="020F0704030504030204" pitchFamily="34" charset="0"/>
              </a:rPr>
              <a:t> son </a:t>
            </a:r>
            <a:r>
              <a:rPr lang="es-ES" b="1" dirty="0" err="1" smtClean="0">
                <a:solidFill>
                  <a:srgbClr val="FF0000"/>
                </a:solidFill>
                <a:latin typeface="Arial Rounded MT Bold" panose="020F0704030504030204" pitchFamily="34" charset="0"/>
              </a:rPr>
              <a:t>mpleados</a:t>
            </a:r>
            <a:r>
              <a:rPr lang="es-ES" b="1" dirty="0" smtClean="0">
                <a:solidFill>
                  <a:srgbClr val="FF0000"/>
                </a:solidFill>
                <a:latin typeface="Arial Rounded MT Bold" panose="020F0704030504030204" pitchFamily="34" charset="0"/>
              </a:rPr>
              <a:t> en el circuito auxiliar de comando del </a:t>
            </a:r>
            <a:r>
              <a:rPr lang="es-ES" b="1" dirty="0" err="1" smtClean="0">
                <a:solidFill>
                  <a:srgbClr val="FF0000"/>
                </a:solidFill>
                <a:latin typeface="Arial Rounded MT Bold" panose="020F0704030504030204" pitchFamily="34" charset="0"/>
              </a:rPr>
              <a:t>contactor</a:t>
            </a:r>
            <a:r>
              <a:rPr lang="es-ES" b="1" dirty="0" smtClean="0">
                <a:solidFill>
                  <a:srgbClr val="FF0000"/>
                </a:solidFill>
                <a:latin typeface="Arial Rounded MT Bold" panose="020F0704030504030204" pitchFamily="34" charset="0"/>
              </a:rPr>
              <a:t> para asegurar su enclavamiento luego de ser recibida la orden de conectar o desconectar</a:t>
            </a:r>
          </a:p>
          <a:p>
            <a:pPr algn="just"/>
            <a:endParaRPr lang="es-AR" dirty="0" smtClean="0"/>
          </a:p>
          <a:p>
            <a:pPr algn="just"/>
            <a:r>
              <a:rPr lang="es-ES" dirty="0"/>
              <a:t>Las partes componentes de un </a:t>
            </a:r>
            <a:r>
              <a:rPr lang="es-ES" dirty="0" err="1"/>
              <a:t>contactor</a:t>
            </a:r>
            <a:r>
              <a:rPr lang="es-ES" dirty="0"/>
              <a:t> son las siguientes</a:t>
            </a:r>
            <a:r>
              <a:rPr lang="es-ES" dirty="0" smtClean="0"/>
              <a:t>:</a:t>
            </a:r>
          </a:p>
          <a:p>
            <a:pPr marL="285750" indent="-285750" algn="just">
              <a:buFont typeface="Arial" panose="020B0604020202020204" pitchFamily="34" charset="0"/>
              <a:buChar char="•"/>
            </a:pPr>
            <a:r>
              <a:rPr lang="es-ES" b="1" dirty="0" smtClean="0"/>
              <a:t>Carcasa</a:t>
            </a:r>
            <a:r>
              <a:rPr lang="es-ES" dirty="0" smtClean="0"/>
              <a:t>: es el soporte que contiene todos los elementos separado del núcleo por medio de muelles o resorte</a:t>
            </a:r>
          </a:p>
          <a:p>
            <a:pPr marL="285750" indent="-285750" algn="just">
              <a:buFont typeface="Arial" panose="020B0604020202020204" pitchFamily="34" charset="0"/>
              <a:buChar char="•"/>
            </a:pPr>
            <a:r>
              <a:rPr lang="es-ES" b="1" dirty="0" smtClean="0"/>
              <a:t>Electroimán</a:t>
            </a:r>
            <a:r>
              <a:rPr lang="es-ES" dirty="0"/>
              <a:t>: es el motor del </a:t>
            </a:r>
            <a:r>
              <a:rPr lang="es-ES" dirty="0" err="1"/>
              <a:t>contactor</a:t>
            </a:r>
            <a:r>
              <a:rPr lang="es-ES" dirty="0"/>
              <a:t>. Su finalidad </a:t>
            </a:r>
            <a:r>
              <a:rPr lang="es-ES" dirty="0" smtClean="0"/>
              <a:t>es transformar </a:t>
            </a:r>
            <a:r>
              <a:rPr lang="es-ES" dirty="0"/>
              <a:t>la energía eléctrica en un campo magnético un elemento crítico en el </a:t>
            </a:r>
            <a:r>
              <a:rPr lang="es-ES" dirty="0" err="1"/>
              <a:t>contactor</a:t>
            </a:r>
            <a:r>
              <a:rPr lang="es-ES" dirty="0"/>
              <a:t>: si es muy alto, el campo </a:t>
            </a:r>
            <a:r>
              <a:rPr lang="es-ES" dirty="0" smtClean="0"/>
              <a:t>que </a:t>
            </a:r>
            <a:r>
              <a:rPr lang="es-ES" dirty="0"/>
              <a:t>provoca el movimiento mecánico de la pieza móvil magnético no logrará vencerlo, y, si es demasiado débil, </a:t>
            </a:r>
            <a:r>
              <a:rPr lang="es-ES" dirty="0" smtClean="0"/>
              <a:t>no encargada </a:t>
            </a:r>
            <a:r>
              <a:rPr lang="es-ES" dirty="0"/>
              <a:t>de cerrar los circuitos que </a:t>
            </a:r>
            <a:r>
              <a:rPr lang="es-ES" dirty="0" smtClean="0"/>
              <a:t>alimenta</a:t>
            </a:r>
          </a:p>
          <a:p>
            <a:pPr marL="285750" indent="-285750" algn="just">
              <a:buFont typeface="Arial" panose="020B0604020202020204" pitchFamily="34" charset="0"/>
              <a:buChar char="•"/>
            </a:pPr>
            <a:r>
              <a:rPr lang="es-ES" b="1" dirty="0" smtClean="0"/>
              <a:t>Bobina</a:t>
            </a:r>
            <a:r>
              <a:rPr lang="es-ES" dirty="0"/>
              <a:t>: es un arrollamiento de alambre que, al </a:t>
            </a:r>
            <a:r>
              <a:rPr lang="es-ES" dirty="0" err="1"/>
              <a:t>teneruna</a:t>
            </a:r>
            <a:r>
              <a:rPr lang="es-ES" dirty="0"/>
              <a:t> 0 Contactos: son los elementos destinados a permitir o </a:t>
            </a:r>
            <a:r>
              <a:rPr lang="es-ES" dirty="0" err="1" smtClean="0"/>
              <a:t>incorriente</a:t>
            </a:r>
            <a:r>
              <a:rPr lang="es-ES" dirty="0" smtClean="0"/>
              <a:t> </a:t>
            </a:r>
            <a:r>
              <a:rPr lang="es-ES" dirty="0"/>
              <a:t>eléctrica que circula por él, genera un campo </a:t>
            </a:r>
            <a:r>
              <a:rPr lang="es-ES" dirty="0" err="1"/>
              <a:t>terrumpir</a:t>
            </a:r>
            <a:r>
              <a:rPr lang="es-ES" dirty="0"/>
              <a:t> el paso de la corriente eléctrica cuando la </a:t>
            </a:r>
            <a:r>
              <a:rPr lang="es-ES" dirty="0" err="1" smtClean="0"/>
              <a:t>bobimagnético</a:t>
            </a:r>
            <a:r>
              <a:rPr lang="es-ES" dirty="0" smtClean="0"/>
              <a:t> </a:t>
            </a:r>
            <a:r>
              <a:rPr lang="es-ES" dirty="0"/>
              <a:t>mayor que el par resistente de los muelles o na es energizada o </a:t>
            </a:r>
            <a:r>
              <a:rPr lang="es-ES" dirty="0" err="1"/>
              <a:t>desenergizada</a:t>
            </a:r>
            <a:r>
              <a:rPr lang="es-ES" dirty="0"/>
              <a:t>. Están compuestos de </a:t>
            </a:r>
            <a:r>
              <a:rPr lang="es-ES" dirty="0" smtClean="0"/>
              <a:t>resortes </a:t>
            </a:r>
            <a:r>
              <a:rPr lang="es-ES" dirty="0"/>
              <a:t>que separan la armadura del núcleo, por lo </a:t>
            </a:r>
            <a:r>
              <a:rPr lang="es-ES" dirty="0" smtClean="0"/>
              <a:t>que ambas </a:t>
            </a:r>
            <a:r>
              <a:rPr lang="es-ES" dirty="0"/>
              <a:t>partes se juntan y cierran el circuito eléctrico. Los </a:t>
            </a:r>
            <a:r>
              <a:rPr lang="es-ES" dirty="0" smtClean="0"/>
              <a:t>contactos de la bobina se denominan A1 y A2 en las conexiones de un </a:t>
            </a:r>
            <a:r>
              <a:rPr lang="es-ES" dirty="0" err="1" smtClean="0"/>
              <a:t>contactor</a:t>
            </a:r>
            <a:r>
              <a:rPr lang="es-ES" dirty="0" smtClean="0"/>
              <a:t>.</a:t>
            </a:r>
            <a:endParaRPr lang="es-ES" dirty="0"/>
          </a:p>
          <a:p>
            <a:pPr algn="just"/>
            <a:r>
              <a:rPr lang="es-ES" dirty="0"/>
              <a:t>dos partes fijas ubicadas en el cuerpo del </a:t>
            </a:r>
            <a:r>
              <a:rPr lang="es-ES" dirty="0" err="1"/>
              <a:t>contactor</a:t>
            </a:r>
            <a:r>
              <a:rPr lang="es-ES" dirty="0"/>
              <a:t> y una </a:t>
            </a:r>
            <a:r>
              <a:rPr lang="es-ES" dirty="0" err="1" smtClean="0"/>
              <a:t>Dafa</a:t>
            </a:r>
            <a:r>
              <a:rPr lang="es-ES" dirty="0" smtClean="0"/>
              <a:t> </a:t>
            </a:r>
            <a:r>
              <a:rPr lang="es-ES" dirty="0" err="1" smtClean="0"/>
              <a:t>asegulal</a:t>
            </a:r>
            <a:r>
              <a:rPr lang="es-ES" dirty="0" smtClean="0"/>
              <a:t> </a:t>
            </a:r>
            <a:endParaRPr lang="es-ES" dirty="0"/>
          </a:p>
          <a:p>
            <a:pPr algn="just"/>
            <a:r>
              <a:rPr lang="es-ES" dirty="0" smtClean="0"/>
              <a:t>de recibida la orden</a:t>
            </a:r>
            <a:endParaRPr lang="es-ES" dirty="0"/>
          </a:p>
          <a:p>
            <a:pPr algn="just"/>
            <a:r>
              <a:rPr lang="es-ES" dirty="0" smtClean="0"/>
              <a:t>de conectar ( desconectar</a:t>
            </a:r>
            <a:endParaRPr lang="es-ES" dirty="0"/>
          </a:p>
          <a:p>
            <a:pPr marL="285750" indent="-285750" algn="just">
              <a:buFont typeface="Arial" panose="020B0604020202020204" pitchFamily="34" charset="0"/>
              <a:buChar char="•"/>
            </a:pPr>
            <a:r>
              <a:rPr lang="es-ES" b="1" dirty="0" smtClean="0"/>
              <a:t>Núcleo</a:t>
            </a:r>
            <a:r>
              <a:rPr lang="es-ES" dirty="0"/>
              <a:t>: está constituido por material ferromagnético, </a:t>
            </a:r>
            <a:r>
              <a:rPr lang="es-ES" dirty="0" smtClean="0"/>
              <a:t>generalmente </a:t>
            </a:r>
            <a:r>
              <a:rPr lang="es-ES" dirty="0"/>
              <a:t>en forma de E; va fijo a la carcasa, en su rama </a:t>
            </a:r>
            <a:r>
              <a:rPr lang="es-ES" dirty="0" smtClean="0"/>
              <a:t>central </a:t>
            </a:r>
            <a:r>
              <a:rPr lang="es-ES" dirty="0"/>
              <a:t>se instala la bobina, y su función es aumentar </a:t>
            </a:r>
            <a:r>
              <a:rPr lang="es-ES" dirty="0" smtClean="0"/>
              <a:t>y concentrar el flujo magnético generado.</a:t>
            </a:r>
            <a:endParaRPr lang="es-ES" dirty="0"/>
          </a:p>
          <a:p>
            <a:pPr marL="285750" indent="-285750" algn="just">
              <a:buFont typeface="Arial" panose="020B0604020202020204" pitchFamily="34" charset="0"/>
              <a:buChar char="•"/>
            </a:pPr>
            <a:r>
              <a:rPr lang="es-ES" b="1" dirty="0" smtClean="0"/>
              <a:t>Espira </a:t>
            </a:r>
            <a:r>
              <a:rPr lang="es-ES" b="1" dirty="0"/>
              <a:t>de sombra</a:t>
            </a:r>
            <a:r>
              <a:rPr lang="es-ES" dirty="0"/>
              <a:t>: su misión es crear un flujo magnético </a:t>
            </a:r>
            <a:r>
              <a:rPr lang="es-ES" dirty="0" smtClean="0"/>
              <a:t>adicional</a:t>
            </a:r>
            <a:r>
              <a:rPr lang="es-ES" dirty="0"/>
              <a:t>, desfasado </a:t>
            </a:r>
            <a:r>
              <a:rPr lang="es-ES" dirty="0" smtClean="0"/>
              <a:t>120° </a:t>
            </a:r>
            <a:r>
              <a:rPr lang="es-ES" dirty="0"/>
              <a:t>respecto del principal, para </a:t>
            </a:r>
            <a:r>
              <a:rPr lang="es-ES" dirty="0" smtClean="0"/>
              <a:t>mantener </a:t>
            </a:r>
            <a:r>
              <a:rPr lang="es-ES" dirty="0"/>
              <a:t>la armadura atraída por el núcleo para evitar </a:t>
            </a:r>
            <a:r>
              <a:rPr lang="es-ES" dirty="0" smtClean="0"/>
              <a:t>ruidos </a:t>
            </a:r>
            <a:r>
              <a:rPr lang="es-ES" dirty="0"/>
              <a:t>y vibraciones cada vez que la onda </a:t>
            </a:r>
            <a:r>
              <a:rPr lang="es-ES" dirty="0" err="1"/>
              <a:t>senoidal</a:t>
            </a:r>
            <a:r>
              <a:rPr lang="es-ES" dirty="0"/>
              <a:t> de la </a:t>
            </a:r>
            <a:r>
              <a:rPr lang="es-ES" dirty="0" smtClean="0"/>
              <a:t>tensión </a:t>
            </a:r>
            <a:r>
              <a:rPr lang="es-ES" dirty="0"/>
              <a:t>de alimentación pasa por cero</a:t>
            </a:r>
            <a:r>
              <a:rPr lang="es-ES" dirty="0" smtClean="0"/>
              <a:t>.</a:t>
            </a:r>
          </a:p>
          <a:p>
            <a:pPr marL="285750" indent="-285750" algn="just">
              <a:buFont typeface="Arial" panose="020B0604020202020204" pitchFamily="34" charset="0"/>
              <a:buChar char="•"/>
            </a:pPr>
            <a:endParaRPr lang="es-ES" dirty="0"/>
          </a:p>
        </p:txBody>
      </p:sp>
    </p:spTree>
    <p:extLst>
      <p:ext uri="{BB962C8B-B14F-4D97-AF65-F5344CB8AC3E}">
        <p14:creationId xmlns:p14="http://schemas.microsoft.com/office/powerpoint/2010/main" val="41384781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4773882" cy="6463308"/>
          </a:xfrm>
          <a:prstGeom prst="rect">
            <a:avLst/>
          </a:prstGeom>
        </p:spPr>
        <p:txBody>
          <a:bodyPr wrap="square">
            <a:spAutoFit/>
          </a:bodyPr>
          <a:lstStyle/>
          <a:p>
            <a:pPr marL="285750" indent="-285750" algn="just">
              <a:buFont typeface="Arial" panose="020B0604020202020204" pitchFamily="34" charset="0"/>
              <a:buChar char="•"/>
            </a:pPr>
            <a:r>
              <a:rPr lang="es-ES" b="1" dirty="0" smtClean="0"/>
              <a:t>Armadura</a:t>
            </a:r>
            <a:r>
              <a:rPr lang="es-ES" dirty="0" smtClean="0"/>
              <a:t>: es el elemento móvil del </a:t>
            </a:r>
            <a:r>
              <a:rPr lang="es-ES" dirty="0" err="1" smtClean="0"/>
              <a:t>contactor</a:t>
            </a:r>
            <a:r>
              <a:rPr lang="es-ES" dirty="0" smtClean="0"/>
              <a:t>. Su construcción es similar al núcleo, pero no lleva bobina de Las </a:t>
            </a:r>
            <a:r>
              <a:rPr lang="es-ES" dirty="0"/>
              <a:t>partes componentes de un </a:t>
            </a:r>
            <a:r>
              <a:rPr lang="es-ES" dirty="0" err="1"/>
              <a:t>contactor</a:t>
            </a:r>
            <a:r>
              <a:rPr lang="es-ES" dirty="0"/>
              <a:t> son las siguientes: sombra. Su función es cerrar el circuito eléctrico. </a:t>
            </a:r>
            <a:r>
              <a:rPr lang="es-ES" dirty="0" smtClean="0"/>
              <a:t>En condiciones de </a:t>
            </a:r>
            <a:r>
              <a:rPr lang="es-ES" dirty="0" err="1" smtClean="0"/>
              <a:t>contactor</a:t>
            </a:r>
            <a:r>
              <a:rPr lang="es-ES" dirty="0" smtClean="0"/>
              <a:t> </a:t>
            </a:r>
            <a:r>
              <a:rPr lang="es-ES" dirty="0" err="1" smtClean="0"/>
              <a:t>desenergizado</a:t>
            </a:r>
            <a:r>
              <a:rPr lang="es-ES" dirty="0" smtClean="0"/>
              <a:t>, se </a:t>
            </a:r>
            <a:r>
              <a:rPr lang="es-ES" dirty="0"/>
              <a:t>mantiene separado </a:t>
            </a:r>
            <a:r>
              <a:rPr lang="es-ES" dirty="0" smtClean="0"/>
              <a:t>del núcleo </a:t>
            </a:r>
            <a:r>
              <a:rPr lang="es-ES" dirty="0"/>
              <a:t>por medio </a:t>
            </a:r>
            <a:r>
              <a:rPr lang="es-ES" dirty="0" smtClean="0"/>
              <a:t>de muelles o resortes</a:t>
            </a:r>
            <a:r>
              <a:rPr lang="es-ES" dirty="0"/>
              <a:t>.</a:t>
            </a:r>
          </a:p>
          <a:p>
            <a:pPr marL="285750" indent="-285750" algn="just">
              <a:buFont typeface="Arial" panose="020B0604020202020204" pitchFamily="34" charset="0"/>
              <a:buChar char="•"/>
            </a:pPr>
            <a:r>
              <a:rPr lang="es-ES" b="1" dirty="0" smtClean="0"/>
              <a:t>Muelles </a:t>
            </a:r>
            <a:r>
              <a:rPr lang="es-ES" b="1" dirty="0"/>
              <a:t>o resortes</a:t>
            </a:r>
            <a:r>
              <a:rPr lang="es-ES" dirty="0"/>
              <a:t>: las características de estos muelles o </a:t>
            </a:r>
            <a:r>
              <a:rPr lang="es-ES" dirty="0" smtClean="0"/>
              <a:t>resortes </a:t>
            </a:r>
            <a:r>
              <a:rPr lang="es-ES" dirty="0"/>
              <a:t>hacen que el tiempo de cierre y apertura sea del </a:t>
            </a:r>
            <a:r>
              <a:rPr lang="es-ES" dirty="0" smtClean="0"/>
              <a:t>orden </a:t>
            </a:r>
            <a:r>
              <a:rPr lang="es-ES" dirty="0"/>
              <a:t>de los 10 milisegundos. El valor del par resistente es un elemento crítico en el </a:t>
            </a:r>
            <a:r>
              <a:rPr lang="es-ES" dirty="0" err="1"/>
              <a:t>contactor</a:t>
            </a:r>
            <a:r>
              <a:rPr lang="es-ES" dirty="0"/>
              <a:t>: si es muy alto, el campo </a:t>
            </a:r>
            <a:r>
              <a:rPr lang="es-ES" dirty="0" smtClean="0"/>
              <a:t>magnético </a:t>
            </a:r>
            <a:r>
              <a:rPr lang="es-ES" dirty="0"/>
              <a:t>no logrará vencerlo, y, si es demasiado débil, no </a:t>
            </a:r>
            <a:r>
              <a:rPr lang="es-ES" dirty="0" smtClean="0"/>
              <a:t>logrará </a:t>
            </a:r>
            <a:r>
              <a:rPr lang="es-ES" dirty="0"/>
              <a:t>abrirlo con </a:t>
            </a:r>
            <a:r>
              <a:rPr lang="es-ES" dirty="0" smtClean="0"/>
              <a:t>la velocidad </a:t>
            </a:r>
            <a:r>
              <a:rPr lang="es-ES" dirty="0"/>
              <a:t>adecuada </a:t>
            </a:r>
            <a:r>
              <a:rPr lang="es-ES" dirty="0" smtClean="0"/>
              <a:t>y en </a:t>
            </a:r>
            <a:r>
              <a:rPr lang="es-ES" dirty="0"/>
              <a:t>forma pareja.</a:t>
            </a:r>
            <a:endParaRPr lang="es-ES" dirty="0" smtClean="0"/>
          </a:p>
          <a:p>
            <a:pPr marL="285750" indent="-285750" algn="just">
              <a:buFont typeface="Arial" panose="020B0604020202020204" pitchFamily="34" charset="0"/>
              <a:buChar char="•"/>
            </a:pPr>
            <a:r>
              <a:rPr lang="es-ES" b="1" dirty="0" smtClean="0"/>
              <a:t>Contactos</a:t>
            </a:r>
            <a:r>
              <a:rPr lang="es-ES" dirty="0"/>
              <a:t>: son los elementos destinados a permitir o </a:t>
            </a:r>
            <a:r>
              <a:rPr lang="es-ES" dirty="0" smtClean="0"/>
              <a:t>interrumpir </a:t>
            </a:r>
            <a:r>
              <a:rPr lang="es-ES" dirty="0"/>
              <a:t>el paso de la corriente eléctrica cuando la bobina es energizada o </a:t>
            </a:r>
            <a:r>
              <a:rPr lang="es-ES" dirty="0" err="1"/>
              <a:t>desenergizada</a:t>
            </a:r>
            <a:r>
              <a:rPr lang="es-ES" dirty="0"/>
              <a:t>. Están compuestos de </a:t>
            </a:r>
            <a:r>
              <a:rPr lang="es-ES" dirty="0" smtClean="0"/>
              <a:t>dos </a:t>
            </a:r>
            <a:r>
              <a:rPr lang="es-ES" dirty="0"/>
              <a:t>partes fijas ubicadas en el cuerpo del </a:t>
            </a:r>
            <a:r>
              <a:rPr lang="es-ES" dirty="0" err="1" smtClean="0"/>
              <a:t>contactor</a:t>
            </a:r>
            <a:r>
              <a:rPr lang="es-ES" dirty="0"/>
              <a:t> y una parte móvil ubicada en la armadura</a:t>
            </a:r>
            <a:r>
              <a:rPr lang="es-ES" dirty="0" smtClean="0"/>
              <a:t>.</a:t>
            </a:r>
          </a:p>
        </p:txBody>
      </p:sp>
      <p:pic>
        <p:nvPicPr>
          <p:cNvPr id="3" name="Imagen 2"/>
          <p:cNvPicPr>
            <a:picLocks noChangeAspect="1"/>
          </p:cNvPicPr>
          <p:nvPr/>
        </p:nvPicPr>
        <p:blipFill>
          <a:blip r:embed="rId2"/>
          <a:stretch>
            <a:fillRect/>
          </a:stretch>
        </p:blipFill>
        <p:spPr>
          <a:xfrm>
            <a:off x="5118265" y="1282535"/>
            <a:ext cx="6709558" cy="4346369"/>
          </a:xfrm>
          <a:prstGeom prst="rect">
            <a:avLst/>
          </a:prstGeom>
        </p:spPr>
      </p:pic>
      <p:sp>
        <p:nvSpPr>
          <p:cNvPr id="4" name="Rectángulo 3"/>
          <p:cNvSpPr/>
          <p:nvPr/>
        </p:nvSpPr>
        <p:spPr>
          <a:xfrm>
            <a:off x="5425044" y="5742157"/>
            <a:ext cx="6096000" cy="646331"/>
          </a:xfrm>
          <a:prstGeom prst="rect">
            <a:avLst/>
          </a:prstGeom>
        </p:spPr>
        <p:txBody>
          <a:bodyPr>
            <a:spAutoFit/>
          </a:bodyPr>
          <a:lstStyle/>
          <a:p>
            <a:pPr algn="ctr"/>
            <a:r>
              <a:rPr lang="es-ES" b="1" dirty="0"/>
              <a:t>Despiece de un </a:t>
            </a:r>
            <a:r>
              <a:rPr lang="es-ES" b="1" dirty="0" err="1"/>
              <a:t>contactor</a:t>
            </a:r>
            <a:r>
              <a:rPr lang="es-ES" b="1" dirty="0"/>
              <a:t> trifásico con dos contactos auxiliares NA (normal abierto).</a:t>
            </a:r>
          </a:p>
        </p:txBody>
      </p:sp>
    </p:spTree>
    <p:extLst>
      <p:ext uri="{BB962C8B-B14F-4D97-AF65-F5344CB8AC3E}">
        <p14:creationId xmlns:p14="http://schemas.microsoft.com/office/powerpoint/2010/main" val="27823477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6463308"/>
          </a:xfrm>
          <a:prstGeom prst="rect">
            <a:avLst/>
          </a:prstGeom>
        </p:spPr>
        <p:txBody>
          <a:bodyPr wrap="square">
            <a:spAutoFit/>
          </a:bodyPr>
          <a:lstStyle/>
          <a:p>
            <a:pPr algn="just"/>
            <a:r>
              <a:rPr lang="es-ES" dirty="0" smtClean="0"/>
              <a:t>Las funciones de los contactos son las que mencionamos a continuación</a:t>
            </a:r>
            <a:r>
              <a:rPr lang="es-ES" dirty="0"/>
              <a:t>:</a:t>
            </a:r>
          </a:p>
          <a:p>
            <a:pPr marL="285750" indent="-285750" algn="just">
              <a:buFont typeface="Arial" panose="020B0604020202020204" pitchFamily="34" charset="0"/>
              <a:buChar char="•"/>
            </a:pPr>
            <a:r>
              <a:rPr lang="es-ES" b="1" dirty="0" smtClean="0"/>
              <a:t>Contactos </a:t>
            </a:r>
            <a:r>
              <a:rPr lang="es-ES" b="1" dirty="0"/>
              <a:t>principales</a:t>
            </a:r>
            <a:r>
              <a:rPr lang="es-ES" dirty="0" smtClean="0"/>
              <a:t>: su función es conectar o desconectar el circuito principal. Simbología: se referencian con una sola cifra del 1 al 6</a:t>
            </a:r>
            <a:r>
              <a:rPr lang="es-ES" dirty="0"/>
              <a:t>.</a:t>
            </a:r>
          </a:p>
          <a:p>
            <a:pPr marL="285750" indent="-285750" algn="just">
              <a:buFont typeface="Arial" panose="020B0604020202020204" pitchFamily="34" charset="0"/>
              <a:buChar char="•"/>
            </a:pPr>
            <a:r>
              <a:rPr lang="es-ES" b="1" dirty="0" smtClean="0"/>
              <a:t>Contactos </a:t>
            </a:r>
            <a:r>
              <a:rPr lang="es-ES" b="1" dirty="0"/>
              <a:t>auxiliares</a:t>
            </a:r>
            <a:r>
              <a:rPr lang="es-ES" dirty="0"/>
              <a:t>: </a:t>
            </a:r>
            <a:r>
              <a:rPr lang="es-ES" dirty="0" smtClean="0"/>
              <a:t>son contactos </a:t>
            </a:r>
            <a:r>
              <a:rPr lang="es-ES" dirty="0"/>
              <a:t>cuya función </a:t>
            </a:r>
            <a:r>
              <a:rPr lang="es-ES" dirty="0" smtClean="0"/>
              <a:t>es permitir o interrumpir la alimentación de la bobina del </a:t>
            </a:r>
            <a:r>
              <a:rPr lang="es-ES" dirty="0" err="1" smtClean="0"/>
              <a:t>contactor</a:t>
            </a:r>
            <a:r>
              <a:rPr lang="es-ES" dirty="0" smtClean="0"/>
              <a:t>, alimentar los elementos de señalización o realizar diferentes enclavamientos. Están dimensionados para corrientes </a:t>
            </a:r>
            <a:r>
              <a:rPr lang="es-ES" dirty="0"/>
              <a:t>muy pequeñas. Los tipos más comunes son: </a:t>
            </a:r>
          </a:p>
          <a:p>
            <a:pPr marL="742950" lvl="1" indent="-285750" algn="just">
              <a:buFont typeface="Wingdings" panose="05000000000000000000" pitchFamily="2" charset="2"/>
              <a:buChar char="Ø"/>
            </a:pPr>
            <a:r>
              <a:rPr lang="es-ES" b="1" dirty="0" smtClean="0"/>
              <a:t>Instantáneos</a:t>
            </a:r>
            <a:r>
              <a:rPr lang="es-ES" dirty="0" smtClean="0"/>
              <a:t>: actúan tan pronto se energiza la bobina del </a:t>
            </a:r>
            <a:r>
              <a:rPr lang="es-ES" dirty="0" err="1" smtClean="0"/>
              <a:t>contactor</a:t>
            </a:r>
            <a:r>
              <a:rPr lang="es-ES" dirty="0" smtClean="0"/>
              <a:t> y </a:t>
            </a:r>
            <a:r>
              <a:rPr lang="es-ES" dirty="0"/>
              <a:t>se encargan de abrir </a:t>
            </a:r>
            <a:r>
              <a:rPr lang="es-ES" dirty="0" smtClean="0"/>
              <a:t>o cerrar el circuito</a:t>
            </a:r>
            <a:r>
              <a:rPr lang="es-ES" dirty="0"/>
              <a:t>.</a:t>
            </a:r>
          </a:p>
          <a:p>
            <a:pPr marL="742950" lvl="1" indent="-285750" algn="just">
              <a:buFont typeface="Wingdings" panose="05000000000000000000" pitchFamily="2" charset="2"/>
              <a:buChar char="Ø"/>
            </a:pPr>
            <a:r>
              <a:rPr lang="es-ES" b="1" dirty="0" smtClean="0"/>
              <a:t>Temporizados</a:t>
            </a:r>
            <a:r>
              <a:rPr lang="es-ES" dirty="0"/>
              <a:t>: actúan transcurrido un lapso </a:t>
            </a:r>
            <a:r>
              <a:rPr lang="es-ES" dirty="0" smtClean="0"/>
              <a:t>determinado </a:t>
            </a:r>
            <a:r>
              <a:rPr lang="es-ES" dirty="0"/>
              <a:t>desde que se energiza la bobina (temporizados </a:t>
            </a:r>
            <a:r>
              <a:rPr lang="es-ES" dirty="0" smtClean="0"/>
              <a:t>a </a:t>
            </a:r>
            <a:r>
              <a:rPr lang="es-ES" dirty="0"/>
              <a:t>la conexión) o desde que se </a:t>
            </a:r>
            <a:r>
              <a:rPr lang="es-ES" dirty="0" err="1"/>
              <a:t>desenergiza</a:t>
            </a:r>
            <a:r>
              <a:rPr lang="es-ES" dirty="0"/>
              <a:t> la bobina </a:t>
            </a:r>
            <a:r>
              <a:rPr lang="es-ES" dirty="0" smtClean="0"/>
              <a:t>(</a:t>
            </a:r>
            <a:r>
              <a:rPr lang="es-ES" dirty="0"/>
              <a:t>temporizados a la desconexión).</a:t>
            </a:r>
          </a:p>
          <a:p>
            <a:pPr marL="742950" lvl="1" indent="-285750" algn="just">
              <a:buFont typeface="Wingdings" panose="05000000000000000000" pitchFamily="2" charset="2"/>
              <a:buChar char="Ø"/>
            </a:pPr>
            <a:r>
              <a:rPr lang="es-ES" b="1" dirty="0" smtClean="0"/>
              <a:t>De </a:t>
            </a:r>
            <a:r>
              <a:rPr lang="es-ES" b="1" dirty="0"/>
              <a:t>apertura lenta</a:t>
            </a:r>
            <a:r>
              <a:rPr lang="es-ES" dirty="0" smtClean="0"/>
              <a:t>: el desplazamiento y la velocidad del contacto </a:t>
            </a:r>
            <a:r>
              <a:rPr lang="es-ES" dirty="0"/>
              <a:t>móvil </a:t>
            </a:r>
            <a:r>
              <a:rPr lang="es-ES" dirty="0" smtClean="0"/>
              <a:t>es igual al de la armadura</a:t>
            </a:r>
            <a:r>
              <a:rPr lang="es-ES" dirty="0"/>
              <a:t>.</a:t>
            </a:r>
          </a:p>
          <a:p>
            <a:pPr marL="742950" lvl="1" indent="-285750" algn="just">
              <a:buFont typeface="Wingdings" panose="05000000000000000000" pitchFamily="2" charset="2"/>
              <a:buChar char="Ø"/>
            </a:pPr>
            <a:r>
              <a:rPr lang="es-ES" b="1" dirty="0" smtClean="0"/>
              <a:t>De </a:t>
            </a:r>
            <a:r>
              <a:rPr lang="es-ES" b="1" dirty="0"/>
              <a:t>apertura positiva</a:t>
            </a:r>
            <a:r>
              <a:rPr lang="es-ES" dirty="0"/>
              <a:t>: los contactos cerrados y </a:t>
            </a:r>
            <a:r>
              <a:rPr lang="es-ES" dirty="0" smtClean="0"/>
              <a:t>abiertos </a:t>
            </a:r>
            <a:r>
              <a:rPr lang="es-ES" dirty="0"/>
              <a:t>no pueden coincidir cerrados en ningún momento. </a:t>
            </a:r>
            <a:r>
              <a:rPr lang="es-ES" dirty="0" smtClean="0"/>
              <a:t>También </a:t>
            </a:r>
            <a:r>
              <a:rPr lang="es-ES" dirty="0"/>
              <a:t>se los denomina </a:t>
            </a:r>
            <a:r>
              <a:rPr lang="es-ES" b="1" dirty="0"/>
              <a:t>de deshacer antes de hacer </a:t>
            </a:r>
            <a:r>
              <a:rPr lang="es-ES" dirty="0" smtClean="0"/>
              <a:t>(</a:t>
            </a:r>
            <a:r>
              <a:rPr lang="es-ES" dirty="0"/>
              <a:t>deshacer es abrir contactos, hacer es cerrar </a:t>
            </a:r>
            <a:r>
              <a:rPr lang="es-ES" dirty="0" smtClean="0"/>
              <a:t>contactos</a:t>
            </a:r>
            <a:r>
              <a:rPr lang="es-ES" dirty="0"/>
              <a:t>); otra forma de llamarlos es de </a:t>
            </a:r>
            <a:r>
              <a:rPr lang="es-ES" b="1" dirty="0"/>
              <a:t>abrir antes de cerrar</a:t>
            </a:r>
            <a:r>
              <a:rPr lang="es-ES" dirty="0"/>
              <a:t>. </a:t>
            </a:r>
          </a:p>
          <a:p>
            <a:pPr algn="just"/>
            <a:r>
              <a:rPr lang="es-ES" dirty="0" smtClean="0"/>
              <a:t>Veremos que en su simbología aparecen con dos cifras donde la unidad </a:t>
            </a:r>
            <a:r>
              <a:rPr lang="es-ES" dirty="0"/>
              <a:t>indica:</a:t>
            </a:r>
          </a:p>
          <a:p>
            <a:pPr marL="285750" indent="-285750" algn="just">
              <a:buFont typeface="Arial" panose="020B0604020202020204" pitchFamily="34" charset="0"/>
              <a:buChar char="•"/>
            </a:pPr>
            <a:r>
              <a:rPr lang="es-ES" b="1" dirty="0" smtClean="0"/>
              <a:t>1y2</a:t>
            </a:r>
            <a:r>
              <a:rPr lang="es-ES" b="1" dirty="0"/>
              <a:t>: contactos normalmente cerrados, NC.</a:t>
            </a:r>
          </a:p>
          <a:p>
            <a:pPr marL="285750" indent="-285750" algn="just">
              <a:buFont typeface="Arial" panose="020B0604020202020204" pitchFamily="34" charset="0"/>
              <a:buChar char="•"/>
            </a:pPr>
            <a:r>
              <a:rPr lang="es-ES" b="1" dirty="0" smtClean="0"/>
              <a:t>3 y 4: contactos </a:t>
            </a:r>
            <a:r>
              <a:rPr lang="es-ES" b="1" dirty="0"/>
              <a:t>normalmente abiertos, NA.</a:t>
            </a:r>
          </a:p>
          <a:p>
            <a:pPr marL="285750" indent="-285750" algn="just">
              <a:buFont typeface="Arial" panose="020B0604020202020204" pitchFamily="34" charset="0"/>
              <a:buChar char="•"/>
            </a:pPr>
            <a:r>
              <a:rPr lang="es-ES" b="1" dirty="0" smtClean="0"/>
              <a:t>5 </a:t>
            </a:r>
            <a:r>
              <a:rPr lang="es-ES" b="1" dirty="0"/>
              <a:t>y 6: son contactos NC de apertura temporizada o </a:t>
            </a:r>
            <a:r>
              <a:rPr lang="es-ES" b="1" dirty="0" smtClean="0"/>
              <a:t>de protección.</a:t>
            </a:r>
          </a:p>
          <a:p>
            <a:pPr marL="285750" indent="-285750" algn="just">
              <a:buFont typeface="Arial" panose="020B0604020202020204" pitchFamily="34" charset="0"/>
              <a:buChar char="•"/>
            </a:pPr>
            <a:r>
              <a:rPr lang="es-AR" b="1" dirty="0" smtClean="0"/>
              <a:t>7 y 8: se trata de contactos NA de cierre temporizado o de protección.</a:t>
            </a:r>
          </a:p>
          <a:p>
            <a:pPr algn="just"/>
            <a:endParaRPr lang="es-ES" dirty="0" smtClean="0"/>
          </a:p>
          <a:p>
            <a:pPr algn="just"/>
            <a:r>
              <a:rPr lang="es-ES" dirty="0" smtClean="0"/>
              <a:t>La </a:t>
            </a:r>
            <a:r>
              <a:rPr lang="es-ES" dirty="0"/>
              <a:t>cifra de las decenas indica el número de orden de cada </a:t>
            </a:r>
            <a:r>
              <a:rPr lang="es-ES" dirty="0" smtClean="0"/>
              <a:t>contacto </a:t>
            </a:r>
            <a:r>
              <a:rPr lang="es-ES" dirty="0"/>
              <a:t>en el </a:t>
            </a:r>
            <a:r>
              <a:rPr lang="es-ES" dirty="0" err="1"/>
              <a:t>contactor</a:t>
            </a:r>
            <a:r>
              <a:rPr lang="es-ES" dirty="0"/>
              <a:t>. Un elemento auxiliar por </a:t>
            </a:r>
            <a:r>
              <a:rPr lang="es-ES" dirty="0" smtClean="0"/>
              <a:t>instalar en </a:t>
            </a:r>
            <a:r>
              <a:rPr lang="es-ES" dirty="0"/>
              <a:t>conjunto con el </a:t>
            </a:r>
            <a:r>
              <a:rPr lang="es-ES" dirty="0" err="1"/>
              <a:t>contactor</a:t>
            </a:r>
            <a:r>
              <a:rPr lang="es-ES" dirty="0"/>
              <a:t> es el relé térmico, un </a:t>
            </a:r>
            <a:r>
              <a:rPr lang="es-ES" dirty="0" smtClean="0"/>
              <a:t>componente </a:t>
            </a:r>
            <a:r>
              <a:rPr lang="es-ES" dirty="0"/>
              <a:t>de protección que se ubica en el circuito de potencia </a:t>
            </a:r>
            <a:r>
              <a:rPr lang="es-ES" dirty="0" smtClean="0"/>
              <a:t>del </a:t>
            </a:r>
            <a:r>
              <a:rPr lang="es-ES" dirty="0"/>
              <a:t>lado de la carga y está destinado a evitar sobrecargas. </a:t>
            </a:r>
            <a:endParaRPr lang="es-ES" dirty="0" smtClean="0"/>
          </a:p>
          <a:p>
            <a:pPr algn="just"/>
            <a:endParaRPr lang="es-ES" dirty="0"/>
          </a:p>
        </p:txBody>
      </p:sp>
    </p:spTree>
    <p:extLst>
      <p:ext uri="{BB962C8B-B14F-4D97-AF65-F5344CB8AC3E}">
        <p14:creationId xmlns:p14="http://schemas.microsoft.com/office/powerpoint/2010/main" val="8165048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6463308"/>
          </a:xfrm>
          <a:prstGeom prst="rect">
            <a:avLst/>
          </a:prstGeom>
        </p:spPr>
        <p:txBody>
          <a:bodyPr wrap="square">
            <a:spAutoFit/>
          </a:bodyPr>
          <a:lstStyle/>
          <a:p>
            <a:pPr algn="just"/>
            <a:r>
              <a:rPr lang="es-ES" dirty="0" smtClean="0"/>
              <a:t>Está </a:t>
            </a:r>
            <a:r>
              <a:rPr lang="es-ES" dirty="0"/>
              <a:t>compuesto de </a:t>
            </a:r>
            <a:r>
              <a:rPr lang="es-ES" dirty="0" err="1"/>
              <a:t>bimetales</a:t>
            </a:r>
            <a:r>
              <a:rPr lang="es-ES" dirty="0"/>
              <a:t> aislados con un bobinado a </a:t>
            </a:r>
            <a:r>
              <a:rPr lang="es-ES" dirty="0" smtClean="0"/>
              <a:t>su </a:t>
            </a:r>
            <a:r>
              <a:rPr lang="es-ES" dirty="0"/>
              <a:t>alrededor por el que circula la corriente de carga. Al </a:t>
            </a:r>
            <a:r>
              <a:rPr lang="es-ES" dirty="0" smtClean="0"/>
              <a:t>superar </a:t>
            </a:r>
            <a:r>
              <a:rPr lang="es-ES" dirty="0"/>
              <a:t>cierto valor de corriente establecido, por efecto de la </a:t>
            </a:r>
            <a:r>
              <a:rPr lang="es-ES" dirty="0" smtClean="0"/>
              <a:t>temperatura </a:t>
            </a:r>
            <a:r>
              <a:rPr lang="es-ES" dirty="0"/>
              <a:t>los </a:t>
            </a:r>
            <a:r>
              <a:rPr lang="es-ES" dirty="0" err="1"/>
              <a:t>bimetales</a:t>
            </a:r>
            <a:r>
              <a:rPr lang="es-ES" dirty="0"/>
              <a:t> se curvan y abren unos </a:t>
            </a:r>
            <a:r>
              <a:rPr lang="es-ES" dirty="0" smtClean="0"/>
              <a:t>contactos </a:t>
            </a:r>
            <a:r>
              <a:rPr lang="es-ES" dirty="0"/>
              <a:t>auxiliares que </a:t>
            </a:r>
            <a:r>
              <a:rPr lang="es-ES" dirty="0" err="1"/>
              <a:t>desenergizan</a:t>
            </a:r>
            <a:r>
              <a:rPr lang="es-ES" dirty="0"/>
              <a:t> el </a:t>
            </a:r>
            <a:r>
              <a:rPr lang="es-ES" dirty="0" err="1"/>
              <a:t>contactor</a:t>
            </a:r>
            <a:r>
              <a:rPr lang="es-ES" dirty="0"/>
              <a:t>.</a:t>
            </a:r>
          </a:p>
          <a:p>
            <a:pPr algn="just"/>
            <a:r>
              <a:rPr lang="es-ES" dirty="0"/>
              <a:t>protección.</a:t>
            </a:r>
          </a:p>
          <a:p>
            <a:pPr algn="ctr"/>
            <a:r>
              <a:rPr lang="es-ES" b="1" dirty="0" smtClean="0">
                <a:solidFill>
                  <a:srgbClr val="FF0000"/>
                </a:solidFill>
                <a:latin typeface="Arial Rounded MT Bold" panose="020F0704030504030204" pitchFamily="34" charset="0"/>
              </a:rPr>
              <a:t>El relé térmico </a:t>
            </a:r>
            <a:r>
              <a:rPr lang="es-ES" b="1" dirty="0">
                <a:solidFill>
                  <a:srgbClr val="FF0000"/>
                </a:solidFill>
                <a:latin typeface="Arial Rounded MT Bold" panose="020F0704030504030204" pitchFamily="34" charset="0"/>
              </a:rPr>
              <a:t>es </a:t>
            </a:r>
            <a:r>
              <a:rPr lang="es-ES" b="1" dirty="0" smtClean="0">
                <a:solidFill>
                  <a:srgbClr val="FF0000"/>
                </a:solidFill>
                <a:latin typeface="Arial Rounded MT Bold" panose="020F0704030504030204" pitchFamily="34" charset="0"/>
              </a:rPr>
              <a:t>un elemento de protección destinado a evitar sobrecargas.</a:t>
            </a:r>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smtClean="0"/>
          </a:p>
          <a:p>
            <a:pPr algn="just"/>
            <a:endParaRPr lang="es-AR" b="1" dirty="0"/>
          </a:p>
          <a:p>
            <a:pPr algn="just"/>
            <a:endParaRPr lang="es-ES" dirty="0"/>
          </a:p>
        </p:txBody>
      </p:sp>
      <p:pic>
        <p:nvPicPr>
          <p:cNvPr id="3" name="Imagen 2"/>
          <p:cNvPicPr>
            <a:picLocks noChangeAspect="1"/>
          </p:cNvPicPr>
          <p:nvPr/>
        </p:nvPicPr>
        <p:blipFill>
          <a:blip r:embed="rId2"/>
          <a:stretch>
            <a:fillRect/>
          </a:stretch>
        </p:blipFill>
        <p:spPr>
          <a:xfrm>
            <a:off x="1022639" y="1889784"/>
            <a:ext cx="2000250" cy="3790950"/>
          </a:xfrm>
          <a:prstGeom prst="rect">
            <a:avLst/>
          </a:prstGeom>
        </p:spPr>
      </p:pic>
      <p:sp>
        <p:nvSpPr>
          <p:cNvPr id="4" name="Rectángulo 3"/>
          <p:cNvSpPr/>
          <p:nvPr/>
        </p:nvSpPr>
        <p:spPr>
          <a:xfrm>
            <a:off x="3048000" y="3105835"/>
            <a:ext cx="1630878" cy="923330"/>
          </a:xfrm>
          <a:prstGeom prst="rect">
            <a:avLst/>
          </a:prstGeom>
        </p:spPr>
        <p:txBody>
          <a:bodyPr wrap="square">
            <a:spAutoFit/>
          </a:bodyPr>
          <a:lstStyle/>
          <a:p>
            <a:r>
              <a:rPr lang="es-ES" b="1" dirty="0" smtClean="0"/>
              <a:t>Relé térmico para </a:t>
            </a:r>
            <a:r>
              <a:rPr lang="es-ES" b="1" dirty="0" err="1" smtClean="0"/>
              <a:t>contactor</a:t>
            </a:r>
            <a:r>
              <a:rPr lang="es-ES" b="1" dirty="0" smtClean="0"/>
              <a:t> trifásico </a:t>
            </a:r>
            <a:endParaRPr lang="es-ES" b="1" dirty="0"/>
          </a:p>
        </p:txBody>
      </p:sp>
      <p:sp>
        <p:nvSpPr>
          <p:cNvPr id="5" name="Rectángulo 4"/>
          <p:cNvSpPr/>
          <p:nvPr/>
        </p:nvSpPr>
        <p:spPr>
          <a:xfrm>
            <a:off x="5573486" y="6036994"/>
            <a:ext cx="6096000" cy="646331"/>
          </a:xfrm>
          <a:prstGeom prst="rect">
            <a:avLst/>
          </a:prstGeom>
        </p:spPr>
        <p:txBody>
          <a:bodyPr>
            <a:spAutoFit/>
          </a:bodyPr>
          <a:lstStyle/>
          <a:p>
            <a:pPr algn="just"/>
            <a:r>
              <a:rPr lang="es-ES" b="1" dirty="0"/>
              <a:t>Curvas de respuesta de los relé térmicos, tiempo de actuación en función </a:t>
            </a:r>
            <a:r>
              <a:rPr lang="es-ES" b="1" dirty="0" smtClean="0"/>
              <a:t>de </a:t>
            </a:r>
            <a:r>
              <a:rPr lang="es-ES" b="1" dirty="0"/>
              <a:t>veces de la corriente nominal</a:t>
            </a:r>
            <a:r>
              <a:rPr lang="es-ES" dirty="0"/>
              <a:t>.</a:t>
            </a:r>
          </a:p>
        </p:txBody>
      </p:sp>
      <p:pic>
        <p:nvPicPr>
          <p:cNvPr id="6" name="Imagen 5"/>
          <p:cNvPicPr>
            <a:picLocks noChangeAspect="1"/>
          </p:cNvPicPr>
          <p:nvPr/>
        </p:nvPicPr>
        <p:blipFill>
          <a:blip r:embed="rId3"/>
          <a:stretch>
            <a:fillRect/>
          </a:stretch>
        </p:blipFill>
        <p:spPr>
          <a:xfrm>
            <a:off x="6602681" y="1698171"/>
            <a:ext cx="3776353" cy="4453247"/>
          </a:xfrm>
          <a:prstGeom prst="rect">
            <a:avLst/>
          </a:prstGeom>
        </p:spPr>
      </p:pic>
    </p:spTree>
    <p:extLst>
      <p:ext uri="{BB962C8B-B14F-4D97-AF65-F5344CB8AC3E}">
        <p14:creationId xmlns:p14="http://schemas.microsoft.com/office/powerpoint/2010/main" val="5888320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Tableros </a:t>
            </a:r>
            <a:r>
              <a:rPr lang="es-ES" b="1" dirty="0">
                <a:solidFill>
                  <a:srgbClr val="0070C0"/>
                </a:solidFill>
                <a:latin typeface="Arial Rounded MT Bold" panose="020F0704030504030204" pitchFamily="34" charset="0"/>
              </a:rPr>
              <a:t>eléctricos</a:t>
            </a:r>
          </a:p>
          <a:p>
            <a:pPr algn="just"/>
            <a:r>
              <a:rPr lang="es-ES" dirty="0"/>
              <a:t>Se denomina tablero eléctrico a toda caja, gabinete o </a:t>
            </a:r>
            <a:r>
              <a:rPr lang="es-ES" dirty="0" smtClean="0"/>
              <a:t>armario </a:t>
            </a:r>
            <a:r>
              <a:rPr lang="es-ES" dirty="0"/>
              <a:t>(de metal o de plástico </a:t>
            </a:r>
            <a:r>
              <a:rPr lang="es-ES" dirty="0" err="1"/>
              <a:t>antillama</a:t>
            </a:r>
            <a:r>
              <a:rPr lang="es-ES" dirty="0"/>
              <a:t>), con o sin tapa o </a:t>
            </a:r>
            <a:r>
              <a:rPr lang="es-ES" dirty="0" smtClean="0"/>
              <a:t>puerta</a:t>
            </a:r>
            <a:r>
              <a:rPr lang="es-ES" dirty="0"/>
              <a:t>, que contenga los elementos o dispositivos de conexión, </a:t>
            </a:r>
            <a:r>
              <a:rPr lang="es-ES" dirty="0" smtClean="0"/>
              <a:t>protección</a:t>
            </a:r>
            <a:r>
              <a:rPr lang="es-ES" dirty="0"/>
              <a:t>, maniobra, medición, comando, alarmas y </a:t>
            </a:r>
            <a:r>
              <a:rPr lang="es-ES" dirty="0" smtClean="0"/>
              <a:t>señalización </a:t>
            </a:r>
            <a:r>
              <a:rPr lang="es-ES" dirty="0"/>
              <a:t>eléctricos, tales como interruptores de corriente </a:t>
            </a:r>
            <a:r>
              <a:rPr lang="es-ES" dirty="0" smtClean="0"/>
              <a:t>diferencial</a:t>
            </a:r>
            <a:r>
              <a:rPr lang="es-ES" dirty="0"/>
              <a:t>, interruptores </a:t>
            </a:r>
            <a:r>
              <a:rPr lang="es-ES" dirty="0" err="1"/>
              <a:t>termomagnéticos</a:t>
            </a:r>
            <a:r>
              <a:rPr lang="es-ES" dirty="0"/>
              <a:t>, </a:t>
            </a:r>
            <a:r>
              <a:rPr lang="es-ES" dirty="0" err="1"/>
              <a:t>contactores</a:t>
            </a:r>
            <a:r>
              <a:rPr lang="es-ES" dirty="0"/>
              <a:t>, </a:t>
            </a:r>
            <a:r>
              <a:rPr lang="es-ES" dirty="0" smtClean="0"/>
              <a:t>borneras </a:t>
            </a:r>
            <a:r>
              <a:rPr lang="es-ES" dirty="0"/>
              <a:t>de conexión, indicadores lumínicos, pulsadores de </a:t>
            </a:r>
            <a:r>
              <a:rPr lang="es-ES" dirty="0" smtClean="0"/>
              <a:t>arranque </a:t>
            </a:r>
            <a:r>
              <a:rPr lang="es-ES" dirty="0"/>
              <a:t>y parada, transformadores, instrumentos (</a:t>
            </a:r>
            <a:r>
              <a:rPr lang="es-ES" dirty="0" smtClean="0"/>
              <a:t>voltímetros</a:t>
            </a:r>
            <a:r>
              <a:rPr lang="es-ES" dirty="0"/>
              <a:t>, amperímetros, frecuencímetros y vatímetros), etcétera. </a:t>
            </a:r>
          </a:p>
          <a:p>
            <a:pPr algn="just"/>
            <a:r>
              <a:rPr lang="es-ES" dirty="0"/>
              <a:t>De acuerdo a lo complejo de una instalación eléctrica o a </a:t>
            </a:r>
            <a:r>
              <a:rPr lang="es-ES" dirty="0" smtClean="0"/>
              <a:t>la </a:t>
            </a:r>
            <a:r>
              <a:rPr lang="es-ES" dirty="0"/>
              <a:t>superficie del establecimiento, se debe tener más de un </a:t>
            </a:r>
            <a:r>
              <a:rPr lang="es-ES" dirty="0" smtClean="0"/>
              <a:t>tablero </a:t>
            </a:r>
            <a:r>
              <a:rPr lang="es-ES" dirty="0"/>
              <a:t>de electricidad. Lo importante es disponer las </a:t>
            </a:r>
            <a:r>
              <a:rPr lang="es-ES" dirty="0" smtClean="0"/>
              <a:t>protecciones </a:t>
            </a:r>
            <a:r>
              <a:rPr lang="es-ES" dirty="0"/>
              <a:t>necesarias lo más cerca del punto de utilización. </a:t>
            </a:r>
          </a:p>
          <a:p>
            <a:pPr algn="just"/>
            <a:r>
              <a:rPr lang="es-ES" dirty="0"/>
              <a:t>Así, por ejemplo, en una casa particular de planta baja y dos </a:t>
            </a:r>
            <a:r>
              <a:rPr lang="es-ES" dirty="0" smtClean="0"/>
              <a:t>pisos</a:t>
            </a:r>
            <a:r>
              <a:rPr lang="es-ES" dirty="0"/>
              <a:t>, se debe disponer de al menos tres tableros, uno por </a:t>
            </a:r>
            <a:r>
              <a:rPr lang="es-ES" dirty="0" smtClean="0"/>
              <a:t>planta</a:t>
            </a:r>
            <a:r>
              <a:rPr lang="es-ES" dirty="0"/>
              <a:t>, con las protecciones necesarias para cada uno de </a:t>
            </a:r>
            <a:r>
              <a:rPr lang="es-ES" dirty="0" smtClean="0"/>
              <a:t>los </a:t>
            </a:r>
            <a:r>
              <a:rPr lang="es-ES" dirty="0"/>
              <a:t>circuitos existentes en cada planta.</a:t>
            </a:r>
          </a:p>
          <a:p>
            <a:pPr algn="just"/>
            <a:r>
              <a:rPr lang="es-ES" dirty="0"/>
              <a:t>A nivel industrial, se debe disponer de un tablero por cada </a:t>
            </a:r>
            <a:r>
              <a:rPr lang="es-ES" dirty="0" smtClean="0"/>
              <a:t>sector </a:t>
            </a:r>
            <a:r>
              <a:rPr lang="es-ES" dirty="0"/>
              <a:t>productivo o por línea de producción, a fin de poder </a:t>
            </a:r>
            <a:r>
              <a:rPr lang="es-ES" dirty="0" smtClean="0"/>
              <a:t>realizar </a:t>
            </a:r>
            <a:r>
              <a:rPr lang="es-ES" dirty="0"/>
              <a:t>las maniobras eléctricas en contacto con el </a:t>
            </a:r>
            <a:r>
              <a:rPr lang="es-ES" dirty="0" smtClean="0"/>
              <a:t>proceso </a:t>
            </a:r>
            <a:r>
              <a:rPr lang="es-ES" dirty="0"/>
              <a:t>productivo para minimizar malas operaciones o riesgos </a:t>
            </a:r>
            <a:r>
              <a:rPr lang="es-ES" dirty="0" smtClean="0"/>
              <a:t>en </a:t>
            </a:r>
            <a:r>
              <a:rPr lang="es-ES" dirty="0"/>
              <a:t>la seguridad de las personas.</a:t>
            </a:r>
          </a:p>
          <a:p>
            <a:pPr algn="just"/>
            <a:r>
              <a:rPr lang="es-ES" dirty="0"/>
              <a:t>En una instalación domiciliaria, edificio de propiedades, </a:t>
            </a:r>
            <a:r>
              <a:rPr lang="es-ES" dirty="0" smtClean="0"/>
              <a:t>tenemos </a:t>
            </a:r>
            <a:r>
              <a:rPr lang="es-ES" dirty="0"/>
              <a:t>un tablero general, en el que se encuentran </a:t>
            </a:r>
            <a:r>
              <a:rPr lang="es-ES" dirty="0" smtClean="0"/>
              <a:t>los medidores </a:t>
            </a:r>
            <a:r>
              <a:rPr lang="es-ES" dirty="0"/>
              <a:t>de consumo eléctrico y las tomas de </a:t>
            </a:r>
            <a:r>
              <a:rPr lang="es-ES" dirty="0" smtClean="0"/>
              <a:t>alimentación </a:t>
            </a:r>
            <a:r>
              <a:rPr lang="es-ES" dirty="0"/>
              <a:t>de la compañía distribuidora de electricidad, junto a los </a:t>
            </a:r>
            <a:r>
              <a:rPr lang="es-ES" dirty="0" smtClean="0"/>
              <a:t>fusibles </a:t>
            </a:r>
            <a:r>
              <a:rPr lang="es-ES" dirty="0"/>
              <a:t>de alimentación. Luego, y en el sentido </a:t>
            </a:r>
            <a:r>
              <a:rPr lang="es-ES" dirty="0" smtClean="0"/>
              <a:t>denominado </a:t>
            </a:r>
            <a:r>
              <a:rPr lang="es-ES" dirty="0"/>
              <a:t>aguas abajo, es decir, hacia las cargas, está el tablero </a:t>
            </a:r>
            <a:r>
              <a:rPr lang="es-ES" dirty="0" smtClean="0"/>
              <a:t>principal </a:t>
            </a:r>
            <a:r>
              <a:rPr lang="es-ES" dirty="0"/>
              <a:t>que contiene los elementos de corte general de la </a:t>
            </a:r>
            <a:r>
              <a:rPr lang="es-ES" dirty="0" smtClean="0"/>
              <a:t>alimentación </a:t>
            </a:r>
            <a:r>
              <a:rPr lang="es-ES" dirty="0"/>
              <a:t>hacia cada unidad y hacia el tablero seccional </a:t>
            </a:r>
            <a:r>
              <a:rPr lang="es-ES" dirty="0" smtClean="0"/>
              <a:t>de </a:t>
            </a:r>
            <a:r>
              <a:rPr lang="es-ES" dirty="0"/>
              <a:t>servicios generales del edificio. En la entrada de cada </a:t>
            </a:r>
            <a:r>
              <a:rPr lang="es-ES" dirty="0" smtClean="0"/>
              <a:t>unidad</a:t>
            </a:r>
            <a:r>
              <a:rPr lang="es-ES" dirty="0"/>
              <a:t>, se encuentra un tablero seccional con los </a:t>
            </a:r>
            <a:r>
              <a:rPr lang="es-ES" dirty="0" smtClean="0"/>
              <a:t>elementos </a:t>
            </a:r>
            <a:r>
              <a:rPr lang="es-ES" dirty="0"/>
              <a:t>de protección de la instalación</a:t>
            </a:r>
            <a:r>
              <a:rPr lang="es-ES" dirty="0" smtClean="0"/>
              <a:t>.</a:t>
            </a:r>
          </a:p>
          <a:p>
            <a:pPr algn="just"/>
            <a:endParaRPr lang="es-ES" dirty="0"/>
          </a:p>
        </p:txBody>
      </p:sp>
    </p:spTree>
    <p:extLst>
      <p:ext uri="{BB962C8B-B14F-4D97-AF65-F5344CB8AC3E}">
        <p14:creationId xmlns:p14="http://schemas.microsoft.com/office/powerpoint/2010/main" val="22112747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5474526" cy="7017306"/>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smtClean="0"/>
          </a:p>
          <a:p>
            <a:pPr algn="just"/>
            <a:r>
              <a:rPr lang="es-ES" dirty="0" smtClean="0"/>
              <a:t>Dentro de cada unidad habitacional, luego del tablero seccional principal, de ser necesario se pueden </a:t>
            </a:r>
            <a:r>
              <a:rPr lang="es-ES" dirty="0"/>
              <a:t>tener tantos </a:t>
            </a:r>
            <a:r>
              <a:rPr lang="es-ES" dirty="0" smtClean="0"/>
              <a:t>tableros </a:t>
            </a:r>
            <a:r>
              <a:rPr lang="es-ES" dirty="0"/>
              <a:t>seccionales secundarios como sean necesarios. </a:t>
            </a:r>
            <a:endParaRPr lang="es-ES" dirty="0" smtClean="0"/>
          </a:p>
          <a:p>
            <a:pPr algn="just"/>
            <a:endParaRPr lang="es-ES" dirty="0"/>
          </a:p>
          <a:p>
            <a:pPr algn="just"/>
            <a:r>
              <a:rPr lang="es-ES" dirty="0" smtClean="0"/>
              <a:t>En el caso de tableros </a:t>
            </a:r>
            <a:r>
              <a:rPr lang="es-ES" dirty="0"/>
              <a:t>empotrados, </a:t>
            </a:r>
            <a:r>
              <a:rPr lang="es-ES" dirty="0" smtClean="0"/>
              <a:t>las distancias a las paredes </a:t>
            </a:r>
            <a:r>
              <a:rPr lang="es-ES" dirty="0"/>
              <a:t>laterales deben ser tales que permitan </a:t>
            </a:r>
            <a:r>
              <a:rPr lang="es-ES" dirty="0" smtClean="0"/>
              <a:t>la apertura </a:t>
            </a:r>
            <a:r>
              <a:rPr lang="es-ES" dirty="0"/>
              <a:t>de </a:t>
            </a:r>
            <a:r>
              <a:rPr lang="es-ES" dirty="0" smtClean="0"/>
              <a:t>las puertas en forma completa y no creen interferencias para </a:t>
            </a:r>
            <a:r>
              <a:rPr lang="es-ES" dirty="0"/>
              <a:t>la operación y el mantenimiento dentro de él. La </a:t>
            </a:r>
            <a:r>
              <a:rPr lang="es-ES" dirty="0" smtClean="0"/>
              <a:t>distancia en el frente </a:t>
            </a:r>
            <a:r>
              <a:rPr lang="es-ES" dirty="0"/>
              <a:t>del tablero debe ser mayor </a:t>
            </a:r>
            <a:r>
              <a:rPr lang="es-ES" dirty="0" smtClean="0"/>
              <a:t>a 1 metro.</a:t>
            </a:r>
          </a:p>
          <a:p>
            <a:pPr algn="just"/>
            <a:endParaRPr lang="es-AR" dirty="0"/>
          </a:p>
          <a:p>
            <a:pPr algn="just"/>
            <a:endParaRPr lang="es-ES" dirty="0"/>
          </a:p>
        </p:txBody>
      </p:sp>
      <p:pic>
        <p:nvPicPr>
          <p:cNvPr id="4" name="Imagen 3"/>
          <p:cNvPicPr>
            <a:picLocks noChangeAspect="1"/>
          </p:cNvPicPr>
          <p:nvPr/>
        </p:nvPicPr>
        <p:blipFill>
          <a:blip r:embed="rId2"/>
          <a:stretch>
            <a:fillRect/>
          </a:stretch>
        </p:blipFill>
        <p:spPr>
          <a:xfrm>
            <a:off x="339189" y="272727"/>
            <a:ext cx="3390900" cy="2686050"/>
          </a:xfrm>
          <a:prstGeom prst="rect">
            <a:avLst/>
          </a:prstGeom>
        </p:spPr>
      </p:pic>
      <p:sp>
        <p:nvSpPr>
          <p:cNvPr id="5" name="Rectángulo 4"/>
          <p:cNvSpPr/>
          <p:nvPr/>
        </p:nvSpPr>
        <p:spPr>
          <a:xfrm>
            <a:off x="3730089" y="679264"/>
            <a:ext cx="1780062" cy="1200329"/>
          </a:xfrm>
          <a:prstGeom prst="rect">
            <a:avLst/>
          </a:prstGeom>
        </p:spPr>
        <p:txBody>
          <a:bodyPr wrap="square">
            <a:spAutoFit/>
          </a:bodyPr>
          <a:lstStyle/>
          <a:p>
            <a:r>
              <a:rPr lang="es-ES" b="1" dirty="0" smtClean="0"/>
              <a:t>Tablero </a:t>
            </a:r>
            <a:r>
              <a:rPr lang="es-ES" b="1" dirty="0"/>
              <a:t>de comando y protección de cargas trifásicas.</a:t>
            </a:r>
          </a:p>
        </p:txBody>
      </p:sp>
      <p:pic>
        <p:nvPicPr>
          <p:cNvPr id="6" name="Imagen 5"/>
          <p:cNvPicPr>
            <a:picLocks noChangeAspect="1"/>
          </p:cNvPicPr>
          <p:nvPr/>
        </p:nvPicPr>
        <p:blipFill>
          <a:blip r:embed="rId3"/>
          <a:stretch>
            <a:fillRect/>
          </a:stretch>
        </p:blipFill>
        <p:spPr>
          <a:xfrm>
            <a:off x="5564455" y="272727"/>
            <a:ext cx="2124075" cy="2847975"/>
          </a:xfrm>
          <a:prstGeom prst="rect">
            <a:avLst/>
          </a:prstGeom>
        </p:spPr>
      </p:pic>
      <p:sp>
        <p:nvSpPr>
          <p:cNvPr id="7" name="Rectángulo 6"/>
          <p:cNvSpPr/>
          <p:nvPr/>
        </p:nvSpPr>
        <p:spPr>
          <a:xfrm>
            <a:off x="7832580" y="272727"/>
            <a:ext cx="3158835" cy="923330"/>
          </a:xfrm>
          <a:prstGeom prst="rect">
            <a:avLst/>
          </a:prstGeom>
        </p:spPr>
        <p:txBody>
          <a:bodyPr wrap="square">
            <a:spAutoFit/>
          </a:bodyPr>
          <a:lstStyle/>
          <a:p>
            <a:pPr algn="just"/>
            <a:r>
              <a:rPr lang="es-ES" b="1" dirty="0"/>
              <a:t>Aquí vemos un tablero de comando y protección de un motor trifásico.</a:t>
            </a:r>
          </a:p>
        </p:txBody>
      </p:sp>
      <p:pic>
        <p:nvPicPr>
          <p:cNvPr id="8" name="Imagen 7"/>
          <p:cNvPicPr>
            <a:picLocks noChangeAspect="1"/>
          </p:cNvPicPr>
          <p:nvPr/>
        </p:nvPicPr>
        <p:blipFill>
          <a:blip r:embed="rId4"/>
          <a:stretch>
            <a:fillRect/>
          </a:stretch>
        </p:blipFill>
        <p:spPr>
          <a:xfrm>
            <a:off x="7832580" y="1318161"/>
            <a:ext cx="4102121" cy="5417874"/>
          </a:xfrm>
          <a:prstGeom prst="rect">
            <a:avLst/>
          </a:prstGeom>
        </p:spPr>
      </p:pic>
      <p:sp>
        <p:nvSpPr>
          <p:cNvPr id="9" name="Rectángulo 8"/>
          <p:cNvSpPr/>
          <p:nvPr/>
        </p:nvSpPr>
        <p:spPr>
          <a:xfrm>
            <a:off x="6096000" y="4282037"/>
            <a:ext cx="1736580" cy="1754326"/>
          </a:xfrm>
          <a:prstGeom prst="rect">
            <a:avLst/>
          </a:prstGeom>
        </p:spPr>
        <p:txBody>
          <a:bodyPr wrap="square">
            <a:spAutoFit/>
          </a:bodyPr>
          <a:lstStyle/>
          <a:p>
            <a:pPr algn="just"/>
            <a:r>
              <a:rPr lang="es-ES" b="1" dirty="0"/>
              <a:t>Disposición de tableros sobre el solado y espacios </a:t>
            </a:r>
          </a:p>
          <a:p>
            <a:pPr algn="just"/>
            <a:r>
              <a:rPr lang="es-ES" b="1" dirty="0"/>
              <a:t>libres en torno a ellos.</a:t>
            </a:r>
          </a:p>
        </p:txBody>
      </p:sp>
    </p:spTree>
    <p:extLst>
      <p:ext uri="{BB962C8B-B14F-4D97-AF65-F5344CB8AC3E}">
        <p14:creationId xmlns:p14="http://schemas.microsoft.com/office/powerpoint/2010/main" val="37186985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619892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Tablero </a:t>
            </a:r>
            <a:r>
              <a:rPr lang="es-ES" b="1" dirty="0">
                <a:solidFill>
                  <a:srgbClr val="0070C0"/>
                </a:solidFill>
                <a:latin typeface="Arial Rounded MT Bold" panose="020F0704030504030204" pitchFamily="34" charset="0"/>
              </a:rPr>
              <a:t>principal</a:t>
            </a:r>
          </a:p>
          <a:p>
            <a:pPr algn="just"/>
            <a:r>
              <a:rPr lang="es-ES" dirty="0"/>
              <a:t>De acuerdo a su ubicación en la instalación </a:t>
            </a:r>
            <a:r>
              <a:rPr lang="es-ES" dirty="0" smtClean="0"/>
              <a:t>eléctrica</a:t>
            </a:r>
            <a:r>
              <a:rPr lang="es-ES" dirty="0"/>
              <a:t>, los tableros eléctricos se conocen mediante </a:t>
            </a:r>
            <a:r>
              <a:rPr lang="es-ES" dirty="0" smtClean="0"/>
              <a:t>las siguientes </a:t>
            </a:r>
            <a:r>
              <a:rPr lang="es-ES" dirty="0"/>
              <a:t>denominaciones:</a:t>
            </a:r>
          </a:p>
          <a:p>
            <a:pPr marL="285750" indent="-285750" algn="just">
              <a:buFont typeface="Arial" panose="020B0604020202020204" pitchFamily="34" charset="0"/>
              <a:buChar char="•"/>
            </a:pPr>
            <a:r>
              <a:rPr lang="es-ES" b="1" dirty="0" smtClean="0"/>
              <a:t>Caja </a:t>
            </a:r>
            <a:r>
              <a:rPr lang="es-ES" b="1" dirty="0"/>
              <a:t>o gabinete individual de medidor</a:t>
            </a:r>
            <a:r>
              <a:rPr lang="es-ES" dirty="0"/>
              <a:t>: es aquel al </a:t>
            </a:r>
            <a:r>
              <a:rPr lang="es-ES" dirty="0" smtClean="0"/>
              <a:t>que </a:t>
            </a:r>
            <a:r>
              <a:rPr lang="es-ES" dirty="0"/>
              <a:t>llega el circuito de alimentación y que </a:t>
            </a:r>
            <a:r>
              <a:rPr lang="es-ES" dirty="0" smtClean="0"/>
              <a:t>contiene </a:t>
            </a:r>
            <a:r>
              <a:rPr lang="es-ES" dirty="0"/>
              <a:t>el medidor de energía eléctrica desde donde se </a:t>
            </a:r>
            <a:r>
              <a:rPr lang="es-ES" dirty="0" smtClean="0"/>
              <a:t>alimenta </a:t>
            </a:r>
            <a:r>
              <a:rPr lang="es-ES" dirty="0"/>
              <a:t>el circuito principal. Esta caja o gabinete </a:t>
            </a:r>
            <a:r>
              <a:rPr lang="es-ES" dirty="0" smtClean="0"/>
              <a:t>puede </a:t>
            </a:r>
            <a:r>
              <a:rPr lang="es-ES" dirty="0"/>
              <a:t>contener, además, los elementos de </a:t>
            </a:r>
            <a:r>
              <a:rPr lang="es-ES" dirty="0" smtClean="0"/>
              <a:t>maniobra, protección y control </a:t>
            </a:r>
            <a:r>
              <a:rPr lang="es-ES" dirty="0"/>
              <a:t>pertenecientes </a:t>
            </a:r>
            <a:r>
              <a:rPr lang="es-ES" dirty="0" smtClean="0"/>
              <a:t>al circuito de alimentación</a:t>
            </a:r>
            <a:r>
              <a:rPr lang="es-ES" dirty="0"/>
              <a:t>.</a:t>
            </a:r>
          </a:p>
          <a:p>
            <a:pPr marL="285750" indent="-285750" algn="just">
              <a:buFont typeface="Arial" panose="020B0604020202020204" pitchFamily="34" charset="0"/>
              <a:buChar char="•"/>
            </a:pPr>
            <a:r>
              <a:rPr lang="es-ES" b="1" dirty="0" smtClean="0"/>
              <a:t>Tablero </a:t>
            </a:r>
            <a:r>
              <a:rPr lang="es-ES" b="1" dirty="0"/>
              <a:t>principal</a:t>
            </a:r>
            <a:r>
              <a:rPr lang="es-ES" dirty="0"/>
              <a:t>: es aquel al que llega la línea </a:t>
            </a:r>
            <a:r>
              <a:rPr lang="es-ES" dirty="0" smtClean="0"/>
              <a:t>principal </a:t>
            </a:r>
            <a:r>
              <a:rPr lang="es-ES" dirty="0"/>
              <a:t>y que contiene el interruptor más </a:t>
            </a:r>
            <a:r>
              <a:rPr lang="es-ES" dirty="0" smtClean="0"/>
              <a:t>importante</a:t>
            </a:r>
            <a:r>
              <a:rPr lang="es-ES" dirty="0"/>
              <a:t>, del que derivan los circuitos seccionales o </a:t>
            </a:r>
            <a:r>
              <a:rPr lang="es-ES" dirty="0" smtClean="0"/>
              <a:t>terminales.</a:t>
            </a:r>
          </a:p>
          <a:p>
            <a:pPr marL="285750" indent="-285750" algn="just">
              <a:buFont typeface="Arial" panose="020B0604020202020204" pitchFamily="34" charset="0"/>
              <a:buChar char="•"/>
            </a:pPr>
            <a:r>
              <a:rPr lang="es-ES" b="1" dirty="0" smtClean="0"/>
              <a:t>Tablero o gabinete colectivo de medidores</a:t>
            </a:r>
            <a:r>
              <a:rPr lang="es-ES" dirty="0" smtClean="0"/>
              <a:t>: aquel </a:t>
            </a:r>
            <a:r>
              <a:rPr lang="es-ES" dirty="0"/>
              <a:t>al que llega el circuito de alimentación y que </a:t>
            </a:r>
            <a:r>
              <a:rPr lang="es-ES" dirty="0" smtClean="0"/>
              <a:t>contiene </a:t>
            </a:r>
            <a:r>
              <a:rPr lang="es-ES" dirty="0"/>
              <a:t>los medidores de energía eléctrica y los </a:t>
            </a:r>
            <a:r>
              <a:rPr lang="es-ES" dirty="0" smtClean="0"/>
              <a:t>circuitos </a:t>
            </a:r>
            <a:r>
              <a:rPr lang="es-ES" dirty="0"/>
              <a:t>principales. Este tablero puede contener </a:t>
            </a:r>
            <a:r>
              <a:rPr lang="es-ES" dirty="0" smtClean="0"/>
              <a:t>los </a:t>
            </a:r>
            <a:r>
              <a:rPr lang="es-ES" dirty="0"/>
              <a:t>dispositivos de maniobra, protección y control </a:t>
            </a:r>
            <a:r>
              <a:rPr lang="es-ES" dirty="0" smtClean="0"/>
              <a:t>pertenecientes </a:t>
            </a:r>
            <a:r>
              <a:rPr lang="es-ES" dirty="0"/>
              <a:t>al circuito de alimentación y a los </a:t>
            </a:r>
            <a:r>
              <a:rPr lang="es-ES" dirty="0" smtClean="0"/>
              <a:t>interruptores </a:t>
            </a:r>
            <a:r>
              <a:rPr lang="es-ES" dirty="0"/>
              <a:t>principales pertenecientes a la </a:t>
            </a:r>
            <a:r>
              <a:rPr lang="es-ES" dirty="0" smtClean="0"/>
              <a:t>instalación </a:t>
            </a:r>
            <a:r>
              <a:rPr lang="es-ES" dirty="0"/>
              <a:t>del inmueble, desde donde parten los </a:t>
            </a:r>
            <a:r>
              <a:rPr lang="es-ES" dirty="0" smtClean="0"/>
              <a:t>circuitos </a:t>
            </a:r>
            <a:r>
              <a:rPr lang="es-ES" dirty="0"/>
              <a:t>seccionales</a:t>
            </a:r>
            <a:r>
              <a:rPr lang="es-ES" dirty="0" smtClean="0"/>
              <a:t>.</a:t>
            </a:r>
          </a:p>
          <a:p>
            <a:pPr marL="285750" indent="-285750" algn="just">
              <a:buFont typeface="Arial" panose="020B0604020202020204" pitchFamily="34" charset="0"/>
              <a:buChar char="•"/>
            </a:pPr>
            <a:r>
              <a:rPr lang="es-ES" b="1" dirty="0" smtClean="0"/>
              <a:t>Tablero </a:t>
            </a:r>
            <a:r>
              <a:rPr lang="es-ES" b="1" dirty="0"/>
              <a:t>seccional</a:t>
            </a:r>
            <a:r>
              <a:rPr lang="es-ES" b="1" dirty="0" smtClean="0"/>
              <a:t>:</a:t>
            </a:r>
            <a:r>
              <a:rPr lang="es-ES" dirty="0" smtClean="0"/>
              <a:t> es aquel al que llega una línea seccional y del que derivan otras líneas seccionales o terminales </a:t>
            </a:r>
            <a:r>
              <a:rPr lang="es-ES" dirty="0"/>
              <a:t>(</a:t>
            </a:r>
            <a:r>
              <a:rPr lang="es-ES" dirty="0" smtClean="0"/>
              <a:t>a las cargas).</a:t>
            </a:r>
          </a:p>
          <a:p>
            <a:pPr marL="285750" indent="-285750" algn="just">
              <a:buFont typeface="Arial" panose="020B0604020202020204" pitchFamily="34" charset="0"/>
              <a:buChar char="•"/>
            </a:pPr>
            <a:endParaRPr lang="es-ES" dirty="0"/>
          </a:p>
        </p:txBody>
      </p:sp>
      <p:sp>
        <p:nvSpPr>
          <p:cNvPr id="3" name="Rectángulo 2"/>
          <p:cNvSpPr/>
          <p:nvPr/>
        </p:nvSpPr>
        <p:spPr>
          <a:xfrm>
            <a:off x="6533345" y="6089704"/>
            <a:ext cx="5379522" cy="646331"/>
          </a:xfrm>
          <a:prstGeom prst="rect">
            <a:avLst/>
          </a:prstGeom>
        </p:spPr>
        <p:txBody>
          <a:bodyPr wrap="square">
            <a:spAutoFit/>
          </a:bodyPr>
          <a:lstStyle/>
          <a:p>
            <a:pPr algn="ctr"/>
            <a:r>
              <a:rPr lang="es-ES" b="1" dirty="0" smtClean="0"/>
              <a:t>En </a:t>
            </a:r>
            <a:r>
              <a:rPr lang="es-ES" b="1" dirty="0"/>
              <a:t>esta imagen apreciamos cómo deben ser </a:t>
            </a:r>
            <a:r>
              <a:rPr lang="es-ES" b="1" dirty="0" smtClean="0"/>
              <a:t>las instalaciones eléctricas </a:t>
            </a:r>
            <a:r>
              <a:rPr lang="es-ES" b="1" dirty="0"/>
              <a:t>de tableros.</a:t>
            </a:r>
          </a:p>
        </p:txBody>
      </p:sp>
      <p:pic>
        <p:nvPicPr>
          <p:cNvPr id="8" name="Imagen 7"/>
          <p:cNvPicPr>
            <a:picLocks noChangeAspect="1"/>
          </p:cNvPicPr>
          <p:nvPr/>
        </p:nvPicPr>
        <p:blipFill>
          <a:blip r:embed="rId2"/>
          <a:stretch>
            <a:fillRect/>
          </a:stretch>
        </p:blipFill>
        <p:spPr>
          <a:xfrm>
            <a:off x="6533345" y="272727"/>
            <a:ext cx="5229225" cy="5926192"/>
          </a:xfrm>
          <a:prstGeom prst="rect">
            <a:avLst/>
          </a:prstGeom>
        </p:spPr>
      </p:pic>
    </p:spTree>
    <p:extLst>
      <p:ext uri="{BB962C8B-B14F-4D97-AF65-F5344CB8AC3E}">
        <p14:creationId xmlns:p14="http://schemas.microsoft.com/office/powerpoint/2010/main" val="41816691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5355312"/>
          </a:xfrm>
          <a:prstGeom prst="rect">
            <a:avLst/>
          </a:prstGeom>
        </p:spPr>
        <p:txBody>
          <a:bodyPr wrap="square">
            <a:spAutoFit/>
          </a:bodyPr>
          <a:lstStyle/>
          <a:p>
            <a:pPr algn="just"/>
            <a:endParaRPr lang="es-ES" dirty="0"/>
          </a:p>
          <a:p>
            <a:pPr algn="just"/>
            <a:endParaRPr lang="es-AR" dirty="0" smtClean="0"/>
          </a:p>
          <a:p>
            <a:pPr algn="just"/>
            <a:endParaRPr lang="es-AR" dirty="0"/>
          </a:p>
          <a:p>
            <a:pPr algn="just"/>
            <a:endParaRPr lang="es-AR" dirty="0" smtClean="0"/>
          </a:p>
          <a:p>
            <a:pPr algn="just"/>
            <a:endParaRPr lang="es-ES" dirty="0" smtClean="0"/>
          </a:p>
          <a:p>
            <a:pPr lvl="2" algn="just"/>
            <a:r>
              <a:rPr lang="es-ES" b="1" dirty="0"/>
              <a:t>Diagrama de </a:t>
            </a:r>
          </a:p>
          <a:p>
            <a:pPr lvl="2" algn="just"/>
            <a:r>
              <a:rPr lang="es-ES" b="1" dirty="0"/>
              <a:t>instalación de </a:t>
            </a:r>
          </a:p>
          <a:p>
            <a:pPr lvl="2" algn="just"/>
            <a:r>
              <a:rPr lang="es-ES" b="1" dirty="0"/>
              <a:t>alimentación </a:t>
            </a:r>
          </a:p>
          <a:p>
            <a:pPr lvl="2" algn="just"/>
            <a:r>
              <a:rPr lang="es-ES" b="1" dirty="0"/>
              <a:t>desde línea de </a:t>
            </a:r>
          </a:p>
          <a:p>
            <a:pPr lvl="2" algn="just"/>
            <a:r>
              <a:rPr lang="es-ES" b="1" dirty="0"/>
              <a:t>alimentación </a:t>
            </a:r>
          </a:p>
          <a:p>
            <a:pPr lvl="2" algn="just"/>
            <a:r>
              <a:rPr lang="es-ES" b="1" dirty="0"/>
              <a:t>de compañía, </a:t>
            </a:r>
          </a:p>
          <a:p>
            <a:pPr lvl="2" algn="just"/>
            <a:r>
              <a:rPr lang="es-ES" b="1" dirty="0"/>
              <a:t>pasando por la </a:t>
            </a:r>
          </a:p>
          <a:p>
            <a:pPr lvl="2" algn="just"/>
            <a:r>
              <a:rPr lang="es-ES" b="1" dirty="0"/>
              <a:t>caja toma, el </a:t>
            </a:r>
          </a:p>
          <a:p>
            <a:pPr lvl="2" algn="just"/>
            <a:r>
              <a:rPr lang="es-ES" b="1" dirty="0"/>
              <a:t>medidor, tablero</a:t>
            </a:r>
          </a:p>
          <a:p>
            <a:pPr lvl="2" algn="just"/>
            <a:r>
              <a:rPr lang="es-ES" b="1" dirty="0" smtClean="0"/>
              <a:t>Principal y tablero</a:t>
            </a:r>
          </a:p>
          <a:p>
            <a:pPr lvl="2" algn="just"/>
            <a:r>
              <a:rPr lang="es-AR" b="1" dirty="0" smtClean="0"/>
              <a:t>Seccional </a:t>
            </a:r>
          </a:p>
          <a:p>
            <a:pPr lvl="2" algn="just"/>
            <a:r>
              <a:rPr lang="es-ES" b="1" dirty="0" smtClean="0"/>
              <a:t>seccional </a:t>
            </a:r>
            <a:r>
              <a:rPr lang="es-ES" b="1" dirty="0"/>
              <a:t>hasta </a:t>
            </a:r>
          </a:p>
          <a:p>
            <a:pPr lvl="2" algn="just"/>
            <a:r>
              <a:rPr lang="es-ES" b="1" dirty="0"/>
              <a:t>las cargas</a:t>
            </a:r>
            <a:r>
              <a:rPr lang="es-ES" b="1" dirty="0" smtClean="0"/>
              <a:t>.</a:t>
            </a:r>
          </a:p>
          <a:p>
            <a:pPr algn="just"/>
            <a:endParaRPr lang="es-ES" dirty="0"/>
          </a:p>
        </p:txBody>
      </p:sp>
      <p:pic>
        <p:nvPicPr>
          <p:cNvPr id="5" name="Imagen 4"/>
          <p:cNvPicPr>
            <a:picLocks noChangeAspect="1"/>
          </p:cNvPicPr>
          <p:nvPr/>
        </p:nvPicPr>
        <p:blipFill>
          <a:blip r:embed="rId2"/>
          <a:stretch>
            <a:fillRect/>
          </a:stretch>
        </p:blipFill>
        <p:spPr>
          <a:xfrm>
            <a:off x="3870614" y="1142815"/>
            <a:ext cx="7277100" cy="4714875"/>
          </a:xfrm>
          <a:prstGeom prst="rect">
            <a:avLst/>
          </a:prstGeom>
        </p:spPr>
      </p:pic>
    </p:spTree>
    <p:extLst>
      <p:ext uri="{BB962C8B-B14F-4D97-AF65-F5344CB8AC3E}">
        <p14:creationId xmlns:p14="http://schemas.microsoft.com/office/powerpoint/2010/main" val="732333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ES" dirty="0"/>
          </a:p>
          <a:p>
            <a:pPr algn="ctr"/>
            <a:r>
              <a:rPr lang="es-ES" b="1" dirty="0" smtClean="0"/>
              <a:t>Tablero </a:t>
            </a:r>
            <a:r>
              <a:rPr lang="es-ES" b="1" dirty="0"/>
              <a:t>general con medidores. En </a:t>
            </a:r>
            <a:r>
              <a:rPr lang="es-ES" b="1" dirty="0" smtClean="0"/>
              <a:t>la parte </a:t>
            </a:r>
            <a:r>
              <a:rPr lang="es-ES" b="1" dirty="0"/>
              <a:t>inferior se </a:t>
            </a:r>
            <a:r>
              <a:rPr lang="es-ES" b="1" dirty="0" smtClean="0"/>
              <a:t>observan </a:t>
            </a:r>
            <a:r>
              <a:rPr lang="es-ES" b="1" dirty="0"/>
              <a:t>las barras de alimentación; en </a:t>
            </a:r>
            <a:r>
              <a:rPr lang="es-ES" b="1" dirty="0" smtClean="0"/>
              <a:t>la parte </a:t>
            </a:r>
            <a:r>
              <a:rPr lang="es-ES" b="1" dirty="0"/>
              <a:t>media</a:t>
            </a:r>
            <a:r>
              <a:rPr lang="es-ES" b="1" dirty="0" smtClean="0"/>
              <a:t>, los </a:t>
            </a:r>
            <a:r>
              <a:rPr lang="es-ES" b="1" dirty="0"/>
              <a:t>medidores, </a:t>
            </a:r>
            <a:r>
              <a:rPr lang="es-ES" b="1" dirty="0" smtClean="0"/>
              <a:t>y en la parte </a:t>
            </a:r>
            <a:r>
              <a:rPr lang="es-ES" b="1" dirty="0"/>
              <a:t>superior, </a:t>
            </a:r>
            <a:r>
              <a:rPr lang="es-ES" b="1" dirty="0" smtClean="0"/>
              <a:t>los interruptores </a:t>
            </a:r>
            <a:r>
              <a:rPr lang="es-ES" b="1" dirty="0" err="1" smtClean="0"/>
              <a:t>termagnéticos</a:t>
            </a:r>
            <a:r>
              <a:rPr lang="es-ES" b="1" dirty="0" smtClean="0"/>
              <a:t> </a:t>
            </a:r>
            <a:r>
              <a:rPr lang="es-ES" b="1" dirty="0"/>
              <a:t>principales.</a:t>
            </a:r>
          </a:p>
          <a:p>
            <a:pPr algn="just"/>
            <a:endParaRPr lang="es-ES" dirty="0"/>
          </a:p>
          <a:p>
            <a:pPr algn="just"/>
            <a:r>
              <a:rPr lang="es-ES" dirty="0" smtClean="0"/>
              <a:t>Estos </a:t>
            </a:r>
            <a:r>
              <a:rPr lang="es-ES" dirty="0"/>
              <a:t>tableros deben ser de Clase ll, es decir, estar </a:t>
            </a:r>
            <a:r>
              <a:rPr lang="es-ES" dirty="0" smtClean="0"/>
              <a:t>confeccionados </a:t>
            </a:r>
            <a:r>
              <a:rPr lang="es-ES" dirty="0"/>
              <a:t>en material sintético aislante, de la misma </a:t>
            </a:r>
            <a:r>
              <a:rPr lang="es-ES" dirty="0" smtClean="0"/>
              <a:t>forma </a:t>
            </a:r>
            <a:r>
              <a:rPr lang="es-ES" dirty="0"/>
              <a:t>que la canalización (conducto o cañería para </a:t>
            </a:r>
            <a:r>
              <a:rPr lang="es-ES" dirty="0" smtClean="0"/>
              <a:t>contener </a:t>
            </a:r>
            <a:r>
              <a:rPr lang="es-ES" dirty="0"/>
              <a:t>los cables) de la línea principal. En el caso de </a:t>
            </a:r>
            <a:r>
              <a:rPr lang="es-ES" dirty="0" smtClean="0"/>
              <a:t>instalarse </a:t>
            </a:r>
            <a:r>
              <a:rPr lang="es-ES" dirty="0"/>
              <a:t>a la intemperie, deben tener un grado de </a:t>
            </a:r>
            <a:r>
              <a:rPr lang="es-ES" dirty="0" smtClean="0"/>
              <a:t>protección no inferior a IP 54.</a:t>
            </a:r>
          </a:p>
          <a:p>
            <a:pPr algn="just"/>
            <a:r>
              <a:rPr lang="es-ES" dirty="0"/>
              <a:t>Se debe diferenciar el tablero principal o general de los tableros </a:t>
            </a:r>
            <a:r>
              <a:rPr lang="es-ES" dirty="0" smtClean="0"/>
              <a:t>seccionales </a:t>
            </a:r>
            <a:r>
              <a:rPr lang="es-ES" dirty="0"/>
              <a:t>que veremos en detalle en el siguiente apartado.</a:t>
            </a:r>
          </a:p>
          <a:p>
            <a:pPr algn="ctr"/>
            <a:r>
              <a:rPr lang="es-ES" b="1" dirty="0" smtClean="0">
                <a:solidFill>
                  <a:srgbClr val="FF0000"/>
                </a:solidFill>
                <a:latin typeface="Arial Rounded MT Bold" panose="020F0704030504030204" pitchFamily="34" charset="0"/>
              </a:rPr>
              <a:t>El </a:t>
            </a:r>
            <a:r>
              <a:rPr lang="es-ES" b="1" dirty="0">
                <a:solidFill>
                  <a:srgbClr val="FF0000"/>
                </a:solidFill>
                <a:latin typeface="Arial Rounded MT Bold" panose="020F0704030504030204" pitchFamily="34" charset="0"/>
              </a:rPr>
              <a:t>pilar de electricidad, </a:t>
            </a:r>
            <a:r>
              <a:rPr lang="es-ES" b="1" dirty="0" smtClean="0">
                <a:solidFill>
                  <a:srgbClr val="FF0000"/>
                </a:solidFill>
                <a:latin typeface="Arial Rounded MT Bold" panose="020F0704030504030204" pitchFamily="34" charset="0"/>
              </a:rPr>
              <a:t>tiene </a:t>
            </a:r>
            <a:r>
              <a:rPr lang="es-ES" b="1" dirty="0">
                <a:solidFill>
                  <a:srgbClr val="FF0000"/>
                </a:solidFill>
                <a:latin typeface="Arial Rounded MT Bold" panose="020F0704030504030204" pitchFamily="34" charset="0"/>
              </a:rPr>
              <a:t>de un lado (</a:t>
            </a:r>
            <a:r>
              <a:rPr lang="es-ES" b="1" dirty="0" smtClean="0">
                <a:solidFill>
                  <a:srgbClr val="FF0000"/>
                </a:solidFill>
                <a:latin typeface="Arial Rounded MT Bold" panose="020F0704030504030204" pitchFamily="34" charset="0"/>
              </a:rPr>
              <a:t>hacia la calle) la toma de la compañía y el medidor, y del otro lado </a:t>
            </a:r>
            <a:r>
              <a:rPr lang="es-ES" b="1" dirty="0">
                <a:solidFill>
                  <a:srgbClr val="FF0000"/>
                </a:solidFill>
                <a:latin typeface="Arial Rounded MT Bold" panose="020F0704030504030204" pitchFamily="34" charset="0"/>
              </a:rPr>
              <a:t>(</a:t>
            </a:r>
            <a:r>
              <a:rPr lang="es-ES" b="1" dirty="0" smtClean="0">
                <a:solidFill>
                  <a:srgbClr val="FF0000"/>
                </a:solidFill>
                <a:latin typeface="Arial Rounded MT Bold" panose="020F0704030504030204" pitchFamily="34" charset="0"/>
              </a:rPr>
              <a:t>hacia la casa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un tablero con </a:t>
            </a:r>
            <a:r>
              <a:rPr lang="es-ES" b="1" dirty="0">
                <a:solidFill>
                  <a:srgbClr val="FF0000"/>
                </a:solidFill>
                <a:latin typeface="Arial Rounded MT Bold" panose="020F0704030504030204" pitchFamily="34" charset="0"/>
              </a:rPr>
              <a:t>la </a:t>
            </a:r>
            <a:r>
              <a:rPr lang="es-ES" b="1" dirty="0" smtClean="0">
                <a:solidFill>
                  <a:srgbClr val="FF0000"/>
                </a:solidFill>
                <a:latin typeface="Arial Rounded MT Bold" panose="020F0704030504030204" pitchFamily="34" charset="0"/>
              </a:rPr>
              <a:t>llave de corte general. </a:t>
            </a:r>
          </a:p>
          <a:p>
            <a:pPr algn="just"/>
            <a:endParaRPr lang="es-ES" dirty="0"/>
          </a:p>
        </p:txBody>
      </p:sp>
      <p:pic>
        <p:nvPicPr>
          <p:cNvPr id="4" name="Imagen 3"/>
          <p:cNvPicPr>
            <a:picLocks noChangeAspect="1"/>
          </p:cNvPicPr>
          <p:nvPr/>
        </p:nvPicPr>
        <p:blipFill>
          <a:blip r:embed="rId2"/>
          <a:stretch>
            <a:fillRect/>
          </a:stretch>
        </p:blipFill>
        <p:spPr>
          <a:xfrm>
            <a:off x="4231325" y="379604"/>
            <a:ext cx="3543300" cy="3515501"/>
          </a:xfrm>
          <a:prstGeom prst="rect">
            <a:avLst/>
          </a:prstGeom>
        </p:spPr>
      </p:pic>
    </p:spTree>
    <p:extLst>
      <p:ext uri="{BB962C8B-B14F-4D97-AF65-F5344CB8AC3E}">
        <p14:creationId xmlns:p14="http://schemas.microsoft.com/office/powerpoint/2010/main" val="29468225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6186309"/>
          </a:xfrm>
          <a:prstGeom prst="rect">
            <a:avLst/>
          </a:prstGeom>
        </p:spPr>
        <p:txBody>
          <a:bodyPr wrap="square">
            <a:spAutoFit/>
          </a:bodyPr>
          <a:lstStyle/>
          <a:p>
            <a:pPr algn="just"/>
            <a:r>
              <a:rPr lang="es-ES" dirty="0" smtClean="0"/>
              <a:t>En </a:t>
            </a:r>
            <a:r>
              <a:rPr lang="es-ES" dirty="0"/>
              <a:t>el tablero general o principal, que debe ser único por </a:t>
            </a:r>
            <a:r>
              <a:rPr lang="es-ES" dirty="0" smtClean="0"/>
              <a:t>instalación </a:t>
            </a:r>
            <a:r>
              <a:rPr lang="es-ES" dirty="0"/>
              <a:t>(un único tablero general o principal por casa o edificio), </a:t>
            </a:r>
            <a:r>
              <a:rPr lang="es-ES" dirty="0" smtClean="0"/>
              <a:t>tendremos </a:t>
            </a:r>
            <a:r>
              <a:rPr lang="es-ES" dirty="0"/>
              <a:t>solo la llave de corte general de la instalación (una </a:t>
            </a:r>
            <a:r>
              <a:rPr lang="es-ES" dirty="0" smtClean="0"/>
              <a:t>por </a:t>
            </a:r>
            <a:r>
              <a:rPr lang="es-ES" dirty="0"/>
              <a:t>unidad habitacional), mientras que en los tableros </a:t>
            </a:r>
            <a:r>
              <a:rPr lang="es-ES" dirty="0" smtClean="0"/>
              <a:t>seccionales </a:t>
            </a:r>
            <a:r>
              <a:rPr lang="es-ES" dirty="0"/>
              <a:t>tendremos los elementos de protección y maniobra de las </a:t>
            </a:r>
            <a:r>
              <a:rPr lang="es-ES" dirty="0" smtClean="0"/>
              <a:t>diferentes </a:t>
            </a:r>
            <a:r>
              <a:rPr lang="es-ES" dirty="0"/>
              <a:t>instalaciones ubicadas dentro de la vivienda; puede </a:t>
            </a:r>
            <a:r>
              <a:rPr lang="es-ES" dirty="0" smtClean="0"/>
              <a:t>haber </a:t>
            </a:r>
            <a:r>
              <a:rPr lang="es-ES" dirty="0"/>
              <a:t>más de un tablero seccional por casa o departamento</a:t>
            </a:r>
            <a:r>
              <a:rPr lang="es-ES" dirty="0" smtClean="0"/>
              <a:t>.</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ES" dirty="0"/>
          </a:p>
        </p:txBody>
      </p:sp>
      <p:sp>
        <p:nvSpPr>
          <p:cNvPr id="3" name="Rectángulo 2"/>
          <p:cNvSpPr/>
          <p:nvPr/>
        </p:nvSpPr>
        <p:spPr>
          <a:xfrm>
            <a:off x="1525977" y="6082951"/>
            <a:ext cx="8953995" cy="646331"/>
          </a:xfrm>
          <a:prstGeom prst="rect">
            <a:avLst/>
          </a:prstGeom>
        </p:spPr>
        <p:txBody>
          <a:bodyPr wrap="square">
            <a:spAutoFit/>
          </a:bodyPr>
          <a:lstStyle/>
          <a:p>
            <a:pPr algn="just"/>
            <a:r>
              <a:rPr lang="es-ES" b="1" dirty="0" smtClean="0"/>
              <a:t>Típica instalación </a:t>
            </a:r>
            <a:r>
              <a:rPr lang="es-ES" b="1" dirty="0"/>
              <a:t>de </a:t>
            </a:r>
            <a:r>
              <a:rPr lang="es-ES" b="1" dirty="0" smtClean="0"/>
              <a:t>vivienda unifamiliar</a:t>
            </a:r>
            <a:r>
              <a:rPr lang="es-ES" b="1" dirty="0"/>
              <a:t>. </a:t>
            </a:r>
            <a:r>
              <a:rPr lang="es-ES" b="1" dirty="0" smtClean="0"/>
              <a:t>Pilar con </a:t>
            </a:r>
            <a:r>
              <a:rPr lang="es-ES" b="1" dirty="0"/>
              <a:t>caja toma </a:t>
            </a:r>
            <a:r>
              <a:rPr lang="es-ES" b="1" dirty="0" smtClean="0"/>
              <a:t>y medidor</a:t>
            </a:r>
            <a:r>
              <a:rPr lang="es-ES" b="1" dirty="0"/>
              <a:t>, y tablero </a:t>
            </a:r>
            <a:r>
              <a:rPr lang="es-ES" b="1" dirty="0" smtClean="0"/>
              <a:t>general </a:t>
            </a:r>
            <a:r>
              <a:rPr lang="es-ES" b="1" dirty="0"/>
              <a:t>en el </a:t>
            </a:r>
            <a:r>
              <a:rPr lang="es-ES" b="1" dirty="0" smtClean="0"/>
              <a:t>exterior</a:t>
            </a:r>
            <a:r>
              <a:rPr lang="es-ES" b="1" dirty="0"/>
              <a:t>; y dentro </a:t>
            </a:r>
            <a:r>
              <a:rPr lang="es-ES" b="1" dirty="0" smtClean="0"/>
              <a:t>de la vivienda</a:t>
            </a:r>
            <a:r>
              <a:rPr lang="es-ES" b="1" dirty="0"/>
              <a:t>, </a:t>
            </a:r>
            <a:r>
              <a:rPr lang="es-ES" b="1" dirty="0" smtClean="0"/>
              <a:t>tablero </a:t>
            </a:r>
            <a:r>
              <a:rPr lang="es-ES" b="1" dirty="0"/>
              <a:t>seccional </a:t>
            </a:r>
            <a:r>
              <a:rPr lang="es-ES" b="1" dirty="0" smtClean="0"/>
              <a:t>e instalaciones</a:t>
            </a:r>
            <a:r>
              <a:rPr lang="es-ES" b="1" dirty="0"/>
              <a:t>.</a:t>
            </a:r>
          </a:p>
        </p:txBody>
      </p:sp>
      <p:pic>
        <p:nvPicPr>
          <p:cNvPr id="5" name="Imagen 4"/>
          <p:cNvPicPr>
            <a:picLocks noChangeAspect="1"/>
          </p:cNvPicPr>
          <p:nvPr/>
        </p:nvPicPr>
        <p:blipFill>
          <a:blip r:embed="rId2"/>
          <a:stretch>
            <a:fillRect/>
          </a:stretch>
        </p:blipFill>
        <p:spPr>
          <a:xfrm>
            <a:off x="2773999" y="1406176"/>
            <a:ext cx="6457950" cy="4676775"/>
          </a:xfrm>
          <a:prstGeom prst="rect">
            <a:avLst/>
          </a:prstGeom>
        </p:spPr>
      </p:pic>
    </p:spTree>
    <p:extLst>
      <p:ext uri="{BB962C8B-B14F-4D97-AF65-F5344CB8AC3E}">
        <p14:creationId xmlns:p14="http://schemas.microsoft.com/office/powerpoint/2010/main" val="231642761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380" y="272727"/>
            <a:ext cx="11507190"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Tablero </a:t>
            </a:r>
            <a:r>
              <a:rPr lang="es-ES" b="1" dirty="0">
                <a:solidFill>
                  <a:srgbClr val="0070C0"/>
                </a:solidFill>
                <a:latin typeface="Arial Rounded MT Bold" panose="020F0704030504030204" pitchFamily="34" charset="0"/>
              </a:rPr>
              <a:t>seccional</a:t>
            </a:r>
          </a:p>
          <a:p>
            <a:pPr algn="just"/>
            <a:r>
              <a:rPr lang="es-ES" dirty="0"/>
              <a:t>Luego del tablero general o principal que contiene la </a:t>
            </a:r>
            <a:r>
              <a:rPr lang="es-ES" dirty="0" smtClean="0"/>
              <a:t>llave de </a:t>
            </a:r>
            <a:r>
              <a:rPr lang="es-ES" dirty="0"/>
              <a:t>corte general de la instalación, se tiene el o los </a:t>
            </a:r>
            <a:r>
              <a:rPr lang="es-ES" dirty="0" smtClean="0"/>
              <a:t>tableros seccionales</a:t>
            </a:r>
            <a:r>
              <a:rPr lang="es-ES" dirty="0"/>
              <a:t>, que se conectan en cascada</a:t>
            </a:r>
            <a:r>
              <a:rPr lang="es-ES" dirty="0" smtClean="0"/>
              <a:t>.</a:t>
            </a:r>
          </a:p>
          <a:p>
            <a:pPr algn="just"/>
            <a:r>
              <a:rPr lang="es-ES" dirty="0" smtClean="0"/>
              <a:t>Muchas veces, se llama al primer tablero seccional de la instalación, del cual se derivan otros, tablero principal, pero como ya hemos visto, esta denominación es errónea, ya que se llama tablero principal o general únicamente al que se encuentra instalado junto a los medidores de electricidad que contienen la o las llaves de corte general (interruptores </a:t>
            </a:r>
            <a:r>
              <a:rPr lang="es-ES" dirty="0" err="1" smtClean="0"/>
              <a:t>termomagnéticos</a:t>
            </a:r>
            <a:r>
              <a:rPr lang="es-ES" dirty="0" smtClean="0"/>
              <a:t>, bipolares o </a:t>
            </a:r>
            <a:r>
              <a:rPr lang="es-ES" dirty="0" err="1" smtClean="0"/>
              <a:t>tetrapolares</a:t>
            </a:r>
            <a:r>
              <a:rPr lang="es-ES" dirty="0" smtClean="0"/>
              <a:t> de acuerdo a la alimentación, uno por medidor). Los tableros seccionales deben contener al menos los siguientes elementos:</a:t>
            </a:r>
          </a:p>
          <a:p>
            <a:pPr marL="742950" lvl="1" indent="-285750" algn="just">
              <a:buFont typeface="Arial" panose="020B0604020202020204" pitchFamily="34" charset="0"/>
              <a:buChar char="•"/>
            </a:pPr>
            <a:r>
              <a:rPr lang="es-ES" b="1" dirty="0" smtClean="0"/>
              <a:t>Interruptor </a:t>
            </a:r>
            <a:r>
              <a:rPr lang="es-ES" b="1" dirty="0" err="1" smtClean="0"/>
              <a:t>termomagnético</a:t>
            </a:r>
            <a:r>
              <a:rPr lang="es-ES" b="1" dirty="0" smtClean="0"/>
              <a:t> bipolar o </a:t>
            </a:r>
            <a:r>
              <a:rPr lang="es-ES" b="1" dirty="0" err="1" smtClean="0"/>
              <a:t>tetrapolar</a:t>
            </a:r>
            <a:r>
              <a:rPr lang="es-ES" b="1" dirty="0" smtClean="0"/>
              <a:t> de acuerdo a la alimentación del tablero, para su corte general.</a:t>
            </a:r>
          </a:p>
          <a:p>
            <a:pPr marL="742950" lvl="1" indent="-285750" algn="just">
              <a:buFont typeface="Arial" panose="020B0604020202020204" pitchFamily="34" charset="0"/>
              <a:buChar char="•"/>
            </a:pPr>
            <a:r>
              <a:rPr lang="es-ES" b="1" dirty="0" smtClean="0"/>
              <a:t>Uno o más interruptores diferenciales de protección contra corrientes de fuga.</a:t>
            </a:r>
          </a:p>
          <a:p>
            <a:pPr marL="742950" lvl="1" indent="-285750" algn="just">
              <a:buFont typeface="Arial" panose="020B0604020202020204" pitchFamily="34" charset="0"/>
              <a:buChar char="•"/>
            </a:pPr>
            <a:r>
              <a:rPr lang="es-ES" b="1" dirty="0" smtClean="0"/>
              <a:t>Interruptores </a:t>
            </a:r>
            <a:r>
              <a:rPr lang="es-ES" b="1" dirty="0" err="1"/>
              <a:t>termomagnéticos</a:t>
            </a:r>
            <a:r>
              <a:rPr lang="es-ES" b="1" dirty="0"/>
              <a:t> para los diferentes circuitos de iluminación general, iluminación especial, tomas de uso general, tomas de usos especiales, líneas de alimentación dedicada o especial.</a:t>
            </a:r>
          </a:p>
          <a:p>
            <a:pPr marL="742950" lvl="1" indent="-285750" algn="just">
              <a:buFont typeface="Arial" panose="020B0604020202020204" pitchFamily="34" charset="0"/>
              <a:buChar char="•"/>
            </a:pPr>
            <a:endParaRPr lang="es-ES" b="1" dirty="0" smtClean="0"/>
          </a:p>
          <a:p>
            <a:pPr algn="just"/>
            <a:r>
              <a:rPr lang="es-ES" b="1" dirty="0" smtClean="0">
                <a:solidFill>
                  <a:srgbClr val="0070C0"/>
                </a:solidFill>
                <a:latin typeface="Arial Rounded MT Bold" panose="020F0704030504030204" pitchFamily="34" charset="0"/>
              </a:rPr>
              <a:t>Denominaciones de tableros</a:t>
            </a:r>
          </a:p>
          <a:p>
            <a:pPr algn="ctr"/>
            <a:r>
              <a:rPr lang="es-ES" b="1" dirty="0" smtClean="0">
                <a:solidFill>
                  <a:srgbClr val="0070C0"/>
                </a:solidFill>
              </a:rPr>
              <a:t>La denominación de cada tablero corresponde a la línea que lo alimenta. La línea general de alimentación entra en la caja toma de compañía y de allí pasa al medidor de energía. La línea principal conecta el medidor con el tablero principal. La línea seccional conecta el tablero principal con el tablero seccional.</a:t>
            </a:r>
          </a:p>
          <a:p>
            <a:pPr algn="just"/>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El grado de electrificación de una Instalación nos indica la cantidad de interruptores </a:t>
            </a:r>
            <a:r>
              <a:rPr lang="es-ES" b="1" dirty="0" err="1" smtClean="0">
                <a:solidFill>
                  <a:srgbClr val="FF0000"/>
                </a:solidFill>
                <a:latin typeface="Arial Rounded MT Bold" panose="020F0704030504030204" pitchFamily="34" charset="0"/>
              </a:rPr>
              <a:t>termomagnéticos</a:t>
            </a:r>
            <a:r>
              <a:rPr lang="es-ES" b="1" dirty="0" smtClean="0">
                <a:solidFill>
                  <a:srgbClr val="FF0000"/>
                </a:solidFill>
                <a:latin typeface="Arial Rounded MT Bold" panose="020F0704030504030204" pitchFamily="34" charset="0"/>
              </a:rPr>
              <a:t> que debe contener un tablero seccional.</a:t>
            </a:r>
          </a:p>
        </p:txBody>
      </p:sp>
    </p:spTree>
    <p:extLst>
      <p:ext uri="{BB962C8B-B14F-4D97-AF65-F5344CB8AC3E}">
        <p14:creationId xmlns:p14="http://schemas.microsoft.com/office/powerpoint/2010/main" val="21832570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0007" y="5747252"/>
            <a:ext cx="11507190" cy="646331"/>
          </a:xfrm>
          <a:prstGeom prst="rect">
            <a:avLst/>
          </a:prstGeom>
        </p:spPr>
        <p:txBody>
          <a:bodyPr wrap="square">
            <a:spAutoFit/>
          </a:bodyPr>
          <a:lstStyle/>
          <a:p>
            <a:pPr algn="ctr"/>
            <a:r>
              <a:rPr lang="es-ES" b="1" dirty="0" smtClean="0"/>
              <a:t>Diagrama típico de instalación de un tablero seccional. Llave de corte del tablero, interruptor diferencial e interruptores </a:t>
            </a:r>
            <a:r>
              <a:rPr lang="es-ES" b="1" dirty="0" err="1" smtClean="0"/>
              <a:t>termomagnéticos</a:t>
            </a:r>
            <a:r>
              <a:rPr lang="es-ES" b="1" dirty="0" smtClean="0"/>
              <a:t> para : circuitos de iluminación, tomas y usos especiales.</a:t>
            </a:r>
          </a:p>
        </p:txBody>
      </p:sp>
      <p:pic>
        <p:nvPicPr>
          <p:cNvPr id="3" name="Imagen 2"/>
          <p:cNvPicPr>
            <a:picLocks noChangeAspect="1"/>
          </p:cNvPicPr>
          <p:nvPr/>
        </p:nvPicPr>
        <p:blipFill>
          <a:blip r:embed="rId2"/>
          <a:stretch>
            <a:fillRect/>
          </a:stretch>
        </p:blipFill>
        <p:spPr>
          <a:xfrm>
            <a:off x="2648197" y="819397"/>
            <a:ext cx="6863937" cy="4738255"/>
          </a:xfrm>
          <a:prstGeom prst="rect">
            <a:avLst/>
          </a:prstGeom>
        </p:spPr>
      </p:pic>
    </p:spTree>
    <p:extLst>
      <p:ext uri="{BB962C8B-B14F-4D97-AF65-F5344CB8AC3E}">
        <p14:creationId xmlns:p14="http://schemas.microsoft.com/office/powerpoint/2010/main" val="26988404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7299" y="228692"/>
            <a:ext cx="11570524" cy="6463308"/>
          </a:xfrm>
          <a:prstGeom prst="rect">
            <a:avLst/>
          </a:prstGeom>
        </p:spPr>
        <p:txBody>
          <a:bodyPr wrap="square">
            <a:spAutoFit/>
          </a:bodyPr>
          <a:lstStyle/>
          <a:p>
            <a:pPr algn="just"/>
            <a:r>
              <a:rPr lang="es-ES" dirty="0"/>
              <a:t>En los tableros seccionales debemos instalar, entonces, </a:t>
            </a:r>
            <a:r>
              <a:rPr lang="es-ES" dirty="0" smtClean="0"/>
              <a:t>los elementos </a:t>
            </a:r>
            <a:r>
              <a:rPr lang="es-ES" dirty="0"/>
              <a:t>de protección de las instalaciones </a:t>
            </a:r>
            <a:r>
              <a:rPr lang="es-ES" dirty="0" smtClean="0"/>
              <a:t>alimentadas desde </a:t>
            </a:r>
            <a:r>
              <a:rPr lang="es-ES" dirty="0"/>
              <a:t>ese tablero. Esto implica que se debe instalar, </a:t>
            </a:r>
            <a:r>
              <a:rPr lang="es-ES" dirty="0" smtClean="0"/>
              <a:t>además </a:t>
            </a:r>
            <a:r>
              <a:rPr lang="es-ES" dirty="0"/>
              <a:t>del o de los interruptores diferenciales necesarios, un </a:t>
            </a:r>
            <a:r>
              <a:rPr lang="es-ES" dirty="0" smtClean="0"/>
              <a:t>interruptor </a:t>
            </a:r>
            <a:r>
              <a:rPr lang="es-ES" dirty="0" err="1"/>
              <a:t>termomagnético</a:t>
            </a:r>
            <a:r>
              <a:rPr lang="es-ES" dirty="0"/>
              <a:t> bipolar por cada circuito </a:t>
            </a:r>
            <a:r>
              <a:rPr lang="es-ES" dirty="0" smtClean="0"/>
              <a:t>monofásico </a:t>
            </a:r>
            <a:r>
              <a:rPr lang="es-ES" dirty="0"/>
              <a:t>que salga de ese tablero. Los circuitos eléctricos </a:t>
            </a:r>
            <a:r>
              <a:rPr lang="es-ES" dirty="0" smtClean="0"/>
              <a:t>se </a:t>
            </a:r>
            <a:r>
              <a:rPr lang="es-ES" dirty="0"/>
              <a:t>clasifican en:</a:t>
            </a:r>
          </a:p>
          <a:p>
            <a:pPr marL="742950" lvl="1" indent="-285750" algn="just">
              <a:buFont typeface="Wingdings" panose="05000000000000000000" pitchFamily="2" charset="2"/>
              <a:buChar char="q"/>
            </a:pPr>
            <a:r>
              <a:rPr lang="es-ES" b="1" err="1" smtClean="0"/>
              <a:t>lUG</a:t>
            </a:r>
            <a:r>
              <a:rPr lang="es-ES" b="1" smtClean="0"/>
              <a:t> - Iluminación </a:t>
            </a:r>
            <a:r>
              <a:rPr lang="es-ES" b="1" dirty="0" smtClean="0"/>
              <a:t>de Uso </a:t>
            </a:r>
            <a:r>
              <a:rPr lang="es-ES" b="1" dirty="0"/>
              <a:t>General</a:t>
            </a:r>
            <a:r>
              <a:rPr lang="es-ES" dirty="0"/>
              <a:t>: 15 bocas máximo </a:t>
            </a:r>
            <a:r>
              <a:rPr lang="es-ES" dirty="0" smtClean="0"/>
              <a:t>y 16A es la protección </a:t>
            </a:r>
            <a:r>
              <a:rPr lang="es-ES" dirty="0"/>
              <a:t>máxima.</a:t>
            </a:r>
          </a:p>
          <a:p>
            <a:pPr marL="742950" lvl="1" indent="-285750" algn="just">
              <a:buFont typeface="Wingdings" panose="05000000000000000000" pitchFamily="2" charset="2"/>
              <a:buChar char="q"/>
            </a:pPr>
            <a:r>
              <a:rPr lang="es-ES" b="1" smtClean="0"/>
              <a:t>TUG - Tomacorrientes </a:t>
            </a:r>
            <a:r>
              <a:rPr lang="es-ES" b="1" dirty="0"/>
              <a:t>de Uso General</a:t>
            </a:r>
            <a:r>
              <a:rPr lang="es-ES" dirty="0"/>
              <a:t>: 15 bocas máximo</a:t>
            </a:r>
          </a:p>
          <a:p>
            <a:pPr marL="742950" lvl="1" indent="-285750" algn="just">
              <a:buFont typeface="Wingdings" panose="05000000000000000000" pitchFamily="2" charset="2"/>
              <a:buChar char="q"/>
            </a:pPr>
            <a:r>
              <a:rPr lang="es-ES" b="1" smtClean="0"/>
              <a:t>IUE - Iluminación </a:t>
            </a:r>
            <a:r>
              <a:rPr lang="es-ES" b="1" dirty="0" smtClean="0"/>
              <a:t>de Uso </a:t>
            </a:r>
            <a:r>
              <a:rPr lang="es-ES" b="1" dirty="0"/>
              <a:t>Especial</a:t>
            </a:r>
            <a:r>
              <a:rPr lang="es-ES" dirty="0"/>
              <a:t>: </a:t>
            </a:r>
            <a:r>
              <a:rPr lang="es-ES" dirty="0" smtClean="0"/>
              <a:t>8 bocas </a:t>
            </a:r>
            <a:r>
              <a:rPr lang="es-ES" dirty="0"/>
              <a:t>máximo </a:t>
            </a:r>
            <a:r>
              <a:rPr lang="es-ES" dirty="0" smtClean="0"/>
              <a:t>y 25 </a:t>
            </a:r>
            <a:r>
              <a:rPr lang="es-ES" dirty="0"/>
              <a:t>A </a:t>
            </a:r>
            <a:r>
              <a:rPr lang="es-ES" dirty="0" smtClean="0"/>
              <a:t>es la protección </a:t>
            </a:r>
            <a:r>
              <a:rPr lang="es-ES" dirty="0"/>
              <a:t>máxima.</a:t>
            </a:r>
          </a:p>
          <a:p>
            <a:pPr marL="742950" lvl="1" indent="-285750" algn="just">
              <a:buFont typeface="Wingdings" panose="05000000000000000000" pitchFamily="2" charset="2"/>
              <a:buChar char="q"/>
            </a:pPr>
            <a:r>
              <a:rPr lang="es-ES" b="1" dirty="0" smtClean="0"/>
              <a:t>TUE-Tomacorrientes </a:t>
            </a:r>
            <a:r>
              <a:rPr lang="es-ES" b="1" dirty="0"/>
              <a:t>de Uso Especial</a:t>
            </a:r>
            <a:r>
              <a:rPr lang="es-ES" dirty="0"/>
              <a:t>: 8 bocas máximo </a:t>
            </a:r>
            <a:r>
              <a:rPr lang="es-ES" dirty="0" smtClean="0"/>
              <a:t>y 25 </a:t>
            </a:r>
            <a:r>
              <a:rPr lang="es-ES" dirty="0"/>
              <a:t>A </a:t>
            </a:r>
            <a:r>
              <a:rPr lang="es-ES" dirty="0" smtClean="0"/>
              <a:t>es la protección </a:t>
            </a:r>
            <a:r>
              <a:rPr lang="es-ES" dirty="0"/>
              <a:t>máxima.</a:t>
            </a:r>
          </a:p>
          <a:p>
            <a:pPr marL="742950" lvl="1" indent="-285750" algn="just">
              <a:buFont typeface="Wingdings" panose="05000000000000000000" pitchFamily="2" charset="2"/>
              <a:buChar char="q"/>
            </a:pPr>
            <a:r>
              <a:rPr lang="es-ES" dirty="0" smtClean="0"/>
              <a:t>Otros circuitos: cargas únicas o circuitos de uso específico.</a:t>
            </a:r>
          </a:p>
          <a:p>
            <a:pPr algn="just"/>
            <a:endParaRPr lang="es-AR" dirty="0"/>
          </a:p>
          <a:p>
            <a:pPr algn="just"/>
            <a:r>
              <a:rPr lang="es-ES" dirty="0"/>
              <a:t>En el caso de circuitos de carga única o de uso </a:t>
            </a:r>
            <a:r>
              <a:rPr lang="es-ES" dirty="0" smtClean="0"/>
              <a:t>específico</a:t>
            </a:r>
            <a:r>
              <a:rPr lang="es-ES" dirty="0"/>
              <a:t>, el proyectista es quien tiene la responsabilidad del </a:t>
            </a:r>
            <a:r>
              <a:rPr lang="es-ES" dirty="0" smtClean="0"/>
              <a:t>dimensionamiento de las protecciones</a:t>
            </a:r>
            <a:r>
              <a:rPr lang="es-ES" dirty="0"/>
              <a:t>, </a:t>
            </a:r>
            <a:r>
              <a:rPr lang="es-ES" dirty="0" smtClean="0"/>
              <a:t>para alimentar </a:t>
            </a:r>
            <a:r>
              <a:rPr lang="es-ES" dirty="0"/>
              <a:t>una </a:t>
            </a:r>
            <a:r>
              <a:rPr lang="es-ES" dirty="0" smtClean="0"/>
              <a:t>carga única (</a:t>
            </a:r>
            <a:r>
              <a:rPr lang="es-ES" dirty="0"/>
              <a:t>motor </a:t>
            </a:r>
            <a:r>
              <a:rPr lang="es-ES" dirty="0" smtClean="0"/>
              <a:t>de portón, caldera</a:t>
            </a:r>
            <a:r>
              <a:rPr lang="es-ES" dirty="0"/>
              <a:t>, etcétera).</a:t>
            </a:r>
          </a:p>
          <a:p>
            <a:pPr algn="just"/>
            <a:r>
              <a:rPr lang="es-ES" dirty="0"/>
              <a:t>De acuerdo con el nivel de electrificación de la </a:t>
            </a:r>
            <a:r>
              <a:rPr lang="es-ES" dirty="0" smtClean="0"/>
              <a:t>instalación</a:t>
            </a:r>
            <a:r>
              <a:rPr lang="es-ES" dirty="0"/>
              <a:t>, será la cantidad de elementos de protección </a:t>
            </a:r>
            <a:r>
              <a:rPr lang="es-ES" dirty="0" smtClean="0"/>
              <a:t>necesarios </a:t>
            </a:r>
            <a:r>
              <a:rPr lang="es-ES" dirty="0"/>
              <a:t>por instalar en el tablero seccional. Hay dos </a:t>
            </a:r>
            <a:r>
              <a:rPr lang="es-ES" dirty="0" smtClean="0"/>
              <a:t>tableros </a:t>
            </a:r>
            <a:r>
              <a:rPr lang="es-ES" dirty="0"/>
              <a:t>seccionales muy específicos que deben instalarse en </a:t>
            </a:r>
            <a:r>
              <a:rPr lang="es-ES" dirty="0" smtClean="0"/>
              <a:t>un </a:t>
            </a:r>
            <a:r>
              <a:rPr lang="es-ES" dirty="0"/>
              <a:t>gabinete separado del resto de la instalación</a:t>
            </a:r>
            <a:r>
              <a:rPr lang="es-ES" dirty="0" smtClean="0"/>
              <a:t>:</a:t>
            </a:r>
          </a:p>
          <a:p>
            <a:pPr algn="just"/>
            <a:endParaRPr lang="es-ES" dirty="0"/>
          </a:p>
          <a:p>
            <a:pPr marL="742950" lvl="1" indent="-285750" algn="just">
              <a:buFont typeface="Wingdings" panose="05000000000000000000" pitchFamily="2" charset="2"/>
              <a:buChar char="q"/>
            </a:pPr>
            <a:r>
              <a:rPr lang="es-ES" b="1" dirty="0" smtClean="0"/>
              <a:t>Uno es el tablero de bombas.</a:t>
            </a:r>
          </a:p>
          <a:p>
            <a:pPr marL="742950" lvl="1" indent="-285750" algn="just">
              <a:buFont typeface="Wingdings" panose="05000000000000000000" pitchFamily="2" charset="2"/>
              <a:buChar char="q"/>
            </a:pPr>
            <a:r>
              <a:rPr lang="es-ES" b="1" dirty="0" smtClean="0"/>
              <a:t>Otro es el tablero de piscina, que maneja, además de la bomba</a:t>
            </a:r>
            <a:r>
              <a:rPr lang="es-ES" b="1" dirty="0"/>
              <a:t>, </a:t>
            </a:r>
            <a:r>
              <a:rPr lang="es-ES" b="1" dirty="0" smtClean="0"/>
              <a:t>la iluminación </a:t>
            </a:r>
            <a:r>
              <a:rPr lang="es-ES" b="1" dirty="0"/>
              <a:t>de </a:t>
            </a:r>
            <a:r>
              <a:rPr lang="es-ES" b="1" dirty="0" smtClean="0"/>
              <a:t>la pileta y su entorno.</a:t>
            </a:r>
          </a:p>
          <a:p>
            <a:pPr algn="just"/>
            <a:endParaRPr lang="es-ES" dirty="0" smtClean="0"/>
          </a:p>
          <a:p>
            <a:pPr algn="just"/>
            <a:r>
              <a:rPr lang="es-ES" dirty="0" smtClean="0"/>
              <a:t>Ambos </a:t>
            </a:r>
            <a:r>
              <a:rPr lang="es-ES" dirty="0"/>
              <a:t>tableros deben poseer un transformador de </a:t>
            </a:r>
            <a:r>
              <a:rPr lang="es-ES" dirty="0" smtClean="0"/>
              <a:t>la potencia </a:t>
            </a:r>
            <a:r>
              <a:rPr lang="es-ES" dirty="0"/>
              <a:t>adecuada para manejar, en un caso las </a:t>
            </a:r>
            <a:r>
              <a:rPr lang="es-ES" dirty="0" smtClean="0"/>
              <a:t>bobinas </a:t>
            </a:r>
            <a:r>
              <a:rPr lang="es-ES" dirty="0"/>
              <a:t>de los </a:t>
            </a:r>
            <a:r>
              <a:rPr lang="es-ES" dirty="0" err="1"/>
              <a:t>contactores</a:t>
            </a:r>
            <a:r>
              <a:rPr lang="es-ES" dirty="0"/>
              <a:t> de comando de las bombas a </a:t>
            </a:r>
            <a:r>
              <a:rPr lang="es-ES" dirty="0" smtClean="0"/>
              <a:t>través </a:t>
            </a:r>
            <a:r>
              <a:rPr lang="es-ES" dirty="0"/>
              <a:t>de los flotantes de los tanques (cisterna inferior</a:t>
            </a:r>
            <a:r>
              <a:rPr lang="es-ES" dirty="0" smtClean="0"/>
              <a:t>, y </a:t>
            </a:r>
            <a:r>
              <a:rPr lang="es-ES" dirty="0"/>
              <a:t>de almacenamiento y distribución superior); en el </a:t>
            </a:r>
            <a:r>
              <a:rPr lang="es-ES" dirty="0" smtClean="0"/>
              <a:t>otro caso</a:t>
            </a:r>
            <a:r>
              <a:rPr lang="es-ES" dirty="0"/>
              <a:t>, además del comando de la bomba de la piscina, </a:t>
            </a:r>
            <a:r>
              <a:rPr lang="es-ES" dirty="0" smtClean="0"/>
              <a:t>la </a:t>
            </a:r>
            <a:r>
              <a:rPr lang="es-ES" dirty="0"/>
              <a:t>iluminación tanto </a:t>
            </a:r>
            <a:r>
              <a:rPr lang="es-ES" dirty="0" err="1"/>
              <a:t>subagua</a:t>
            </a:r>
            <a:r>
              <a:rPr lang="es-ES" dirty="0"/>
              <a:t> como la que se </a:t>
            </a:r>
            <a:r>
              <a:rPr lang="es-ES" dirty="0" smtClean="0"/>
              <a:t>encuentra en el entorno de la pileta, que debe ser en baja tensión (12 o 24 </a:t>
            </a:r>
            <a:r>
              <a:rPr lang="es-ES" dirty="0"/>
              <a:t>VCA</a:t>
            </a:r>
            <a:r>
              <a:rPr lang="es-ES" dirty="0" smtClean="0"/>
              <a:t>).</a:t>
            </a:r>
          </a:p>
        </p:txBody>
      </p:sp>
    </p:spTree>
    <p:extLst>
      <p:ext uri="{BB962C8B-B14F-4D97-AF65-F5344CB8AC3E}">
        <p14:creationId xmlns:p14="http://schemas.microsoft.com/office/powerpoint/2010/main" val="25170678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7299" y="228692"/>
            <a:ext cx="11570524" cy="4801314"/>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ctr"/>
            <a:endParaRPr lang="es-AR" b="1" dirty="0"/>
          </a:p>
          <a:p>
            <a:pPr algn="ctr"/>
            <a:r>
              <a:rPr lang="es-ES" b="1" dirty="0"/>
              <a:t>Tablero seccional de bombas. Se puede apreciar </a:t>
            </a:r>
            <a:r>
              <a:rPr lang="es-ES" b="1" dirty="0" smtClean="0"/>
              <a:t>el transformador </a:t>
            </a:r>
            <a:r>
              <a:rPr lang="es-ES" b="1" dirty="0"/>
              <a:t>que </a:t>
            </a:r>
            <a:r>
              <a:rPr lang="es-ES" b="1" dirty="0" smtClean="0"/>
              <a:t>permite </a:t>
            </a:r>
            <a:r>
              <a:rPr lang="es-ES" b="1" dirty="0"/>
              <a:t>controlar las bobinas de los </a:t>
            </a:r>
            <a:r>
              <a:rPr lang="es-ES" b="1" dirty="0" err="1"/>
              <a:t>contactores</a:t>
            </a:r>
            <a:r>
              <a:rPr lang="es-ES" b="1" dirty="0"/>
              <a:t> </a:t>
            </a:r>
            <a:r>
              <a:rPr lang="es-ES" b="1" dirty="0" smtClean="0"/>
              <a:t>a través </a:t>
            </a:r>
            <a:r>
              <a:rPr lang="es-ES" b="1" dirty="0"/>
              <a:t>de los flotantes en </a:t>
            </a:r>
            <a:r>
              <a:rPr lang="es-ES" b="1" dirty="0" smtClean="0"/>
              <a:t>baja </a:t>
            </a:r>
            <a:r>
              <a:rPr lang="es-ES" b="1" dirty="0"/>
              <a:t>tensión</a:t>
            </a:r>
            <a:r>
              <a:rPr lang="es-ES" b="1" dirty="0" smtClean="0"/>
              <a:t>.</a:t>
            </a:r>
          </a:p>
          <a:p>
            <a:pPr algn="just"/>
            <a:endParaRPr lang="es-AR" dirty="0"/>
          </a:p>
          <a:p>
            <a:pPr algn="ctr"/>
            <a:r>
              <a:rPr lang="es-ES" b="1" dirty="0" smtClean="0">
                <a:solidFill>
                  <a:srgbClr val="FF0000"/>
                </a:solidFill>
                <a:latin typeface="Arial Rounded MT Bold" panose="020F0704030504030204" pitchFamily="34" charset="0"/>
              </a:rPr>
              <a:t>Los tableros deben </a:t>
            </a:r>
            <a:r>
              <a:rPr lang="es-ES" b="1" dirty="0">
                <a:solidFill>
                  <a:srgbClr val="FF0000"/>
                </a:solidFill>
                <a:latin typeface="Arial Rounded MT Bold" panose="020F0704030504030204" pitchFamily="34" charset="0"/>
              </a:rPr>
              <a:t>estar </a:t>
            </a:r>
            <a:r>
              <a:rPr lang="es-ES" b="1" dirty="0" smtClean="0">
                <a:solidFill>
                  <a:srgbClr val="FF0000"/>
                </a:solidFill>
                <a:latin typeface="Arial Rounded MT Bold" panose="020F0704030504030204" pitchFamily="34" charset="0"/>
              </a:rPr>
              <a:t>firmemente conectados a la tierra de protección (</a:t>
            </a:r>
            <a:r>
              <a:rPr lang="es-ES" b="1" dirty="0">
                <a:solidFill>
                  <a:srgbClr val="FF0000"/>
                </a:solidFill>
                <a:latin typeface="Arial Rounded MT Bold" panose="020F0704030504030204" pitchFamily="34" charset="0"/>
              </a:rPr>
              <a:t>jabalina</a:t>
            </a:r>
            <a:r>
              <a:rPr lang="es-ES" b="1" dirty="0" smtClean="0">
                <a:solidFill>
                  <a:srgbClr val="FF0000"/>
                </a:solidFill>
                <a:latin typeface="Arial Rounded MT Bold" panose="020F0704030504030204" pitchFamily="34" charset="0"/>
              </a:rPr>
              <a:t>) mediante cable de sección igual a la sección de los alimentadores</a:t>
            </a:r>
            <a:r>
              <a:rPr lang="es-ES" b="1" dirty="0">
                <a:solidFill>
                  <a:srgbClr val="FF0000"/>
                </a:solidFill>
                <a:latin typeface="Arial Rounded MT Bold" panose="020F0704030504030204" pitchFamily="34" charset="0"/>
              </a:rPr>
              <a:t>.</a:t>
            </a:r>
          </a:p>
        </p:txBody>
      </p:sp>
      <p:pic>
        <p:nvPicPr>
          <p:cNvPr id="2" name="Imagen 1"/>
          <p:cNvPicPr>
            <a:picLocks noChangeAspect="1"/>
          </p:cNvPicPr>
          <p:nvPr/>
        </p:nvPicPr>
        <p:blipFill>
          <a:blip r:embed="rId2"/>
          <a:stretch>
            <a:fillRect/>
          </a:stretch>
        </p:blipFill>
        <p:spPr>
          <a:xfrm>
            <a:off x="3937536" y="228692"/>
            <a:ext cx="4210050" cy="3362325"/>
          </a:xfrm>
          <a:prstGeom prst="rect">
            <a:avLst/>
          </a:prstGeom>
        </p:spPr>
      </p:pic>
    </p:spTree>
    <p:extLst>
      <p:ext uri="{BB962C8B-B14F-4D97-AF65-F5344CB8AC3E}">
        <p14:creationId xmlns:p14="http://schemas.microsoft.com/office/powerpoint/2010/main" val="28197638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24395" y="2690336"/>
            <a:ext cx="11150930" cy="2308324"/>
          </a:xfrm>
          <a:prstGeom prst="rect">
            <a:avLst/>
          </a:prstGeom>
        </p:spPr>
        <p:txBody>
          <a:bodyPr wrap="square">
            <a:spAutoFit/>
          </a:bodyPr>
          <a:lstStyle/>
          <a:p>
            <a:pPr algn="ctr"/>
            <a:r>
              <a:rPr lang="es-ES" sz="3600" b="1" dirty="0" smtClean="0"/>
              <a:t>GABINETES Y </a:t>
            </a:r>
            <a:r>
              <a:rPr lang="es-ES" sz="3600" b="1" dirty="0"/>
              <a:t>ACCESORIOS</a:t>
            </a:r>
          </a:p>
          <a:p>
            <a:pPr algn="ctr"/>
            <a:r>
              <a:rPr lang="es-ES" sz="3600" b="1" dirty="0" smtClean="0"/>
              <a:t>En esta </a:t>
            </a:r>
            <a:r>
              <a:rPr lang="es-ES" sz="3600" b="1" dirty="0"/>
              <a:t>sección conoceremos </a:t>
            </a:r>
            <a:r>
              <a:rPr lang="es-ES" sz="3600" b="1" dirty="0" smtClean="0"/>
              <a:t>los distintos tipos de gabinetes y también los accesorios que podemos integrar en un tablero</a:t>
            </a:r>
            <a:endParaRPr lang="es-ES" sz="3600" b="1" dirty="0"/>
          </a:p>
        </p:txBody>
      </p:sp>
    </p:spTree>
    <p:extLst>
      <p:ext uri="{BB962C8B-B14F-4D97-AF65-F5344CB8AC3E}">
        <p14:creationId xmlns:p14="http://schemas.microsoft.com/office/powerpoint/2010/main" val="164855204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98031"/>
            <a:ext cx="11542816" cy="6740307"/>
          </a:xfrm>
          <a:prstGeom prst="rect">
            <a:avLst/>
          </a:prstGeom>
        </p:spPr>
        <p:txBody>
          <a:bodyPr wrap="square">
            <a:spAutoFit/>
          </a:bodyPr>
          <a:lstStyle/>
          <a:p>
            <a:pPr algn="just"/>
            <a:r>
              <a:rPr lang="es-ES" dirty="0" smtClean="0"/>
              <a:t>Los gabinetes de plástico o materiales sintéticos tienen la ventaja de poder </a:t>
            </a:r>
            <a:r>
              <a:rPr lang="es-ES" dirty="0"/>
              <a:t>estar </a:t>
            </a:r>
            <a:r>
              <a:rPr lang="es-ES" dirty="0" smtClean="0"/>
              <a:t>a la intemperie sin sufrir los efectos de los agentes </a:t>
            </a:r>
            <a:r>
              <a:rPr lang="es-ES" dirty="0"/>
              <a:t>climáticos (sol</a:t>
            </a:r>
            <a:r>
              <a:rPr lang="es-ES" dirty="0" smtClean="0"/>
              <a:t>, frío, lluvia) tanto como los gabinetes </a:t>
            </a:r>
            <a:r>
              <a:rPr lang="es-ES" dirty="0"/>
              <a:t>metálicos.</a:t>
            </a:r>
          </a:p>
          <a:p>
            <a:pPr algn="just"/>
            <a:r>
              <a:rPr lang="es-ES" dirty="0"/>
              <a:t>Por otra parte, los gabinetes de metal poseen una </a:t>
            </a:r>
            <a:r>
              <a:rPr lang="es-ES" dirty="0" smtClean="0"/>
              <a:t>resistencia </a:t>
            </a:r>
            <a:r>
              <a:rPr lang="es-ES" dirty="0"/>
              <a:t>mecánica muy superior a los plásticos, y por esto </a:t>
            </a:r>
            <a:r>
              <a:rPr lang="es-ES" dirty="0" smtClean="0"/>
              <a:t>se </a:t>
            </a:r>
            <a:r>
              <a:rPr lang="es-ES" dirty="0"/>
              <a:t>destinan a guardar los </a:t>
            </a:r>
            <a:r>
              <a:rPr lang="es-ES" dirty="0" err="1"/>
              <a:t>contactores</a:t>
            </a:r>
            <a:r>
              <a:rPr lang="es-ES" dirty="0"/>
              <a:t> y los elementos </a:t>
            </a:r>
            <a:r>
              <a:rPr lang="es-ES" dirty="0" smtClean="0"/>
              <a:t>de maniobra de motores</a:t>
            </a:r>
            <a:r>
              <a:rPr lang="es-ES" dirty="0"/>
              <a:t>, bombas </a:t>
            </a:r>
            <a:r>
              <a:rPr lang="es-ES" dirty="0" smtClean="0"/>
              <a:t>y equipos</a:t>
            </a:r>
            <a:r>
              <a:rPr lang="es-ES" dirty="0"/>
              <a:t>.</a:t>
            </a:r>
          </a:p>
          <a:p>
            <a:pPr algn="just"/>
            <a:r>
              <a:rPr lang="es-ES" dirty="0" smtClean="0"/>
              <a:t>En cambio</a:t>
            </a:r>
            <a:r>
              <a:rPr lang="es-ES" dirty="0"/>
              <a:t>, </a:t>
            </a:r>
            <a:r>
              <a:rPr lang="es-ES" dirty="0" smtClean="0"/>
              <a:t>los gabinetes o las cajas para tableros eléctricos domiciliarios (seccionales o principales) pueden r ser plásticos pues en general son tableros empotrados, por lo que, salvo el frente, su estructura está protegida por la mampostería.</a:t>
            </a:r>
          </a:p>
          <a:p>
            <a:pPr algn="just"/>
            <a:endParaRPr lang="es-AR" dirty="0" smtClean="0"/>
          </a:p>
          <a:p>
            <a:pPr algn="ctr"/>
            <a:r>
              <a:rPr lang="es-AR" b="1" dirty="0" smtClean="0">
                <a:solidFill>
                  <a:srgbClr val="FF0000"/>
                </a:solidFill>
                <a:latin typeface="Arial Rounded MT Bold" panose="020F0704030504030204" pitchFamily="34" charset="0"/>
              </a:rPr>
              <a:t>Las puertas o tapas de los gabinetes, tanto plásticos </a:t>
            </a:r>
            <a:r>
              <a:rPr lang="es-ES" b="1" dirty="0" smtClean="0">
                <a:solidFill>
                  <a:srgbClr val="FF0000"/>
                </a:solidFill>
                <a:latin typeface="Arial Rounded MT Bold" panose="020F0704030504030204" pitchFamily="34" charset="0"/>
              </a:rPr>
              <a:t>como de metal, podrán </a:t>
            </a:r>
            <a:r>
              <a:rPr lang="es-ES" b="1" dirty="0">
                <a:solidFill>
                  <a:srgbClr val="FF0000"/>
                </a:solidFill>
                <a:latin typeface="Arial Rounded MT Bold" panose="020F0704030504030204" pitchFamily="34" charset="0"/>
              </a:rPr>
              <a:t>ser </a:t>
            </a:r>
            <a:r>
              <a:rPr lang="es-ES" b="1" dirty="0" smtClean="0">
                <a:solidFill>
                  <a:srgbClr val="FF0000"/>
                </a:solidFill>
                <a:latin typeface="Arial Rounded MT Bold" panose="020F0704030504030204" pitchFamily="34" charset="0"/>
              </a:rPr>
              <a:t>ciegas o translúcidas; en este caso</a:t>
            </a:r>
            <a:r>
              <a:rPr lang="es-ES" b="1" dirty="0">
                <a:solidFill>
                  <a:srgbClr val="FF0000"/>
                </a:solidFill>
                <a:latin typeface="Arial Rounded MT Bold" panose="020F0704030504030204" pitchFamily="34" charset="0"/>
              </a:rPr>
              <a:t>, fabricadas </a:t>
            </a:r>
            <a:r>
              <a:rPr lang="es-ES" b="1" dirty="0" smtClean="0">
                <a:solidFill>
                  <a:srgbClr val="FF0000"/>
                </a:solidFill>
                <a:latin typeface="Arial Rounded MT Bold" panose="020F0704030504030204" pitchFamily="34" charset="0"/>
              </a:rPr>
              <a:t>de plástico o vidrio templado.</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a:p>
          <a:p>
            <a:pPr algn="just"/>
            <a:endParaRPr lang="es-ES" dirty="0" smtClean="0"/>
          </a:p>
          <a:p>
            <a:pPr algn="ctr"/>
            <a:r>
              <a:rPr lang="es-ES" b="1" dirty="0" smtClean="0"/>
              <a:t>Gabinete </a:t>
            </a:r>
            <a:r>
              <a:rPr lang="es-ES" b="1" dirty="0"/>
              <a:t>plástico </a:t>
            </a:r>
            <a:r>
              <a:rPr lang="es-ES" b="1" dirty="0" smtClean="0"/>
              <a:t>destinado a tablero </a:t>
            </a:r>
            <a:r>
              <a:rPr lang="es-ES" b="1" dirty="0"/>
              <a:t>seccional de adosar obre </a:t>
            </a:r>
            <a:r>
              <a:rPr lang="es-ES" b="1" dirty="0" smtClean="0"/>
              <a:t>la pared</a:t>
            </a:r>
            <a:r>
              <a:rPr lang="es-ES" b="1" dirty="0"/>
              <a:t>.</a:t>
            </a:r>
          </a:p>
          <a:p>
            <a:pPr algn="just"/>
            <a:endParaRPr lang="es-ES" dirty="0"/>
          </a:p>
        </p:txBody>
      </p:sp>
      <p:pic>
        <p:nvPicPr>
          <p:cNvPr id="3" name="Imagen 2"/>
          <p:cNvPicPr>
            <a:picLocks noChangeAspect="1"/>
          </p:cNvPicPr>
          <p:nvPr/>
        </p:nvPicPr>
        <p:blipFill>
          <a:blip r:embed="rId2"/>
          <a:stretch>
            <a:fillRect/>
          </a:stretch>
        </p:blipFill>
        <p:spPr>
          <a:xfrm>
            <a:off x="5084804" y="2707140"/>
            <a:ext cx="1990725" cy="3533775"/>
          </a:xfrm>
          <a:prstGeom prst="rect">
            <a:avLst/>
          </a:prstGeom>
        </p:spPr>
      </p:pic>
    </p:spTree>
    <p:extLst>
      <p:ext uri="{BB962C8B-B14F-4D97-AF65-F5344CB8AC3E}">
        <p14:creationId xmlns:p14="http://schemas.microsoft.com/office/powerpoint/2010/main" val="39542511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98031"/>
            <a:ext cx="6270171" cy="6740307"/>
          </a:xfrm>
          <a:prstGeom prst="rect">
            <a:avLst/>
          </a:prstGeom>
        </p:spPr>
        <p:txBody>
          <a:bodyPr wrap="square">
            <a:spAutoFit/>
          </a:bodyPr>
          <a:lstStyle/>
          <a:p>
            <a:pPr algn="just"/>
            <a:r>
              <a:rPr lang="es-ES" dirty="0" smtClean="0"/>
              <a:t>En </a:t>
            </a:r>
            <a:r>
              <a:rPr lang="es-ES" dirty="0"/>
              <a:t>el caso de tableros para bombas o piscinas, se </a:t>
            </a:r>
            <a:r>
              <a:rPr lang="es-ES" dirty="0" smtClean="0"/>
              <a:t>recomienda </a:t>
            </a:r>
            <a:r>
              <a:rPr lang="es-ES" dirty="0"/>
              <a:t>el uso de gabinetes de plástico a fin de asegurar un </a:t>
            </a:r>
            <a:r>
              <a:rPr lang="es-ES" dirty="0" smtClean="0"/>
              <a:t>material </a:t>
            </a:r>
            <a:r>
              <a:rPr lang="es-ES" dirty="0"/>
              <a:t>aislante en su construcción, pues se hallan en </a:t>
            </a:r>
            <a:r>
              <a:rPr lang="es-ES" dirty="0" smtClean="0"/>
              <a:t>un ambiente en general </a:t>
            </a:r>
            <a:r>
              <a:rPr lang="es-ES" dirty="0"/>
              <a:t>húmedo.</a:t>
            </a:r>
          </a:p>
          <a:p>
            <a:pPr algn="just"/>
            <a:r>
              <a:rPr lang="es-ES" dirty="0"/>
              <a:t>Los gabinetes plásticos se realizan por medio de inyección </a:t>
            </a:r>
            <a:r>
              <a:rPr lang="es-ES" dirty="0" smtClean="0"/>
              <a:t>de </a:t>
            </a:r>
            <a:r>
              <a:rPr lang="es-ES" dirty="0"/>
              <a:t>plástico caliente en un molde. Se les pueden </a:t>
            </a:r>
            <a:r>
              <a:rPr lang="es-ES" dirty="0" smtClean="0"/>
              <a:t>adicionar los </a:t>
            </a:r>
            <a:r>
              <a:rPr lang="es-ES" dirty="0"/>
              <a:t>elementos metálicos de soporte de los dispositivos de </a:t>
            </a:r>
            <a:r>
              <a:rPr lang="es-ES" dirty="0" smtClean="0"/>
              <a:t>protección </a:t>
            </a:r>
            <a:r>
              <a:rPr lang="es-ES" dirty="0"/>
              <a:t>o pueden formar parte de la estructura </a:t>
            </a:r>
            <a:r>
              <a:rPr lang="es-ES" dirty="0" smtClean="0"/>
              <a:t>realizada en plástico. La parte trasera de estos gabinetes difiere según </a:t>
            </a:r>
            <a:r>
              <a:rPr lang="es-ES" dirty="0"/>
              <a:t>sea </a:t>
            </a:r>
            <a:r>
              <a:rPr lang="es-ES" dirty="0" smtClean="0"/>
              <a:t>de embutir o de adosar</a:t>
            </a:r>
            <a:r>
              <a:rPr lang="es-ES" dirty="0"/>
              <a:t>.</a:t>
            </a:r>
          </a:p>
          <a:p>
            <a:pPr algn="just"/>
            <a:r>
              <a:rPr lang="es-ES" dirty="0"/>
              <a:t>Los gabinetes metálicos se confeccionan en chapa, que se </a:t>
            </a:r>
            <a:r>
              <a:rPr lang="es-ES" dirty="0" smtClean="0"/>
              <a:t>dobla </a:t>
            </a:r>
            <a:r>
              <a:rPr lang="es-ES" dirty="0"/>
              <a:t>y se suelda. Están formados por tres piezas: el </a:t>
            </a:r>
            <a:r>
              <a:rPr lang="es-ES" dirty="0" smtClean="0"/>
              <a:t>cuerpo exterior</a:t>
            </a:r>
            <a:r>
              <a:rPr lang="es-ES" dirty="0"/>
              <a:t>, que incluye la tapa; la base sobre la que se montan </a:t>
            </a:r>
            <a:r>
              <a:rPr lang="es-ES" dirty="0" smtClean="0"/>
              <a:t>los </a:t>
            </a:r>
            <a:r>
              <a:rPr lang="es-ES" dirty="0"/>
              <a:t>diferentes elementos, y el frente de protección que </a:t>
            </a:r>
            <a:r>
              <a:rPr lang="es-ES" dirty="0" smtClean="0"/>
              <a:t>impide el fácil acceso a las conexiones </a:t>
            </a:r>
            <a:r>
              <a:rPr lang="es-ES" dirty="0"/>
              <a:t>y terminales con tensión.</a:t>
            </a:r>
          </a:p>
          <a:p>
            <a:pPr algn="just"/>
            <a:r>
              <a:rPr lang="es-ES" dirty="0" smtClean="0"/>
              <a:t>Los gabinetes destinados a estar ubicados a la intemperie Las </a:t>
            </a:r>
            <a:r>
              <a:rPr lang="es-ES" dirty="0"/>
              <a:t>puertas 0 lapas de </a:t>
            </a:r>
            <a:r>
              <a:rPr lang="es-ES" dirty="0" smtClean="0"/>
              <a:t>los gabinetes tanto plásticos se </a:t>
            </a:r>
            <a:r>
              <a:rPr lang="es-ES" dirty="0"/>
              <a:t>encuentran completamente sellados y, entre la tapa y </a:t>
            </a:r>
            <a:r>
              <a:rPr lang="es-ES" dirty="0" smtClean="0"/>
              <a:t>el cuerpo</a:t>
            </a:r>
            <a:r>
              <a:rPr lang="es-ES" dirty="0"/>
              <a:t>, existe una junta de goma o poliuretano que </a:t>
            </a:r>
            <a:r>
              <a:rPr lang="es-ES" dirty="0" smtClean="0"/>
              <a:t>asegura la estanqueidad y evita la entrada de polvo o agua</a:t>
            </a:r>
            <a:r>
              <a:rPr lang="es-ES" dirty="0"/>
              <a:t>.</a:t>
            </a:r>
          </a:p>
          <a:p>
            <a:pPr algn="just"/>
            <a:r>
              <a:rPr lang="es-ES" dirty="0"/>
              <a:t>Su interior contiene los elementos necesarios para fijar </a:t>
            </a:r>
            <a:r>
              <a:rPr lang="es-ES" dirty="0" smtClean="0"/>
              <a:t>en ello los accesorios de montaje de los diferentes elementos que compondrán el tablero eléctrico.</a:t>
            </a:r>
          </a:p>
          <a:p>
            <a:pPr algn="just"/>
            <a:endParaRPr lang="es-ES" dirty="0"/>
          </a:p>
        </p:txBody>
      </p:sp>
      <p:pic>
        <p:nvPicPr>
          <p:cNvPr id="4" name="Imagen 3"/>
          <p:cNvPicPr>
            <a:picLocks noChangeAspect="1"/>
          </p:cNvPicPr>
          <p:nvPr/>
        </p:nvPicPr>
        <p:blipFill>
          <a:blip r:embed="rId2"/>
          <a:stretch>
            <a:fillRect/>
          </a:stretch>
        </p:blipFill>
        <p:spPr>
          <a:xfrm>
            <a:off x="6697992" y="1569336"/>
            <a:ext cx="5248275" cy="3648075"/>
          </a:xfrm>
          <a:prstGeom prst="rect">
            <a:avLst/>
          </a:prstGeom>
        </p:spPr>
      </p:pic>
      <p:sp>
        <p:nvSpPr>
          <p:cNvPr id="5" name="Rectángulo 4"/>
          <p:cNvSpPr/>
          <p:nvPr/>
        </p:nvSpPr>
        <p:spPr>
          <a:xfrm>
            <a:off x="6184036" y="5397931"/>
            <a:ext cx="6096000" cy="646331"/>
          </a:xfrm>
          <a:prstGeom prst="rect">
            <a:avLst/>
          </a:prstGeom>
        </p:spPr>
        <p:txBody>
          <a:bodyPr>
            <a:spAutoFit/>
          </a:bodyPr>
          <a:lstStyle/>
          <a:p>
            <a:pPr algn="ctr"/>
            <a:r>
              <a:rPr lang="es-ES" b="1" dirty="0"/>
              <a:t>Gabinete plástico para medidor domiciliario, servicio </a:t>
            </a:r>
            <a:r>
              <a:rPr lang="es-ES" b="1" dirty="0" smtClean="0"/>
              <a:t>T1 monofásico</a:t>
            </a:r>
            <a:r>
              <a:rPr lang="es-ES" b="1" dirty="0"/>
              <a:t>.</a:t>
            </a:r>
          </a:p>
        </p:txBody>
      </p:sp>
    </p:spTree>
    <p:extLst>
      <p:ext uri="{BB962C8B-B14F-4D97-AF65-F5344CB8AC3E}">
        <p14:creationId xmlns:p14="http://schemas.microsoft.com/office/powerpoint/2010/main" val="17598125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98031"/>
            <a:ext cx="11542816" cy="6463308"/>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ctr"/>
            <a:r>
              <a:rPr lang="es-ES" b="1" dirty="0" smtClean="0"/>
              <a:t>Tablero </a:t>
            </a:r>
            <a:r>
              <a:rPr lang="es-ES" b="1" dirty="0"/>
              <a:t>metálico. Se pueden apreciar las guías de montaje </a:t>
            </a:r>
            <a:r>
              <a:rPr lang="es-ES" b="1" dirty="0" smtClean="0"/>
              <a:t>DIN para </a:t>
            </a:r>
            <a:r>
              <a:rPr lang="es-ES" b="1" dirty="0"/>
              <a:t>los elementos que conformarán el tablero, el frente de </a:t>
            </a:r>
            <a:r>
              <a:rPr lang="es-ES" b="1" dirty="0" smtClean="0"/>
              <a:t>protección y el cuerpo </a:t>
            </a:r>
            <a:r>
              <a:rPr lang="es-ES" b="1" dirty="0"/>
              <a:t>con la tapa incluida</a:t>
            </a:r>
            <a:r>
              <a:rPr lang="es-ES" b="1" dirty="0" smtClean="0"/>
              <a:t>.</a:t>
            </a:r>
          </a:p>
          <a:p>
            <a:pPr algn="just"/>
            <a:endParaRPr lang="es-ES" dirty="0"/>
          </a:p>
          <a:p>
            <a:pPr algn="just"/>
            <a:r>
              <a:rPr lang="es-ES" dirty="0"/>
              <a:t>Los gabinetes metálicos, tal como se ha indicado, están </a:t>
            </a:r>
            <a:r>
              <a:rPr lang="es-ES" dirty="0" smtClean="0"/>
              <a:t>compuestos </a:t>
            </a:r>
            <a:r>
              <a:rPr lang="es-ES" dirty="0"/>
              <a:t>por una caja exterior que brinda las </a:t>
            </a:r>
            <a:r>
              <a:rPr lang="es-ES" dirty="0" smtClean="0"/>
              <a:t>propiedades </a:t>
            </a:r>
            <a:r>
              <a:rPr lang="es-ES" dirty="0"/>
              <a:t>de estanqueidad y resistencia mecánica del conjunto, </a:t>
            </a:r>
            <a:r>
              <a:rPr lang="es-ES" dirty="0" smtClean="0"/>
              <a:t>una </a:t>
            </a:r>
            <a:r>
              <a:rPr lang="es-ES" dirty="0"/>
              <a:t>estructura fija o regulable sobre la que se montan los </a:t>
            </a:r>
            <a:r>
              <a:rPr lang="es-ES" dirty="0" smtClean="0"/>
              <a:t>diferentes </a:t>
            </a:r>
            <a:r>
              <a:rPr lang="es-ES" dirty="0"/>
              <a:t>elementos que configuran el tablero eléctrico (</a:t>
            </a:r>
            <a:r>
              <a:rPr lang="es-ES" dirty="0" smtClean="0"/>
              <a:t>interruptores </a:t>
            </a:r>
            <a:r>
              <a:rPr lang="es-ES" dirty="0"/>
              <a:t>diferenciales, interruptores </a:t>
            </a:r>
            <a:r>
              <a:rPr lang="es-ES" dirty="0" err="1"/>
              <a:t>termomagnéticos</a:t>
            </a:r>
            <a:r>
              <a:rPr lang="es-ES" dirty="0"/>
              <a:t>, </a:t>
            </a:r>
            <a:r>
              <a:rPr lang="es-ES" dirty="0" err="1" smtClean="0"/>
              <a:t>contactores</a:t>
            </a:r>
            <a:r>
              <a:rPr lang="es-ES" dirty="0"/>
              <a:t>, relés térmicos, borneras, </a:t>
            </a:r>
            <a:r>
              <a:rPr lang="es-ES" dirty="0" err="1"/>
              <a:t>timers</a:t>
            </a:r>
            <a:r>
              <a:rPr lang="es-ES" dirty="0"/>
              <a:t>, etcétera) y el </a:t>
            </a:r>
            <a:r>
              <a:rPr lang="es-ES" dirty="0" err="1" smtClean="0"/>
              <a:t>contrafrente</a:t>
            </a:r>
            <a:r>
              <a:rPr lang="es-ES" dirty="0"/>
              <a:t>, fijo o abisagrado, para impedir el fácil </a:t>
            </a:r>
            <a:r>
              <a:rPr lang="es-ES" dirty="0" smtClean="0"/>
              <a:t>acceso a las partes </a:t>
            </a:r>
            <a:r>
              <a:rPr lang="es-ES" dirty="0"/>
              <a:t>energizadas </a:t>
            </a:r>
            <a:r>
              <a:rPr lang="es-ES" dirty="0" smtClean="0"/>
              <a:t>de los elementos.</a:t>
            </a:r>
          </a:p>
        </p:txBody>
      </p:sp>
      <p:pic>
        <p:nvPicPr>
          <p:cNvPr id="3" name="Imagen 2"/>
          <p:cNvPicPr>
            <a:picLocks noChangeAspect="1"/>
          </p:cNvPicPr>
          <p:nvPr/>
        </p:nvPicPr>
        <p:blipFill>
          <a:blip r:embed="rId2"/>
          <a:stretch>
            <a:fillRect/>
          </a:stretch>
        </p:blipFill>
        <p:spPr>
          <a:xfrm>
            <a:off x="3513179" y="360045"/>
            <a:ext cx="5133975" cy="3943350"/>
          </a:xfrm>
          <a:prstGeom prst="rect">
            <a:avLst/>
          </a:prstGeom>
        </p:spPr>
      </p:pic>
    </p:spTree>
    <p:extLst>
      <p:ext uri="{BB962C8B-B14F-4D97-AF65-F5344CB8AC3E}">
        <p14:creationId xmlns:p14="http://schemas.microsoft.com/office/powerpoint/2010/main" val="30994848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98031"/>
            <a:ext cx="11542816" cy="6186309"/>
          </a:xfrm>
          <a:prstGeom prst="rect">
            <a:avLst/>
          </a:prstGeom>
        </p:spPr>
        <p:txBody>
          <a:bodyPr wrap="square">
            <a:spAutoFit/>
          </a:bodyPr>
          <a:lstStyle/>
          <a:p>
            <a:pPr algn="just"/>
            <a:r>
              <a:rPr lang="es-ES" dirty="0" smtClean="0"/>
              <a:t>En </a:t>
            </a:r>
            <a:r>
              <a:rPr lang="es-ES" dirty="0"/>
              <a:t>general, los gabinetes se especifican por la cantidad de </a:t>
            </a:r>
            <a:r>
              <a:rPr lang="es-ES" dirty="0" smtClean="0"/>
              <a:t>polos </a:t>
            </a:r>
            <a:r>
              <a:rPr lang="es-ES" dirty="0"/>
              <a:t>que pueden albergar, esto es, la cantidad de unidades </a:t>
            </a:r>
            <a:r>
              <a:rPr lang="es-ES" dirty="0" err="1" smtClean="0"/>
              <a:t>monopolares</a:t>
            </a:r>
            <a:r>
              <a:rPr lang="es-ES" dirty="0" smtClean="0"/>
              <a:t> </a:t>
            </a:r>
            <a:r>
              <a:rPr lang="es-ES" dirty="0"/>
              <a:t>de interruptores </a:t>
            </a:r>
            <a:r>
              <a:rPr lang="es-ES" dirty="0" err="1"/>
              <a:t>termomagnéticos</a:t>
            </a:r>
            <a:r>
              <a:rPr lang="es-ES" dirty="0"/>
              <a:t> que </a:t>
            </a:r>
            <a:r>
              <a:rPr lang="es-ES" dirty="0" smtClean="0"/>
              <a:t>tienen cabida </a:t>
            </a:r>
            <a:r>
              <a:rPr lang="es-ES" dirty="0"/>
              <a:t>en ellos. Siempre es un número par (2, 4, 8, etcétera</a:t>
            </a:r>
            <a:r>
              <a:rPr lang="es-ES" dirty="0" smtClean="0"/>
              <a:t>), y </a:t>
            </a:r>
            <a:r>
              <a:rPr lang="es-ES" dirty="0"/>
              <a:t>lo recomendable es utilizar un gabinete con una </a:t>
            </a:r>
            <a:r>
              <a:rPr lang="es-ES" dirty="0" smtClean="0"/>
              <a:t>capacidad </a:t>
            </a:r>
            <a:r>
              <a:rPr lang="es-ES" dirty="0"/>
              <a:t>al menos un 10 o 15 % mayor a la cantidad de polos </a:t>
            </a:r>
            <a:r>
              <a:rPr lang="es-ES" dirty="0" smtClean="0"/>
              <a:t>necesarios </a:t>
            </a:r>
            <a:r>
              <a:rPr lang="es-ES" dirty="0"/>
              <a:t>a fin de dar cabida, en forma cómoda, al cableado </a:t>
            </a:r>
            <a:r>
              <a:rPr lang="es-ES" dirty="0" smtClean="0"/>
              <a:t>que </a:t>
            </a:r>
            <a:r>
              <a:rPr lang="es-ES" dirty="0"/>
              <a:t>se requiere dentro del gabinete.</a:t>
            </a:r>
          </a:p>
          <a:p>
            <a:pPr algn="just"/>
            <a:r>
              <a:rPr lang="es-ES" dirty="0"/>
              <a:t>Asimismo, de acuerdo a las características de la </a:t>
            </a:r>
            <a:r>
              <a:rPr lang="es-ES" dirty="0" smtClean="0"/>
              <a:t>instalación</a:t>
            </a:r>
            <a:r>
              <a:rPr lang="es-ES" dirty="0"/>
              <a:t>, es recomendable instalar un cable canal </a:t>
            </a:r>
            <a:r>
              <a:rPr lang="es-ES" dirty="0" err="1"/>
              <a:t>ranurado</a:t>
            </a:r>
            <a:r>
              <a:rPr lang="es-ES" dirty="0"/>
              <a:t> </a:t>
            </a:r>
            <a:r>
              <a:rPr lang="es-ES" dirty="0" smtClean="0"/>
              <a:t>para </a:t>
            </a:r>
            <a:r>
              <a:rPr lang="es-ES" dirty="0"/>
              <a:t>contener los cables de interconexión dentro del </a:t>
            </a:r>
            <a:r>
              <a:rPr lang="es-ES" dirty="0" smtClean="0"/>
              <a:t>gabinete </a:t>
            </a:r>
            <a:r>
              <a:rPr lang="es-ES" dirty="0"/>
              <a:t>en forma prolija.</a:t>
            </a:r>
          </a:p>
          <a:p>
            <a:pPr algn="just"/>
            <a:r>
              <a:rPr lang="es-ES" b="1" dirty="0">
                <a:solidFill>
                  <a:srgbClr val="0070C0"/>
                </a:solidFill>
                <a:latin typeface="Arial Rounded MT Bold" panose="020F0704030504030204" pitchFamily="34" charset="0"/>
              </a:rPr>
              <a:t>Grados </a:t>
            </a:r>
            <a:r>
              <a:rPr lang="es-ES" b="1" dirty="0" smtClean="0">
                <a:solidFill>
                  <a:srgbClr val="0070C0"/>
                </a:solidFill>
                <a:latin typeface="Arial Rounded MT Bold" panose="020F0704030504030204" pitchFamily="34" charset="0"/>
              </a:rPr>
              <a:t>IP en </a:t>
            </a:r>
            <a:r>
              <a:rPr lang="es-ES" b="1" dirty="0">
                <a:solidFill>
                  <a:srgbClr val="0070C0"/>
                </a:solidFill>
                <a:latin typeface="Arial Rounded MT Bold" panose="020F0704030504030204" pitchFamily="34" charset="0"/>
              </a:rPr>
              <a:t>tableros</a:t>
            </a:r>
          </a:p>
          <a:p>
            <a:pPr algn="just"/>
            <a:r>
              <a:rPr lang="es-ES" dirty="0"/>
              <a:t>Al hablar de los grados IP de protección de gabinetes o </a:t>
            </a:r>
            <a:r>
              <a:rPr lang="es-ES" dirty="0" smtClean="0"/>
              <a:t>materiales </a:t>
            </a:r>
            <a:r>
              <a:rPr lang="es-ES" dirty="0"/>
              <a:t>eléctricos, estamos haciendo referencia a la norma </a:t>
            </a:r>
            <a:r>
              <a:rPr lang="es-ES" dirty="0" smtClean="0"/>
              <a:t>conocida </a:t>
            </a:r>
            <a:r>
              <a:rPr lang="es-ES" dirty="0"/>
              <a:t>como IEC 60529. Esta especifica un sistema </a:t>
            </a:r>
            <a:r>
              <a:rPr lang="es-ES" dirty="0" smtClean="0"/>
              <a:t>completo </a:t>
            </a:r>
            <a:r>
              <a:rPr lang="es-ES" dirty="0"/>
              <a:t>para clasificar los diferentes grados de protección </a:t>
            </a:r>
            <a:r>
              <a:rPr lang="es-ES" dirty="0" smtClean="0"/>
              <a:t>que </a:t>
            </a:r>
            <a:r>
              <a:rPr lang="es-ES" dirty="0"/>
              <a:t>poseen los gabinetes o contenedores que contienen </a:t>
            </a:r>
            <a:r>
              <a:rPr lang="es-ES" dirty="0" smtClean="0"/>
              <a:t>equipamiento </a:t>
            </a:r>
            <a:r>
              <a:rPr lang="es-ES" dirty="0"/>
              <a:t>eléctrico, electrónico o mecánico sensible </a:t>
            </a:r>
            <a:r>
              <a:rPr lang="es-ES" dirty="0" smtClean="0"/>
              <a:t>al La </a:t>
            </a:r>
            <a:r>
              <a:rPr lang="es-ES" dirty="0"/>
              <a:t>calificación es alfanumérica y fue pensada para </a:t>
            </a:r>
            <a:r>
              <a:rPr lang="es-ES" dirty="0" smtClean="0"/>
              <a:t>entender </a:t>
            </a:r>
            <a:r>
              <a:rPr lang="es-ES" dirty="0"/>
              <a:t>qué nivel de protección brinda el contenedor o gabinete </a:t>
            </a:r>
            <a:r>
              <a:rPr lang="es-ES" dirty="0" smtClean="0"/>
              <a:t>contra </a:t>
            </a:r>
            <a:r>
              <a:rPr lang="es-ES" dirty="0"/>
              <a:t>la entrada de cuerpos extraños, sólidos o líquidos.</a:t>
            </a:r>
          </a:p>
          <a:p>
            <a:pPr algn="just"/>
            <a:r>
              <a:rPr lang="es-ES" dirty="0"/>
              <a:t>agua </a:t>
            </a:r>
            <a:r>
              <a:rPr lang="es-ES" dirty="0" smtClean="0"/>
              <a:t>o al polvo</a:t>
            </a:r>
            <a:r>
              <a:rPr lang="es-ES" dirty="0"/>
              <a:t>.</a:t>
            </a:r>
          </a:p>
          <a:p>
            <a:pPr algn="just"/>
            <a:r>
              <a:rPr lang="es-ES" dirty="0"/>
              <a:t>Las letras IP que conforman la primera parte del código </a:t>
            </a:r>
            <a:r>
              <a:rPr lang="es-ES" dirty="0" smtClean="0"/>
              <a:t>identifican </a:t>
            </a:r>
            <a:r>
              <a:rPr lang="es-ES" dirty="0"/>
              <a:t>el estándar antes mencionado (IEC 60529). Los </a:t>
            </a:r>
            <a:r>
              <a:rPr lang="es-ES" dirty="0" smtClean="0"/>
              <a:t>dos </a:t>
            </a:r>
            <a:r>
              <a:rPr lang="es-ES" dirty="0"/>
              <a:t>dígitos numéricos siguientes indican:</a:t>
            </a:r>
          </a:p>
          <a:p>
            <a:pPr lvl="1" algn="just"/>
            <a:r>
              <a:rPr lang="es-ES" b="1" dirty="0" smtClean="0"/>
              <a:t>0 El primer </a:t>
            </a:r>
            <a:r>
              <a:rPr lang="es-ES" b="1" dirty="0"/>
              <a:t>dígito identifica y describe </a:t>
            </a:r>
            <a:r>
              <a:rPr lang="es-ES" b="1" dirty="0" smtClean="0"/>
              <a:t>el nivel </a:t>
            </a:r>
            <a:r>
              <a:rPr lang="es-ES" b="1" dirty="0"/>
              <a:t>de protección </a:t>
            </a:r>
            <a:r>
              <a:rPr lang="es-ES" b="1" dirty="0" smtClean="0"/>
              <a:t>contra el ingreso de cuerpos </a:t>
            </a:r>
            <a:r>
              <a:rPr lang="es-ES" b="1" dirty="0"/>
              <a:t>sólidos.</a:t>
            </a:r>
          </a:p>
          <a:p>
            <a:pPr lvl="1" algn="just"/>
            <a:r>
              <a:rPr lang="es-ES" b="1" dirty="0" smtClean="0"/>
              <a:t>0 El segundo dígito identifica el nivel de protección </a:t>
            </a:r>
            <a:r>
              <a:rPr lang="es-ES" b="1" dirty="0"/>
              <a:t>contra </a:t>
            </a:r>
            <a:r>
              <a:rPr lang="es-ES" b="1" dirty="0" smtClean="0"/>
              <a:t>el ingreso de líquidos </a:t>
            </a:r>
            <a:r>
              <a:rPr lang="es-ES" b="1" dirty="0"/>
              <a:t>(normalmente agua).</a:t>
            </a:r>
          </a:p>
          <a:p>
            <a:pPr algn="just"/>
            <a:r>
              <a:rPr lang="es-ES" dirty="0"/>
              <a:t>Es importante mencionar que la norma DIN 40050-9 |P69K </a:t>
            </a:r>
            <a:r>
              <a:rPr lang="es-ES" dirty="0" smtClean="0"/>
              <a:t>extiende </a:t>
            </a:r>
            <a:r>
              <a:rPr lang="es-ES" dirty="0"/>
              <a:t>los alcances de la norma IEC 60529. Ha sido </a:t>
            </a:r>
            <a:r>
              <a:rPr lang="es-ES" dirty="0" smtClean="0"/>
              <a:t>pensada </a:t>
            </a:r>
            <a:r>
              <a:rPr lang="es-ES" dirty="0"/>
              <a:t>especialmente para el equipamiento eléctrico o </a:t>
            </a:r>
            <a:r>
              <a:rPr lang="es-ES" dirty="0" smtClean="0"/>
              <a:t>electrónico </a:t>
            </a:r>
            <a:r>
              <a:rPr lang="es-ES" dirty="0"/>
              <a:t>instalado en vehículos, sometidos a altas presiones </a:t>
            </a:r>
            <a:r>
              <a:rPr lang="es-ES" dirty="0" smtClean="0"/>
              <a:t>y </a:t>
            </a:r>
            <a:r>
              <a:rPr lang="es-ES" dirty="0"/>
              <a:t>temperaturas, y que se hallan expuestos al ataque de </a:t>
            </a:r>
            <a:r>
              <a:rPr lang="es-ES" dirty="0" smtClean="0"/>
              <a:t>sólidos</a:t>
            </a:r>
            <a:r>
              <a:rPr lang="es-ES" dirty="0"/>
              <a:t>, líquidos y químicos.</a:t>
            </a:r>
          </a:p>
          <a:p>
            <a:pPr algn="just"/>
            <a:r>
              <a:rPr lang="es-ES" dirty="0"/>
              <a:t>El agregado principal realizado por la norma DIN 40050-9 es </a:t>
            </a:r>
            <a:r>
              <a:rPr lang="es-ES" dirty="0" smtClean="0"/>
              <a:t>que </a:t>
            </a:r>
            <a:r>
              <a:rPr lang="es-ES" dirty="0"/>
              <a:t>los equipos, además de cumplir con la norma IEC 60529</a:t>
            </a:r>
            <a:r>
              <a:rPr lang="es-ES" dirty="0" smtClean="0"/>
              <a:t>, deben </a:t>
            </a:r>
            <a:r>
              <a:rPr lang="es-ES" dirty="0"/>
              <a:t>ser capaces de soportar el lavado exterior con agua </a:t>
            </a:r>
            <a:r>
              <a:rPr lang="es-ES" dirty="0" smtClean="0"/>
              <a:t>o </a:t>
            </a:r>
            <a:r>
              <a:rPr lang="es-ES" dirty="0"/>
              <a:t>limpiadores industriales</a:t>
            </a:r>
            <a:r>
              <a:rPr lang="es-ES" dirty="0" smtClean="0"/>
              <a:t>.</a:t>
            </a:r>
          </a:p>
        </p:txBody>
      </p:sp>
    </p:spTree>
    <p:extLst>
      <p:ext uri="{BB962C8B-B14F-4D97-AF65-F5344CB8AC3E}">
        <p14:creationId xmlns:p14="http://schemas.microsoft.com/office/powerpoint/2010/main" val="26938266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98031"/>
            <a:ext cx="11542816"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Protecciones IP de </a:t>
            </a:r>
            <a:r>
              <a:rPr lang="es-ES" b="1" dirty="0">
                <a:solidFill>
                  <a:srgbClr val="0070C0"/>
                </a:solidFill>
                <a:latin typeface="Arial Rounded MT Bold" panose="020F0704030504030204" pitchFamily="34" charset="0"/>
              </a:rPr>
              <a:t>equipos</a:t>
            </a:r>
          </a:p>
          <a:p>
            <a:pPr algn="just"/>
            <a:r>
              <a:rPr lang="es-ES" dirty="0"/>
              <a:t>Supongamos que tenemos que instalar </a:t>
            </a:r>
            <a:r>
              <a:rPr lang="es-ES" dirty="0" smtClean="0"/>
              <a:t>un </a:t>
            </a:r>
            <a:r>
              <a:rPr lang="es-ES" dirty="0"/>
              <a:t>tablero secundario </a:t>
            </a:r>
            <a:r>
              <a:rPr lang="es-ES" dirty="0" smtClean="0"/>
              <a:t>de comando </a:t>
            </a:r>
            <a:r>
              <a:rPr lang="es-ES" dirty="0"/>
              <a:t>para </a:t>
            </a:r>
            <a:r>
              <a:rPr lang="es-ES" dirty="0" smtClean="0"/>
              <a:t>una piscina. Este </a:t>
            </a:r>
            <a:r>
              <a:rPr lang="es-ES" dirty="0"/>
              <a:t>debe </a:t>
            </a:r>
            <a:r>
              <a:rPr lang="es-ES" dirty="0" smtClean="0"/>
              <a:t>ser instalado </a:t>
            </a:r>
            <a:r>
              <a:rPr lang="es-ES" dirty="0"/>
              <a:t>a </a:t>
            </a:r>
            <a:r>
              <a:rPr lang="es-ES" dirty="0" smtClean="0"/>
              <a:t>la intemperie</a:t>
            </a:r>
            <a:r>
              <a:rPr lang="es-ES" dirty="0"/>
              <a:t>. </a:t>
            </a:r>
            <a:r>
              <a:rPr lang="es-ES" dirty="0" smtClean="0"/>
              <a:t>Es alimentado </a:t>
            </a:r>
            <a:r>
              <a:rPr lang="es-ES" dirty="0"/>
              <a:t>por cables </a:t>
            </a:r>
            <a:r>
              <a:rPr lang="es-ES" dirty="0" smtClean="0"/>
              <a:t>tipo </a:t>
            </a:r>
            <a:r>
              <a:rPr lang="es-ES" dirty="0"/>
              <a:t>subterráneo (</a:t>
            </a:r>
            <a:r>
              <a:rPr lang="es-ES" dirty="0" err="1"/>
              <a:t>Sintenax</a:t>
            </a:r>
            <a:r>
              <a:rPr lang="es-ES" dirty="0"/>
              <a:t>) </a:t>
            </a:r>
            <a:r>
              <a:rPr lang="es-ES" dirty="0" smtClean="0"/>
              <a:t>y alimenta </a:t>
            </a:r>
            <a:r>
              <a:rPr lang="es-ES" dirty="0"/>
              <a:t>la </a:t>
            </a:r>
            <a:r>
              <a:rPr lang="es-ES" dirty="0" smtClean="0"/>
              <a:t>bomba de llenado/vaciado/filtro </a:t>
            </a:r>
            <a:r>
              <a:rPr lang="es-ES" dirty="0"/>
              <a:t>mediante </a:t>
            </a:r>
          </a:p>
          <a:p>
            <a:pPr algn="just"/>
            <a:r>
              <a:rPr lang="es-ES" dirty="0"/>
              <a:t>otro cable tipo subterráneo (</a:t>
            </a:r>
            <a:r>
              <a:rPr lang="es-ES" dirty="0" err="1"/>
              <a:t>Sintenax</a:t>
            </a:r>
            <a:r>
              <a:rPr lang="es-ES" dirty="0"/>
              <a:t>). </a:t>
            </a:r>
          </a:p>
          <a:p>
            <a:pPr algn="just"/>
            <a:r>
              <a:rPr lang="es-ES" dirty="0"/>
              <a:t>Ambos cables entran por </a:t>
            </a:r>
            <a:r>
              <a:rPr lang="es-ES" dirty="0" smtClean="0"/>
              <a:t>la parte </a:t>
            </a:r>
            <a:r>
              <a:rPr lang="es-ES" dirty="0"/>
              <a:t>inferior </a:t>
            </a:r>
            <a:r>
              <a:rPr lang="es-ES" dirty="0" smtClean="0"/>
              <a:t>del gabinete </a:t>
            </a:r>
            <a:r>
              <a:rPr lang="es-ES" dirty="0"/>
              <a:t>empleando para ello </a:t>
            </a:r>
            <a:r>
              <a:rPr lang="es-ES" dirty="0" err="1" smtClean="0"/>
              <a:t>prensacables</a:t>
            </a:r>
            <a:r>
              <a:rPr lang="es-ES" dirty="0"/>
              <a:t>, como </a:t>
            </a:r>
            <a:r>
              <a:rPr lang="es-ES" dirty="0" smtClean="0"/>
              <a:t>ya hemos </a:t>
            </a:r>
            <a:r>
              <a:rPr lang="es-ES" dirty="0"/>
              <a:t>visto en </a:t>
            </a:r>
            <a:r>
              <a:rPr lang="es-ES" dirty="0" smtClean="0"/>
              <a:t>otras </a:t>
            </a:r>
            <a:r>
              <a:rPr lang="es-ES" dirty="0"/>
              <a:t>clases</a:t>
            </a:r>
            <a:r>
              <a:rPr lang="es-ES" dirty="0" smtClean="0"/>
              <a:t>. Lo </a:t>
            </a:r>
            <a:r>
              <a:rPr lang="es-ES" dirty="0"/>
              <a:t>que debemos definir es </a:t>
            </a:r>
            <a:r>
              <a:rPr lang="es-ES" dirty="0" smtClean="0"/>
              <a:t>cuál es el grado </a:t>
            </a:r>
            <a:r>
              <a:rPr lang="es-ES" dirty="0"/>
              <a:t>REAL de protección del </a:t>
            </a:r>
            <a:r>
              <a:rPr lang="es-ES" dirty="0" smtClean="0"/>
              <a:t>conjunto </a:t>
            </a:r>
            <a:r>
              <a:rPr lang="es-ES" dirty="0"/>
              <a:t>una vez instalado. </a:t>
            </a:r>
            <a:r>
              <a:rPr lang="es-ES" dirty="0" smtClean="0"/>
              <a:t>Si no </a:t>
            </a:r>
            <a:r>
              <a:rPr lang="es-ES" dirty="0"/>
              <a:t>se toman </a:t>
            </a:r>
            <a:r>
              <a:rPr lang="es-ES" dirty="0" smtClean="0"/>
              <a:t>las protecciones y medidas </a:t>
            </a:r>
            <a:r>
              <a:rPr lang="es-ES" dirty="0"/>
              <a:t>adecuadas</a:t>
            </a:r>
            <a:r>
              <a:rPr lang="es-ES" dirty="0" smtClean="0"/>
              <a:t>, por </a:t>
            </a:r>
            <a:r>
              <a:rPr lang="es-ES" dirty="0"/>
              <a:t>más que tengamos un gabinete IP68 </a:t>
            </a:r>
            <a:r>
              <a:rPr lang="es-ES" dirty="0" smtClean="0"/>
              <a:t>(</a:t>
            </a:r>
            <a:r>
              <a:rPr lang="es-ES" dirty="0"/>
              <a:t>libre de polvo y apto para ser sumergido </a:t>
            </a:r>
            <a:r>
              <a:rPr lang="es-ES" dirty="0" smtClean="0"/>
              <a:t>por </a:t>
            </a:r>
            <a:r>
              <a:rPr lang="es-ES" dirty="0"/>
              <a:t>30), entrarán agua, polvo y pequeños </a:t>
            </a:r>
            <a:r>
              <a:rPr lang="es-ES" dirty="0" smtClean="0"/>
              <a:t>animales </a:t>
            </a:r>
            <a:r>
              <a:rPr lang="es-ES" dirty="0"/>
              <a:t>(hormigas, arañas, etcétera). Se </a:t>
            </a:r>
            <a:r>
              <a:rPr lang="es-ES" dirty="0" smtClean="0"/>
              <a:t>debe </a:t>
            </a:r>
            <a:r>
              <a:rPr lang="es-ES" dirty="0"/>
              <a:t>realizar lo siguiente:</a:t>
            </a:r>
          </a:p>
          <a:p>
            <a:pPr marL="285750" indent="-285750" algn="just">
              <a:buFont typeface="Arial" panose="020B0604020202020204" pitchFamily="34" charset="0"/>
              <a:buChar char="•"/>
            </a:pPr>
            <a:r>
              <a:rPr lang="es-ES" b="1" dirty="0" smtClean="0"/>
              <a:t>En los tornillos </a:t>
            </a:r>
            <a:r>
              <a:rPr lang="es-ES" b="1" dirty="0"/>
              <a:t>de </a:t>
            </a:r>
            <a:r>
              <a:rPr lang="es-ES" b="1" dirty="0" smtClean="0"/>
              <a:t>fijación a la pared</a:t>
            </a:r>
            <a:r>
              <a:rPr lang="es-ES" b="1" dirty="0"/>
              <a:t>, se </a:t>
            </a:r>
            <a:r>
              <a:rPr lang="es-ES" b="1" dirty="0" smtClean="0"/>
              <a:t>deben </a:t>
            </a:r>
            <a:r>
              <a:rPr lang="es-ES" b="1" dirty="0"/>
              <a:t>instalar </a:t>
            </a:r>
            <a:r>
              <a:rPr lang="es-ES" b="1" dirty="0" err="1"/>
              <a:t>pasapernos</a:t>
            </a:r>
            <a:r>
              <a:rPr lang="es-ES" b="1" dirty="0"/>
              <a:t> </a:t>
            </a:r>
            <a:r>
              <a:rPr lang="es-ES" b="1" dirty="0" smtClean="0"/>
              <a:t>de material aislante </a:t>
            </a:r>
            <a:r>
              <a:rPr lang="es-ES" b="1" dirty="0"/>
              <a:t>(goma, PVC</a:t>
            </a:r>
            <a:r>
              <a:rPr lang="es-ES" b="1" dirty="0" smtClean="0"/>
              <a:t>, nailon</a:t>
            </a:r>
            <a:r>
              <a:rPr lang="es-ES" b="1" dirty="0"/>
              <a:t>), </a:t>
            </a:r>
            <a:r>
              <a:rPr lang="es-ES" b="1" dirty="0" smtClean="0"/>
              <a:t>y sellar </a:t>
            </a:r>
            <a:r>
              <a:rPr lang="es-ES" b="1" dirty="0"/>
              <a:t>en </a:t>
            </a:r>
            <a:r>
              <a:rPr lang="es-ES" b="1" dirty="0" smtClean="0"/>
              <a:t>forma </a:t>
            </a:r>
            <a:r>
              <a:rPr lang="es-ES" b="1" dirty="0"/>
              <a:t>interior </a:t>
            </a:r>
            <a:r>
              <a:rPr lang="es-ES" b="1" dirty="0" smtClean="0"/>
              <a:t>y exterior </a:t>
            </a:r>
            <a:r>
              <a:rPr lang="es-ES" b="1" dirty="0"/>
              <a:t>con </a:t>
            </a:r>
            <a:r>
              <a:rPr lang="es-ES" b="1" dirty="0" smtClean="0"/>
              <a:t>silicona o goma </a:t>
            </a:r>
            <a:r>
              <a:rPr lang="es-ES" b="1" dirty="0"/>
              <a:t>sintética.</a:t>
            </a:r>
          </a:p>
          <a:p>
            <a:pPr marL="285750" indent="-285750" algn="just">
              <a:buFont typeface="Arial" panose="020B0604020202020204" pitchFamily="34" charset="0"/>
              <a:buChar char="•"/>
            </a:pPr>
            <a:r>
              <a:rPr lang="es-ES" b="1" dirty="0" smtClean="0"/>
              <a:t>En las entradas </a:t>
            </a:r>
            <a:r>
              <a:rPr lang="es-ES" b="1" dirty="0"/>
              <a:t>de cable realizadas </a:t>
            </a:r>
            <a:r>
              <a:rPr lang="es-ES" b="1" dirty="0" smtClean="0"/>
              <a:t>siempre en la parte </a:t>
            </a:r>
            <a:r>
              <a:rPr lang="es-ES" b="1" dirty="0"/>
              <a:t>inferior</a:t>
            </a:r>
            <a:r>
              <a:rPr lang="es-ES" b="1" dirty="0" smtClean="0"/>
              <a:t>, utilizar un </a:t>
            </a:r>
            <a:r>
              <a:rPr lang="es-ES" b="1" dirty="0" err="1" smtClean="0"/>
              <a:t>prensacable</a:t>
            </a:r>
            <a:r>
              <a:rPr lang="es-ES" b="1" dirty="0" smtClean="0"/>
              <a:t> </a:t>
            </a:r>
            <a:r>
              <a:rPr lang="es-ES" b="1" dirty="0"/>
              <a:t>correspondiente </a:t>
            </a:r>
            <a:r>
              <a:rPr lang="es-ES" b="1" dirty="0" smtClean="0"/>
              <a:t>al diámetro exterior del cable</a:t>
            </a:r>
            <a:r>
              <a:rPr lang="es-ES" b="1" dirty="0"/>
              <a:t>, </a:t>
            </a:r>
            <a:r>
              <a:rPr lang="es-ES" b="1" dirty="0" smtClean="0"/>
              <a:t>sin sacarle la goma de </a:t>
            </a:r>
            <a:r>
              <a:rPr lang="es-ES" b="1" dirty="0"/>
              <a:t>sello</a:t>
            </a:r>
            <a:r>
              <a:rPr lang="es-ES" b="1" dirty="0" smtClean="0"/>
              <a:t>. Luego </a:t>
            </a:r>
            <a:r>
              <a:rPr lang="es-ES" b="1" dirty="0"/>
              <a:t>de montado, sellar el </a:t>
            </a:r>
            <a:r>
              <a:rPr lang="es-ES" b="1" dirty="0" smtClean="0"/>
              <a:t>interior </a:t>
            </a:r>
            <a:r>
              <a:rPr lang="es-ES" b="1" dirty="0"/>
              <a:t>con silicona </a:t>
            </a:r>
            <a:r>
              <a:rPr lang="es-ES" b="1" dirty="0" smtClean="0"/>
              <a:t>o goma </a:t>
            </a:r>
            <a:r>
              <a:rPr lang="es-ES" b="1" dirty="0"/>
              <a:t>sintética</a:t>
            </a:r>
            <a:r>
              <a:rPr lang="es-ES" b="1" dirty="0" smtClean="0"/>
              <a:t>. De ser </a:t>
            </a:r>
            <a:r>
              <a:rPr lang="es-ES" b="1" dirty="0"/>
              <a:t>necesario, agregar algún sellante de </a:t>
            </a:r>
            <a:r>
              <a:rPr lang="es-ES" b="1" dirty="0" smtClean="0"/>
              <a:t>rosca </a:t>
            </a:r>
            <a:r>
              <a:rPr lang="es-ES" b="1" dirty="0"/>
              <a:t>y juntas </a:t>
            </a:r>
            <a:r>
              <a:rPr lang="es-ES" b="1" dirty="0" smtClean="0"/>
              <a:t>durante el montaje </a:t>
            </a:r>
            <a:r>
              <a:rPr lang="es-ES" b="1" dirty="0"/>
              <a:t>del </a:t>
            </a:r>
            <a:r>
              <a:rPr lang="es-ES" b="1" dirty="0" err="1" smtClean="0"/>
              <a:t>prensacable</a:t>
            </a:r>
            <a:r>
              <a:rPr lang="es-ES" b="1" dirty="0" smtClean="0"/>
              <a:t> en el gabinete.</a:t>
            </a:r>
          </a:p>
          <a:p>
            <a:pPr algn="just"/>
            <a:endParaRPr lang="es-ES" dirty="0"/>
          </a:p>
          <a:p>
            <a:pPr algn="ctr"/>
            <a:r>
              <a:rPr lang="es-ES" b="1" dirty="0" smtClean="0">
                <a:solidFill>
                  <a:srgbClr val="FF0000"/>
                </a:solidFill>
                <a:latin typeface="Arial Rounded MT Bold" panose="020F0704030504030204" pitchFamily="34" charset="0"/>
              </a:rPr>
              <a:t>Como regla general se tiene que</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a mayor </a:t>
            </a:r>
            <a:r>
              <a:rPr lang="es-ES" b="1" dirty="0">
                <a:solidFill>
                  <a:srgbClr val="FF0000"/>
                </a:solidFill>
                <a:latin typeface="Arial Rounded MT Bold" panose="020F0704030504030204" pitchFamily="34" charset="0"/>
              </a:rPr>
              <a:t>número IP </a:t>
            </a:r>
            <a:r>
              <a:rPr lang="es-ES" b="1" dirty="0" smtClean="0">
                <a:solidFill>
                  <a:srgbClr val="FF0000"/>
                </a:solidFill>
                <a:latin typeface="Arial Rounded MT Bold" panose="020F0704030504030204" pitchFamily="34" charset="0"/>
              </a:rPr>
              <a:t>mayor será el nivel de protección </a:t>
            </a:r>
            <a:r>
              <a:rPr lang="es-ES" b="1" dirty="0">
                <a:solidFill>
                  <a:srgbClr val="FF0000"/>
                </a:solidFill>
                <a:latin typeface="Arial Rounded MT Bold" panose="020F0704030504030204" pitchFamily="34" charset="0"/>
              </a:rPr>
              <a:t>proporcionado </a:t>
            </a:r>
            <a:r>
              <a:rPr lang="es-ES" b="1" dirty="0" err="1" smtClean="0">
                <a:solidFill>
                  <a:srgbClr val="FF0000"/>
                </a:solidFill>
                <a:latin typeface="Arial Rounded MT Bold" panose="020F0704030504030204" pitchFamily="34" charset="0"/>
              </a:rPr>
              <a:t>nor</a:t>
            </a:r>
            <a:r>
              <a:rPr lang="es-ES" b="1" dirty="0" smtClean="0">
                <a:solidFill>
                  <a:srgbClr val="FF0000"/>
                </a:solidFill>
                <a:latin typeface="Arial Rounded MT Bold" panose="020F0704030504030204" pitchFamily="34" charset="0"/>
              </a:rPr>
              <a:t> el gabinete o contenedor.</a:t>
            </a:r>
          </a:p>
          <a:p>
            <a:pPr algn="just"/>
            <a:endParaRPr lang="es-ES" dirty="0"/>
          </a:p>
          <a:p>
            <a:pPr algn="just"/>
            <a:r>
              <a:rPr lang="es-ES" dirty="0"/>
              <a:t>El proceso para que un equipo cumpla con esta norma DIN </a:t>
            </a:r>
            <a:r>
              <a:rPr lang="es-ES" dirty="0" smtClean="0"/>
              <a:t>40050-9 </a:t>
            </a:r>
            <a:r>
              <a:rPr lang="es-ES" dirty="0"/>
              <a:t>IP69K establece que debe soportar, sin entrada de </a:t>
            </a:r>
            <a:r>
              <a:rPr lang="es-ES" dirty="0" smtClean="0"/>
              <a:t>agua</a:t>
            </a:r>
            <a:r>
              <a:rPr lang="es-ES" dirty="0"/>
              <a:t>, chorros de agua de entre 14 y 16 l/m de caudal, a 80 </a:t>
            </a:r>
            <a:r>
              <a:rPr lang="es-ES" dirty="0" smtClean="0"/>
              <a:t>°C y </a:t>
            </a:r>
            <a:r>
              <a:rPr lang="es-ES" dirty="0"/>
              <a:t>a una presión de entre 8 y 10 </a:t>
            </a:r>
            <a:r>
              <a:rPr lang="es-ES" dirty="0" err="1"/>
              <a:t>Mpa</a:t>
            </a:r>
            <a:r>
              <a:rPr lang="es-ES" dirty="0"/>
              <a:t> a una distancia de </a:t>
            </a:r>
            <a:r>
              <a:rPr lang="es-ES" dirty="0" smtClean="0"/>
              <a:t>entre 10 </a:t>
            </a:r>
            <a:r>
              <a:rPr lang="es-ES" dirty="0"/>
              <a:t>y 15 cm. Los chorros deben ser lanzados a 0 </a:t>
            </a:r>
            <a:r>
              <a:rPr lang="es-ES" dirty="0" smtClean="0"/>
              <a:t>°, </a:t>
            </a:r>
            <a:r>
              <a:rPr lang="es-ES" dirty="0"/>
              <a:t>30 </a:t>
            </a:r>
            <a:r>
              <a:rPr lang="es-ES" dirty="0" smtClean="0"/>
              <a:t>°, </a:t>
            </a:r>
            <a:r>
              <a:rPr lang="es-ES" dirty="0"/>
              <a:t>60 </a:t>
            </a:r>
            <a:r>
              <a:rPr lang="es-ES" dirty="0" smtClean="0"/>
              <a:t>° </a:t>
            </a:r>
            <a:r>
              <a:rPr lang="es-ES" dirty="0"/>
              <a:t>y 90 </a:t>
            </a:r>
            <a:r>
              <a:rPr lang="es-ES" dirty="0" smtClean="0"/>
              <a:t>° </a:t>
            </a:r>
            <a:r>
              <a:rPr lang="es-ES" dirty="0"/>
              <a:t>respecto de la horizontal mientras el equipo gira a 5 rpm </a:t>
            </a:r>
            <a:r>
              <a:rPr lang="es-ES" dirty="0" smtClean="0"/>
              <a:t>sobre </a:t>
            </a:r>
            <a:r>
              <a:rPr lang="es-ES" dirty="0"/>
              <a:t>su eje durante al menos 12 segundos por cada una de </a:t>
            </a:r>
            <a:r>
              <a:rPr lang="es-ES" dirty="0" smtClean="0"/>
              <a:t>las </a:t>
            </a:r>
            <a:r>
              <a:rPr lang="es-ES" dirty="0"/>
              <a:t>posiciones indicadas</a:t>
            </a:r>
            <a:r>
              <a:rPr lang="es-ES" dirty="0" smtClean="0"/>
              <a:t>.</a:t>
            </a:r>
          </a:p>
        </p:txBody>
      </p:sp>
    </p:spTree>
    <p:extLst>
      <p:ext uri="{BB962C8B-B14F-4D97-AF65-F5344CB8AC3E}">
        <p14:creationId xmlns:p14="http://schemas.microsoft.com/office/powerpoint/2010/main" val="32661197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98031"/>
            <a:ext cx="1154281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Accesorios </a:t>
            </a:r>
            <a:r>
              <a:rPr lang="es-ES" b="1" dirty="0">
                <a:solidFill>
                  <a:srgbClr val="0070C0"/>
                </a:solidFill>
                <a:latin typeface="Arial Rounded MT Bold" panose="020F0704030504030204" pitchFamily="34" charset="0"/>
              </a:rPr>
              <a:t>de tableros</a:t>
            </a:r>
          </a:p>
          <a:p>
            <a:pPr algn="just"/>
            <a:r>
              <a:rPr lang="es-ES" dirty="0"/>
              <a:t>En las secciones anteriores hemos mencionado diferentes </a:t>
            </a:r>
            <a:r>
              <a:rPr lang="es-ES" dirty="0" smtClean="0"/>
              <a:t>tipos </a:t>
            </a:r>
            <a:r>
              <a:rPr lang="es-ES" dirty="0"/>
              <a:t>de elementos que pueden y deben estar instalados en </a:t>
            </a:r>
            <a:r>
              <a:rPr lang="es-ES" dirty="0" smtClean="0"/>
              <a:t>gabinetes </a:t>
            </a:r>
            <a:r>
              <a:rPr lang="es-ES" dirty="0"/>
              <a:t>de electricidad en forma excluyente, y otros que </a:t>
            </a:r>
            <a:r>
              <a:rPr lang="es-ES" dirty="0" smtClean="0"/>
              <a:t>pueden </a:t>
            </a:r>
            <a:r>
              <a:rPr lang="es-ES" dirty="0"/>
              <a:t>ir montados como parte de equipos </a:t>
            </a:r>
            <a:r>
              <a:rPr lang="es-ES" dirty="0" err="1"/>
              <a:t>preensamblados</a:t>
            </a:r>
            <a:r>
              <a:rPr lang="es-ES" dirty="0"/>
              <a:t>:</a:t>
            </a:r>
          </a:p>
          <a:p>
            <a:pPr marL="285750" indent="-285750" algn="just">
              <a:buFont typeface="Arial" panose="020B0604020202020204" pitchFamily="34" charset="0"/>
              <a:buChar char="•"/>
            </a:pPr>
            <a:r>
              <a:rPr lang="es-ES" b="1" dirty="0" smtClean="0"/>
              <a:t>Toma de compañía fusibles NH</a:t>
            </a:r>
            <a:r>
              <a:rPr lang="es-ES" dirty="0" smtClean="0"/>
              <a:t>: si comenzamos a analizar </a:t>
            </a:r>
            <a:r>
              <a:rPr lang="es-ES" dirty="0"/>
              <a:t>desde la entrada de la compañía distribuidora, </a:t>
            </a:r>
            <a:r>
              <a:rPr lang="es-ES" dirty="0" smtClean="0"/>
              <a:t>desde </a:t>
            </a:r>
            <a:r>
              <a:rPr lang="es-ES" dirty="0"/>
              <a:t>el cable de alimentación (aéreo o subterráneo), </a:t>
            </a:r>
            <a:r>
              <a:rPr lang="es-ES" dirty="0" smtClean="0"/>
              <a:t>lo </a:t>
            </a:r>
            <a:r>
              <a:rPr lang="es-ES" dirty="0"/>
              <a:t>primero que encontraremos será la toma de </a:t>
            </a:r>
            <a:r>
              <a:rPr lang="es-ES" dirty="0" smtClean="0"/>
              <a:t>compañía</a:t>
            </a:r>
            <a:r>
              <a:rPr lang="es-ES" dirty="0"/>
              <a:t>. Las tomas de compañía son todas trifásicas, </a:t>
            </a:r>
            <a:r>
              <a:rPr lang="es-ES" dirty="0" smtClean="0"/>
              <a:t>presentan </a:t>
            </a:r>
            <a:r>
              <a:rPr lang="es-ES" dirty="0"/>
              <a:t>una base de material aislante sobre la que </a:t>
            </a:r>
            <a:r>
              <a:rPr lang="es-ES" dirty="0" smtClean="0"/>
              <a:t>están </a:t>
            </a:r>
            <a:r>
              <a:rPr lang="es-ES" dirty="0"/>
              <a:t>montados los soportes o bases de los cartuchos </a:t>
            </a:r>
            <a:r>
              <a:rPr lang="es-ES" dirty="0" smtClean="0"/>
              <a:t>fusibles </a:t>
            </a:r>
            <a:r>
              <a:rPr lang="es-ES" dirty="0"/>
              <a:t>NH. En forma lateral presentan una barra para </a:t>
            </a:r>
            <a:r>
              <a:rPr lang="es-ES" dirty="0" smtClean="0"/>
              <a:t>el </a:t>
            </a:r>
            <a:r>
              <a:rPr lang="es-ES" dirty="0"/>
              <a:t>conductor de neutro.</a:t>
            </a:r>
          </a:p>
          <a:p>
            <a:pPr marL="285750" indent="-285750" algn="just">
              <a:buFont typeface="Arial" panose="020B0604020202020204" pitchFamily="34" charset="0"/>
              <a:buChar char="•"/>
            </a:pPr>
            <a:r>
              <a:rPr lang="es-ES" b="1" dirty="0" smtClean="0"/>
              <a:t>Medidor </a:t>
            </a:r>
            <a:r>
              <a:rPr lang="es-ES" b="1" dirty="0"/>
              <a:t>de consumo eléctrico</a:t>
            </a:r>
            <a:r>
              <a:rPr lang="es-ES" dirty="0"/>
              <a:t>: el siguiente elemento </a:t>
            </a:r>
            <a:r>
              <a:rPr lang="es-ES" dirty="0" smtClean="0"/>
              <a:t>que </a:t>
            </a:r>
            <a:r>
              <a:rPr lang="es-ES" dirty="0"/>
              <a:t>se encuentra es el medidor de electricidad, que está </a:t>
            </a:r>
            <a:r>
              <a:rPr lang="es-ES" dirty="0" smtClean="0"/>
              <a:t>destinado </a:t>
            </a:r>
            <a:r>
              <a:rPr lang="es-ES" dirty="0"/>
              <a:t>a medir el consumo en </a:t>
            </a:r>
            <a:r>
              <a:rPr lang="es-ES" dirty="0" err="1"/>
              <a:t>kWh</a:t>
            </a:r>
            <a:r>
              <a:rPr lang="es-ES" dirty="0"/>
              <a:t> (kilowatts hora) de </a:t>
            </a:r>
            <a:r>
              <a:rPr lang="es-ES" dirty="0" smtClean="0"/>
              <a:t>la </a:t>
            </a:r>
            <a:r>
              <a:rPr lang="es-ES" dirty="0"/>
              <a:t>unidad. Puede ser bipolar o </a:t>
            </a:r>
            <a:r>
              <a:rPr lang="es-ES" dirty="0" err="1"/>
              <a:t>tetrapolar</a:t>
            </a:r>
            <a:r>
              <a:rPr lang="es-ES" dirty="0"/>
              <a:t> de acuerdo a las </a:t>
            </a:r>
            <a:r>
              <a:rPr lang="es-ES" dirty="0" smtClean="0"/>
              <a:t>características </a:t>
            </a:r>
            <a:r>
              <a:rPr lang="es-ES" dirty="0"/>
              <a:t>de las cargas.</a:t>
            </a:r>
          </a:p>
          <a:p>
            <a:pPr marL="285750" indent="-285750" algn="just">
              <a:buFont typeface="Arial" panose="020B0604020202020204" pitchFamily="34" charset="0"/>
              <a:buChar char="•"/>
            </a:pPr>
            <a:r>
              <a:rPr lang="es-ES" dirty="0" smtClean="0"/>
              <a:t>Interruptor </a:t>
            </a:r>
            <a:r>
              <a:rPr lang="es-ES" dirty="0" err="1"/>
              <a:t>termomagnético</a:t>
            </a:r>
            <a:r>
              <a:rPr lang="es-ES" dirty="0" smtClean="0"/>
              <a:t>: estos </a:t>
            </a:r>
            <a:r>
              <a:rPr lang="es-ES" dirty="0"/>
              <a:t>están destinados </a:t>
            </a:r>
            <a:r>
              <a:rPr lang="es-ES" dirty="0" smtClean="0"/>
              <a:t>a proteger </a:t>
            </a:r>
            <a:r>
              <a:rPr lang="es-ES" dirty="0"/>
              <a:t>la instalación de </a:t>
            </a:r>
            <a:r>
              <a:rPr lang="es-ES" dirty="0" err="1"/>
              <a:t>sobrecorrientes</a:t>
            </a:r>
            <a:r>
              <a:rPr lang="es-ES" dirty="0"/>
              <a:t> que puedan </a:t>
            </a:r>
            <a:r>
              <a:rPr lang="es-ES" dirty="0" smtClean="0"/>
              <a:t>dañar </a:t>
            </a:r>
            <a:r>
              <a:rPr lang="es-ES" dirty="0"/>
              <a:t>tanto los cables como los equipos alimentados. </a:t>
            </a:r>
            <a:r>
              <a:rPr lang="es-ES" dirty="0" smtClean="0"/>
              <a:t>Los </a:t>
            </a:r>
            <a:r>
              <a:rPr lang="es-ES" dirty="0"/>
              <a:t>interruptores </a:t>
            </a:r>
            <a:r>
              <a:rPr lang="es-ES" dirty="0" err="1"/>
              <a:t>termomagnéticos</a:t>
            </a:r>
            <a:r>
              <a:rPr lang="es-ES" dirty="0"/>
              <a:t>, como su nombre </a:t>
            </a:r>
            <a:r>
              <a:rPr lang="es-ES" dirty="0" smtClean="0"/>
              <a:t>lo indica</a:t>
            </a:r>
            <a:r>
              <a:rPr lang="es-ES" dirty="0"/>
              <a:t>, protegen los circuitos de cargas de </a:t>
            </a:r>
            <a:r>
              <a:rPr lang="es-ES" dirty="0" err="1" smtClean="0"/>
              <a:t>sobrecorrientes</a:t>
            </a:r>
            <a:r>
              <a:rPr lang="es-ES" dirty="0"/>
              <a:t>. En el corto plazo, por cortocircuito actúa el </a:t>
            </a:r>
            <a:r>
              <a:rPr lang="es-ES" dirty="0" smtClean="0"/>
              <a:t>efecto magnético y, en el largo plazo, por las </a:t>
            </a:r>
            <a:r>
              <a:rPr lang="es-ES" dirty="0" err="1" smtClean="0"/>
              <a:t>sobrecorrientes</a:t>
            </a:r>
            <a:r>
              <a:rPr lang="es-ES" dirty="0" smtClean="0"/>
              <a:t> prolongadas</a:t>
            </a:r>
            <a:r>
              <a:rPr lang="es-ES" dirty="0"/>
              <a:t>, actúa </a:t>
            </a:r>
            <a:r>
              <a:rPr lang="es-ES" dirty="0" smtClean="0"/>
              <a:t>el efecto </a:t>
            </a:r>
            <a:r>
              <a:rPr lang="es-ES" dirty="0"/>
              <a:t>térmico.</a:t>
            </a:r>
          </a:p>
          <a:p>
            <a:pPr marL="285750" indent="-285750" algn="just">
              <a:buFont typeface="Arial" panose="020B0604020202020204" pitchFamily="34" charset="0"/>
              <a:buChar char="•"/>
            </a:pPr>
            <a:r>
              <a:rPr lang="es-ES" b="1" dirty="0" smtClean="0"/>
              <a:t>Interruptor </a:t>
            </a:r>
            <a:r>
              <a:rPr lang="es-ES" b="1" dirty="0"/>
              <a:t>diferencial: </a:t>
            </a:r>
            <a:r>
              <a:rPr lang="es-ES" dirty="0"/>
              <a:t>el interruptor diferencial es el </a:t>
            </a:r>
            <a:r>
              <a:rPr lang="es-ES" dirty="0" smtClean="0"/>
              <a:t>elemento </a:t>
            </a:r>
            <a:r>
              <a:rPr lang="es-ES" dirty="0"/>
              <a:t>destinado a proteger las instalaciones y en </a:t>
            </a:r>
            <a:r>
              <a:rPr lang="es-ES" dirty="0" smtClean="0"/>
              <a:t>especial </a:t>
            </a:r>
            <a:r>
              <a:rPr lang="es-ES" dirty="0"/>
              <a:t>a los usuarios, de las corrientes de fuga que </a:t>
            </a:r>
            <a:r>
              <a:rPr lang="es-ES" dirty="0" smtClean="0"/>
              <a:t>se </a:t>
            </a:r>
            <a:r>
              <a:rPr lang="es-ES" dirty="0"/>
              <a:t>generan entre una fase y tierra o entre el neutro y la </a:t>
            </a:r>
            <a:r>
              <a:rPr lang="es-ES" dirty="0" smtClean="0"/>
              <a:t>tierra </a:t>
            </a:r>
            <a:r>
              <a:rPr lang="es-ES" dirty="0"/>
              <a:t>por fallas en la aislación de los conductores o de </a:t>
            </a:r>
            <a:r>
              <a:rPr lang="es-ES" dirty="0" smtClean="0"/>
              <a:t>los </a:t>
            </a:r>
            <a:r>
              <a:rPr lang="es-ES" dirty="0"/>
              <a:t>elementos energizados de la instalación. La bobina </a:t>
            </a:r>
            <a:r>
              <a:rPr lang="es-ES" dirty="0" smtClean="0"/>
              <a:t>de </a:t>
            </a:r>
            <a:r>
              <a:rPr lang="es-ES" dirty="0"/>
              <a:t>censado tiene los bobinados de fase y de neutro en oposición, por lo que, si la corriente es la misma, el flujo </a:t>
            </a:r>
            <a:r>
              <a:rPr lang="es-ES" dirty="0" smtClean="0"/>
              <a:t>neto </a:t>
            </a:r>
            <a:r>
              <a:rPr lang="es-ES" dirty="0"/>
              <a:t>es nulo. En caso de fuga, existirá un flujo residual </a:t>
            </a:r>
            <a:r>
              <a:rPr lang="es-ES" dirty="0" smtClean="0"/>
              <a:t>que </a:t>
            </a:r>
            <a:r>
              <a:rPr lang="es-ES" dirty="0"/>
              <a:t>induce en el bobinado auxiliar una corriente que </a:t>
            </a:r>
            <a:r>
              <a:rPr lang="es-ES" dirty="0" smtClean="0"/>
              <a:t>hace </a:t>
            </a:r>
            <a:r>
              <a:rPr lang="es-ES" dirty="0"/>
              <a:t>actuar un relé; este desconecta la alimentación y </a:t>
            </a:r>
            <a:r>
              <a:rPr lang="es-ES" dirty="0" smtClean="0"/>
              <a:t>desengancha </a:t>
            </a:r>
            <a:r>
              <a:rPr lang="es-ES" dirty="0"/>
              <a:t>los contactos</a:t>
            </a:r>
            <a:r>
              <a:rPr lang="es-ES" dirty="0" smtClean="0"/>
              <a:t>.</a:t>
            </a:r>
          </a:p>
          <a:p>
            <a:pPr marL="285750" indent="-285750" algn="just">
              <a:buFont typeface="Arial" panose="020B0604020202020204" pitchFamily="34" charset="0"/>
              <a:buChar char="•"/>
            </a:pPr>
            <a:r>
              <a:rPr lang="es-ES" b="1" dirty="0"/>
              <a:t>Borneras:</a:t>
            </a:r>
            <a:r>
              <a:rPr lang="es-ES" dirty="0"/>
              <a:t> está prohibido realizar puentes o empalmes en </a:t>
            </a:r>
            <a:r>
              <a:rPr lang="es-ES" dirty="0" smtClean="0"/>
              <a:t>los </a:t>
            </a:r>
            <a:r>
              <a:rPr lang="es-ES" dirty="0"/>
              <a:t>tableros seccionales; tampoco se puede, desde la </a:t>
            </a:r>
            <a:r>
              <a:rPr lang="es-ES" dirty="0" smtClean="0"/>
              <a:t>salida </a:t>
            </a:r>
            <a:r>
              <a:rPr lang="es-ES" dirty="0"/>
              <a:t>del interruptor diferencial, realizar una guirnalda que </a:t>
            </a:r>
            <a:r>
              <a:rPr lang="es-ES" dirty="0" smtClean="0"/>
              <a:t>alimente </a:t>
            </a:r>
            <a:r>
              <a:rPr lang="es-ES" dirty="0"/>
              <a:t>los interruptores </a:t>
            </a:r>
            <a:r>
              <a:rPr lang="es-ES" dirty="0" err="1"/>
              <a:t>termomagnéticos</a:t>
            </a:r>
            <a:r>
              <a:rPr lang="es-ES" dirty="0"/>
              <a:t>. Para evitar </a:t>
            </a:r>
            <a:r>
              <a:rPr lang="es-ES" dirty="0" smtClean="0"/>
              <a:t>estas </a:t>
            </a:r>
            <a:r>
              <a:rPr lang="es-ES" dirty="0"/>
              <a:t>situaciones, se utilizan borneras de conexión</a:t>
            </a:r>
            <a:r>
              <a:rPr lang="es-ES" dirty="0" smtClean="0"/>
              <a:t>.</a:t>
            </a:r>
            <a:endParaRPr lang="es-AR" dirty="0"/>
          </a:p>
        </p:txBody>
      </p:sp>
    </p:spTree>
    <p:extLst>
      <p:ext uri="{BB962C8B-B14F-4D97-AF65-F5344CB8AC3E}">
        <p14:creationId xmlns:p14="http://schemas.microsoft.com/office/powerpoint/2010/main" val="220893374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8759" y="198031"/>
            <a:ext cx="11542816"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smtClean="0"/>
          </a:p>
          <a:p>
            <a:pPr algn="just"/>
            <a:endParaRPr lang="es-ES" dirty="0"/>
          </a:p>
          <a:p>
            <a:pPr algn="ctr"/>
            <a:r>
              <a:rPr lang="es-ES" b="1" dirty="0" smtClean="0"/>
              <a:t>Curva </a:t>
            </a:r>
            <a:r>
              <a:rPr lang="es-ES" b="1" dirty="0"/>
              <a:t>de respuesta de un interruptor </a:t>
            </a:r>
            <a:r>
              <a:rPr lang="es-ES" b="1" dirty="0" err="1"/>
              <a:t>termomagnético</a:t>
            </a:r>
            <a:r>
              <a:rPr lang="es-ES" b="1" dirty="0" smtClean="0"/>
              <a:t>.</a:t>
            </a:r>
            <a:endParaRPr lang="es-ES" b="1" dirty="0"/>
          </a:p>
        </p:txBody>
      </p:sp>
      <p:pic>
        <p:nvPicPr>
          <p:cNvPr id="3" name="Imagen 2"/>
          <p:cNvPicPr>
            <a:picLocks noChangeAspect="1"/>
          </p:cNvPicPr>
          <p:nvPr/>
        </p:nvPicPr>
        <p:blipFill>
          <a:blip r:embed="rId2"/>
          <a:stretch>
            <a:fillRect/>
          </a:stretch>
        </p:blipFill>
        <p:spPr>
          <a:xfrm>
            <a:off x="2861953" y="482373"/>
            <a:ext cx="6483928" cy="5775923"/>
          </a:xfrm>
          <a:prstGeom prst="rect">
            <a:avLst/>
          </a:prstGeom>
        </p:spPr>
      </p:pic>
    </p:spTree>
    <p:extLst>
      <p:ext uri="{BB962C8B-B14F-4D97-AF65-F5344CB8AC3E}">
        <p14:creationId xmlns:p14="http://schemas.microsoft.com/office/powerpoint/2010/main" val="256887424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3547" y="228693"/>
            <a:ext cx="11748655" cy="5632311"/>
          </a:xfrm>
          <a:prstGeom prst="rect">
            <a:avLst/>
          </a:prstGeom>
        </p:spPr>
        <p:txBody>
          <a:bodyPr wrap="square">
            <a:spAutoFit/>
          </a:bodyPr>
          <a:lstStyle/>
          <a:p>
            <a:pPr algn="just"/>
            <a:r>
              <a:rPr lang="es-ES" dirty="0" err="1" smtClean="0"/>
              <a:t>Contactores</a:t>
            </a:r>
            <a:r>
              <a:rPr lang="es-ES" dirty="0" smtClean="0"/>
              <a:t> y relés térmicos</a:t>
            </a:r>
            <a:r>
              <a:rPr lang="es-ES" dirty="0"/>
              <a:t>: </a:t>
            </a:r>
            <a:r>
              <a:rPr lang="es-ES" dirty="0" smtClean="0"/>
              <a:t>a han sido estudiados previamente y forman parte del equipamiento típico de comando </a:t>
            </a:r>
            <a:r>
              <a:rPr lang="es-ES" dirty="0"/>
              <a:t>en tableros seccionales</a:t>
            </a:r>
            <a:r>
              <a:rPr lang="es-ES" dirty="0" smtClean="0"/>
              <a:t>.</a:t>
            </a:r>
          </a:p>
          <a:p>
            <a:pPr algn="just"/>
            <a:endParaRPr lang="es-ES" dirty="0"/>
          </a:p>
          <a:p>
            <a:pPr marL="742950" lvl="1" indent="-285750" algn="just">
              <a:buFont typeface="Wingdings" panose="05000000000000000000" pitchFamily="2" charset="2"/>
              <a:buChar char="q"/>
            </a:pPr>
            <a:r>
              <a:rPr lang="es-ES" b="1" dirty="0" smtClean="0"/>
              <a:t>Botoneras o pulsadores (</a:t>
            </a:r>
            <a:r>
              <a:rPr lang="es-ES" b="1" dirty="0"/>
              <a:t>arranque</a:t>
            </a:r>
            <a:r>
              <a:rPr lang="es-ES" b="1" dirty="0" smtClean="0"/>
              <a:t>, parada y emergencia): </a:t>
            </a:r>
            <a:r>
              <a:rPr lang="es-ES" dirty="0" smtClean="0"/>
              <a:t>las botoneras o pulsadores son los elementos que permiten</a:t>
            </a:r>
            <a:r>
              <a:rPr lang="es-ES" dirty="0"/>
              <a:t>, en forma manual, el comando de los diferentes </a:t>
            </a:r>
            <a:r>
              <a:rPr lang="es-ES" dirty="0" smtClean="0"/>
              <a:t>equipos </a:t>
            </a:r>
            <a:r>
              <a:rPr lang="es-ES" dirty="0"/>
              <a:t>eléctricos existentes en una instalación, tales </a:t>
            </a:r>
            <a:r>
              <a:rPr lang="es-ES" dirty="0" smtClean="0"/>
              <a:t>como </a:t>
            </a:r>
            <a:r>
              <a:rPr lang="es-ES" dirty="0"/>
              <a:t>motores, bombas, etcétera, y operan sobre la </a:t>
            </a:r>
            <a:r>
              <a:rPr lang="es-ES" dirty="0" smtClean="0"/>
              <a:t>alimentación </a:t>
            </a:r>
            <a:r>
              <a:rPr lang="es-ES" dirty="0"/>
              <a:t>de los </a:t>
            </a:r>
            <a:r>
              <a:rPr lang="es-ES" dirty="0" err="1"/>
              <a:t>contactores</a:t>
            </a:r>
            <a:r>
              <a:rPr lang="es-ES" dirty="0"/>
              <a:t>.</a:t>
            </a:r>
          </a:p>
          <a:p>
            <a:pPr marL="742950" lvl="1" indent="-285750" algn="just">
              <a:buFont typeface="Wingdings" panose="05000000000000000000" pitchFamily="2" charset="2"/>
              <a:buChar char="q"/>
            </a:pPr>
            <a:r>
              <a:rPr lang="es-ES" b="1" dirty="0" err="1" smtClean="0"/>
              <a:t>Timers</a:t>
            </a:r>
            <a:r>
              <a:rPr lang="es-ES" b="1" dirty="0" smtClean="0"/>
              <a:t> </a:t>
            </a:r>
            <a:r>
              <a:rPr lang="es-ES" b="1" dirty="0"/>
              <a:t>o relojes:</a:t>
            </a:r>
            <a:r>
              <a:rPr lang="es-ES" dirty="0"/>
              <a:t> los </a:t>
            </a:r>
            <a:r>
              <a:rPr lang="es-ES" dirty="0" err="1"/>
              <a:t>timers</a:t>
            </a:r>
            <a:r>
              <a:rPr lang="es-ES" dirty="0"/>
              <a:t> son mecanismos destinados </a:t>
            </a:r>
            <a:r>
              <a:rPr lang="es-ES" dirty="0" smtClean="0"/>
              <a:t>al </a:t>
            </a:r>
            <a:r>
              <a:rPr lang="es-ES" dirty="0"/>
              <a:t>comando automático de elementos por horario; por </a:t>
            </a:r>
            <a:r>
              <a:rPr lang="es-ES" dirty="0" smtClean="0"/>
              <a:t>ejemplo</a:t>
            </a:r>
            <a:r>
              <a:rPr lang="es-ES" dirty="0"/>
              <a:t>, encendido y apagado de luces, arranque y </a:t>
            </a:r>
            <a:r>
              <a:rPr lang="es-ES" dirty="0" smtClean="0"/>
              <a:t>parada </a:t>
            </a:r>
            <a:r>
              <a:rPr lang="es-ES" dirty="0"/>
              <a:t>de motores o equipos de ventilación, etcétera. Pueden </a:t>
            </a:r>
            <a:r>
              <a:rPr lang="es-ES" dirty="0" smtClean="0"/>
              <a:t>ser </a:t>
            </a:r>
            <a:r>
              <a:rPr lang="es-ES" dirty="0"/>
              <a:t>programados para realizar las tareas de conexión y </a:t>
            </a:r>
            <a:r>
              <a:rPr lang="es-ES" dirty="0" smtClean="0"/>
              <a:t>desconexión </a:t>
            </a:r>
            <a:r>
              <a:rPr lang="es-ES" dirty="0"/>
              <a:t>todos los días a la misma hora o cada día </a:t>
            </a:r>
            <a:r>
              <a:rPr lang="es-ES" dirty="0" smtClean="0"/>
              <a:t>tener </a:t>
            </a:r>
            <a:r>
              <a:rPr lang="es-ES" dirty="0"/>
              <a:t>un horario diferente de operación</a:t>
            </a:r>
            <a:r>
              <a:rPr lang="es-ES" dirty="0" smtClean="0"/>
              <a:t>.</a:t>
            </a:r>
          </a:p>
          <a:p>
            <a:pPr marL="742950" lvl="1" indent="-285750" algn="just">
              <a:buFont typeface="Wingdings" panose="05000000000000000000" pitchFamily="2" charset="2"/>
              <a:buChar char="q"/>
            </a:pPr>
            <a:r>
              <a:rPr lang="es-ES" b="1" dirty="0" smtClean="0"/>
              <a:t>Instrumentos</a:t>
            </a:r>
            <a:r>
              <a:rPr lang="es-ES" dirty="0" smtClean="0"/>
              <a:t>: en los tableros seccionales, especialmente </a:t>
            </a:r>
            <a:r>
              <a:rPr lang="es-ES" dirty="0"/>
              <a:t>en aquellos destinados a controlar procesos con </a:t>
            </a:r>
            <a:r>
              <a:rPr lang="es-ES" dirty="0" smtClean="0"/>
              <a:t>características </a:t>
            </a:r>
            <a:r>
              <a:rPr lang="es-ES" dirty="0"/>
              <a:t>especiales, se acostumbra a instalar </a:t>
            </a:r>
            <a:r>
              <a:rPr lang="es-ES" dirty="0" smtClean="0"/>
              <a:t>instrumentos </a:t>
            </a:r>
            <a:r>
              <a:rPr lang="es-ES" dirty="0"/>
              <a:t>como voltímetros, amperímetros, vatímetros, </a:t>
            </a:r>
            <a:r>
              <a:rPr lang="es-ES" dirty="0" smtClean="0"/>
              <a:t>frecuencímetros</a:t>
            </a:r>
            <a:r>
              <a:rPr lang="es-ES" dirty="0"/>
              <a:t>, </a:t>
            </a:r>
            <a:r>
              <a:rPr lang="es-ES" dirty="0" err="1"/>
              <a:t>cofímetros</a:t>
            </a:r>
            <a:r>
              <a:rPr lang="es-ES" dirty="0"/>
              <a:t>, etcétera</a:t>
            </a:r>
            <a:r>
              <a:rPr lang="es-ES" dirty="0" smtClean="0"/>
              <a:t>.</a:t>
            </a:r>
          </a:p>
          <a:p>
            <a:pPr algn="just"/>
            <a:endParaRPr lang="es-ES" dirty="0"/>
          </a:p>
          <a:p>
            <a:pPr algn="just"/>
            <a:r>
              <a:rPr lang="es-ES" dirty="0"/>
              <a:t>También se los instala en los tableros principales de los </a:t>
            </a:r>
            <a:r>
              <a:rPr lang="es-ES" dirty="0" smtClean="0"/>
              <a:t>grupos </a:t>
            </a:r>
            <a:r>
              <a:rPr lang="es-ES" dirty="0" err="1"/>
              <a:t>motogeneradores</a:t>
            </a:r>
            <a:r>
              <a:rPr lang="es-ES" dirty="0"/>
              <a:t> (grupos electrógenos) a fin de </a:t>
            </a:r>
            <a:r>
              <a:rPr lang="es-ES" dirty="0" smtClean="0"/>
              <a:t>verificar </a:t>
            </a:r>
            <a:r>
              <a:rPr lang="es-ES" dirty="0"/>
              <a:t>permanentemente su funcionamiento.</a:t>
            </a:r>
          </a:p>
          <a:p>
            <a:pPr algn="just"/>
            <a:r>
              <a:rPr lang="es-ES" dirty="0"/>
              <a:t>La inclusión de los instrumentos es muy útil cuando el </a:t>
            </a:r>
            <a:r>
              <a:rPr lang="es-ES" dirty="0" smtClean="0"/>
              <a:t>suministro </a:t>
            </a:r>
            <a:r>
              <a:rPr lang="es-ES" dirty="0"/>
              <a:t>es trifásico y en la instalación se tienen tanto cargas </a:t>
            </a:r>
            <a:r>
              <a:rPr lang="es-ES" dirty="0" smtClean="0"/>
              <a:t>trifásicas </a:t>
            </a:r>
            <a:r>
              <a:rPr lang="es-ES" dirty="0"/>
              <a:t>como monofásicas. De esta forma, se puede </a:t>
            </a:r>
            <a:r>
              <a:rPr lang="es-ES" dirty="0" smtClean="0"/>
              <a:t>verificar </a:t>
            </a:r>
            <a:r>
              <a:rPr lang="es-ES" dirty="0"/>
              <a:t>de manera dinámica que las cargas se </a:t>
            </a:r>
            <a:r>
              <a:rPr lang="es-ES" dirty="0" smtClean="0"/>
              <a:t>encuentren balanceadas</a:t>
            </a:r>
            <a:r>
              <a:rPr lang="es-ES" dirty="0"/>
              <a:t>, a fin de maximizar el factor de potencia, y no </a:t>
            </a:r>
            <a:r>
              <a:rPr lang="es-ES" dirty="0" smtClean="0"/>
              <a:t>tener </a:t>
            </a:r>
            <a:r>
              <a:rPr lang="es-ES" dirty="0"/>
              <a:t>picos de tensión por desbalance de cargas o corriente </a:t>
            </a:r>
            <a:r>
              <a:rPr lang="es-ES" dirty="0" smtClean="0"/>
              <a:t>de </a:t>
            </a:r>
            <a:r>
              <a:rPr lang="es-ES" dirty="0"/>
              <a:t>neutro alta y desfasada del resto de las corrientes.</a:t>
            </a:r>
          </a:p>
        </p:txBody>
      </p:sp>
    </p:spTree>
    <p:extLst>
      <p:ext uri="{BB962C8B-B14F-4D97-AF65-F5344CB8AC3E}">
        <p14:creationId xmlns:p14="http://schemas.microsoft.com/office/powerpoint/2010/main" val="39251539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990109" y="332509"/>
            <a:ext cx="6804561" cy="6234545"/>
          </a:xfrm>
          <a:prstGeom prst="rect">
            <a:avLst/>
          </a:prstGeom>
        </p:spPr>
      </p:pic>
      <p:sp>
        <p:nvSpPr>
          <p:cNvPr id="3" name="Rectángulo 2"/>
          <p:cNvSpPr/>
          <p:nvPr/>
        </p:nvSpPr>
        <p:spPr>
          <a:xfrm>
            <a:off x="2576114" y="2988116"/>
            <a:ext cx="2827990" cy="923330"/>
          </a:xfrm>
          <a:prstGeom prst="rect">
            <a:avLst/>
          </a:prstGeom>
        </p:spPr>
        <p:txBody>
          <a:bodyPr wrap="square">
            <a:spAutoFit/>
          </a:bodyPr>
          <a:lstStyle/>
          <a:p>
            <a:r>
              <a:rPr lang="es-ES" b="1" dirty="0"/>
              <a:t>Diagrama de funcionamiento de un interruptor diferencial.</a:t>
            </a:r>
          </a:p>
        </p:txBody>
      </p:sp>
    </p:spTree>
    <p:extLst>
      <p:ext uri="{BB962C8B-B14F-4D97-AF65-F5344CB8AC3E}">
        <p14:creationId xmlns:p14="http://schemas.microsoft.com/office/powerpoint/2010/main" val="80550518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12519" y="2429079"/>
            <a:ext cx="10782795" cy="2308324"/>
          </a:xfrm>
          <a:prstGeom prst="rect">
            <a:avLst/>
          </a:prstGeom>
        </p:spPr>
        <p:txBody>
          <a:bodyPr wrap="square">
            <a:spAutoFit/>
          </a:bodyPr>
          <a:lstStyle/>
          <a:p>
            <a:pPr algn="ctr"/>
            <a:r>
              <a:rPr lang="es-ES" sz="3600" b="1" dirty="0" smtClean="0"/>
              <a:t>Ahora se vera los tipos de canalizaciones y los materiales utilizados en los conductos. También se conocerá las bandejas </a:t>
            </a:r>
            <a:r>
              <a:rPr lang="es-ES" sz="3600" b="1" dirty="0" err="1" smtClean="0"/>
              <a:t>portacables</a:t>
            </a:r>
            <a:r>
              <a:rPr lang="es-ES" sz="3600" b="1" dirty="0" smtClean="0"/>
              <a:t> y los conductores eléctricos. </a:t>
            </a:r>
            <a:endParaRPr lang="es-ES" sz="3600" b="1" dirty="0"/>
          </a:p>
        </p:txBody>
      </p:sp>
    </p:spTree>
    <p:extLst>
      <p:ext uri="{BB962C8B-B14F-4D97-AF65-F5344CB8AC3E}">
        <p14:creationId xmlns:p14="http://schemas.microsoft.com/office/powerpoint/2010/main" val="1000050112"/>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7507" y="202585"/>
            <a:ext cx="11625943" cy="5355312"/>
          </a:xfrm>
          <a:prstGeom prst="rect">
            <a:avLst/>
          </a:prstGeom>
        </p:spPr>
        <p:txBody>
          <a:bodyPr wrap="square">
            <a:spAutoFit/>
          </a:bodyPr>
          <a:lstStyle/>
          <a:p>
            <a:pPr algn="just"/>
            <a:r>
              <a:rPr lang="es-ES" dirty="0"/>
              <a:t> </a:t>
            </a:r>
            <a:r>
              <a:rPr lang="es-ES" dirty="0" smtClean="0"/>
              <a:t>Anteriormente vimos </a:t>
            </a:r>
            <a:r>
              <a:rPr lang="es-ES" dirty="0"/>
              <a:t>los principios </a:t>
            </a:r>
            <a:r>
              <a:rPr lang="es-ES" dirty="0" smtClean="0"/>
              <a:t>de </a:t>
            </a:r>
            <a:r>
              <a:rPr lang="es-ES" dirty="0"/>
              <a:t>funcionamiento de los fusibles, </a:t>
            </a:r>
            <a:r>
              <a:rPr lang="es-ES" dirty="0" smtClean="0"/>
              <a:t>las formas </a:t>
            </a:r>
            <a:r>
              <a:rPr lang="es-ES" dirty="0"/>
              <a:t>constructivas, </a:t>
            </a:r>
            <a:r>
              <a:rPr lang="es-ES" dirty="0" smtClean="0"/>
              <a:t>y la operación de los interruptores </a:t>
            </a:r>
            <a:r>
              <a:rPr lang="es-ES" dirty="0" err="1"/>
              <a:t>termomagnéticos</a:t>
            </a:r>
            <a:r>
              <a:rPr lang="es-ES" dirty="0"/>
              <a:t> </a:t>
            </a:r>
            <a:r>
              <a:rPr lang="es-ES" dirty="0" smtClean="0"/>
              <a:t>y diferenciales</a:t>
            </a:r>
            <a:r>
              <a:rPr lang="es-ES" dirty="0"/>
              <a:t>. Caracterizamos los </a:t>
            </a:r>
            <a:r>
              <a:rPr lang="es-ES" dirty="0" err="1"/>
              <a:t>contactores</a:t>
            </a:r>
            <a:r>
              <a:rPr lang="es-ES" dirty="0"/>
              <a:t>, </a:t>
            </a:r>
            <a:r>
              <a:rPr lang="es-ES" dirty="0" smtClean="0"/>
              <a:t>explicamos </a:t>
            </a:r>
            <a:r>
              <a:rPr lang="es-ES" dirty="0"/>
              <a:t>la construcción y la clasificación de los </a:t>
            </a:r>
            <a:r>
              <a:rPr lang="es-ES" dirty="0" smtClean="0"/>
              <a:t>tableros</a:t>
            </a:r>
            <a:r>
              <a:rPr lang="es-ES" dirty="0"/>
              <a:t>, y aprendimos cómo se componen y </a:t>
            </a:r>
            <a:r>
              <a:rPr lang="es-ES" dirty="0" smtClean="0"/>
              <a:t>qué </a:t>
            </a:r>
            <a:r>
              <a:rPr lang="es-ES" dirty="0"/>
              <a:t>materiales son utilizados para su construcción. También explicamos los grados de </a:t>
            </a:r>
            <a:r>
              <a:rPr lang="es-ES" dirty="0" smtClean="0"/>
              <a:t>protección </a:t>
            </a:r>
            <a:r>
              <a:rPr lang="es-ES" dirty="0"/>
              <a:t>IP relacionados con los tableros </a:t>
            </a:r>
            <a:r>
              <a:rPr lang="es-ES" dirty="0" smtClean="0"/>
              <a:t>y </a:t>
            </a:r>
            <a:r>
              <a:rPr lang="es-ES" dirty="0"/>
              <a:t>mencionamos los accesorios que pueden </a:t>
            </a:r>
            <a:r>
              <a:rPr lang="es-ES" dirty="0" smtClean="0"/>
              <a:t>utilizarse </a:t>
            </a:r>
            <a:r>
              <a:rPr lang="es-ES" dirty="0"/>
              <a:t>en tableros domiciliarios. </a:t>
            </a:r>
            <a:endParaRPr lang="es-ES" dirty="0" smtClean="0"/>
          </a:p>
          <a:p>
            <a:pPr algn="just"/>
            <a:r>
              <a:rPr lang="es-ES" dirty="0"/>
              <a:t>En esta clase clasificaremos los tipos </a:t>
            </a:r>
            <a:r>
              <a:rPr lang="es-ES" dirty="0" smtClean="0"/>
              <a:t>de canalizaciones</a:t>
            </a:r>
            <a:r>
              <a:rPr lang="es-ES" dirty="0"/>
              <a:t>; también describiremos como se diseñan y dimensionan los canales</a:t>
            </a:r>
          </a:p>
          <a:p>
            <a:pPr algn="just"/>
            <a:r>
              <a:rPr lang="es-ES" dirty="0"/>
              <a:t>simples </a:t>
            </a:r>
            <a:r>
              <a:rPr lang="es-ES" dirty="0" smtClean="0"/>
              <a:t>y los multicanales</a:t>
            </a:r>
            <a:r>
              <a:rPr lang="es-ES" dirty="0"/>
              <a:t>. Veremos las </a:t>
            </a:r>
            <a:r>
              <a:rPr lang="es-ES" dirty="0" smtClean="0"/>
              <a:t>bandejas </a:t>
            </a:r>
            <a:r>
              <a:rPr lang="es-ES" dirty="0" err="1"/>
              <a:t>portacables</a:t>
            </a:r>
            <a:r>
              <a:rPr lang="es-ES" dirty="0"/>
              <a:t> </a:t>
            </a:r>
            <a:r>
              <a:rPr lang="es-ES" dirty="0" smtClean="0"/>
              <a:t>y conoceremos </a:t>
            </a:r>
            <a:r>
              <a:rPr lang="es-ES" dirty="0"/>
              <a:t>los </a:t>
            </a:r>
            <a:r>
              <a:rPr lang="es-ES" dirty="0" smtClean="0"/>
              <a:t>tipos de conductores </a:t>
            </a:r>
            <a:r>
              <a:rPr lang="es-ES" dirty="0"/>
              <a:t>eléctricos </a:t>
            </a:r>
            <a:r>
              <a:rPr lang="es-ES" dirty="0" smtClean="0"/>
              <a:t>de acuerdo a sus aspectos </a:t>
            </a:r>
            <a:r>
              <a:rPr lang="es-ES" dirty="0"/>
              <a:t>constructivos </a:t>
            </a:r>
            <a:r>
              <a:rPr lang="es-ES" dirty="0" smtClean="0"/>
              <a:t>y a su uso</a:t>
            </a:r>
            <a:r>
              <a:rPr lang="es-ES" dirty="0"/>
              <a:t>.</a:t>
            </a:r>
          </a:p>
          <a:p>
            <a:pPr algn="just"/>
            <a:r>
              <a:rPr lang="es-ES" dirty="0"/>
              <a:t>Además, analizaremos </a:t>
            </a:r>
            <a:r>
              <a:rPr lang="es-ES" dirty="0" smtClean="0"/>
              <a:t>la disposición y el </a:t>
            </a:r>
            <a:r>
              <a:rPr lang="es-ES" dirty="0"/>
              <a:t>dimensionamiento </a:t>
            </a:r>
            <a:r>
              <a:rPr lang="es-ES" dirty="0" smtClean="0"/>
              <a:t>de los conductores</a:t>
            </a:r>
            <a:r>
              <a:rPr lang="es-ES" dirty="0"/>
              <a:t>. </a:t>
            </a:r>
            <a:r>
              <a:rPr lang="es-ES" dirty="0" smtClean="0"/>
              <a:t>Para terminar</a:t>
            </a:r>
            <a:r>
              <a:rPr lang="es-ES" dirty="0"/>
              <a:t>, conoceremos </a:t>
            </a:r>
            <a:r>
              <a:rPr lang="es-ES" dirty="0" smtClean="0"/>
              <a:t>los cables especiales </a:t>
            </a:r>
            <a:r>
              <a:rPr lang="es-ES" dirty="0"/>
              <a:t>y los accesorios que se deben utilizar </a:t>
            </a:r>
            <a:r>
              <a:rPr lang="es-ES" dirty="0" smtClean="0"/>
              <a:t>en instalaciones </a:t>
            </a:r>
            <a:r>
              <a:rPr lang="es-ES" dirty="0"/>
              <a:t>con atmósferas explosivas</a:t>
            </a:r>
            <a:r>
              <a:rPr lang="es-ES" dirty="0" smtClean="0"/>
              <a:t>.</a:t>
            </a:r>
          </a:p>
          <a:p>
            <a:pPr algn="just"/>
            <a:endParaRPr lang="es-AR" dirty="0"/>
          </a:p>
          <a:p>
            <a:pPr algn="just"/>
            <a:r>
              <a:rPr lang="es-AR" b="1" dirty="0" smtClean="0"/>
              <a:t>Resumen</a:t>
            </a:r>
          </a:p>
          <a:p>
            <a:pPr algn="just"/>
            <a:r>
              <a:rPr lang="es-ES" b="1" dirty="0" smtClean="0"/>
              <a:t>Canalizaciones </a:t>
            </a:r>
          </a:p>
          <a:p>
            <a:pPr algn="just"/>
            <a:r>
              <a:rPr lang="es-ES" dirty="0" smtClean="0"/>
              <a:t>Clasificación y diseño de canalizaciones y conductos.</a:t>
            </a:r>
          </a:p>
          <a:p>
            <a:pPr algn="just"/>
            <a:r>
              <a:rPr lang="es-ES" b="1" dirty="0"/>
              <a:t>Bandejas </a:t>
            </a:r>
            <a:r>
              <a:rPr lang="es-ES" b="1" dirty="0" smtClean="0"/>
              <a:t>y conductores</a:t>
            </a:r>
            <a:endParaRPr lang="es-ES" b="1" dirty="0"/>
          </a:p>
          <a:p>
            <a:pPr algn="just"/>
            <a:r>
              <a:rPr lang="es-ES" dirty="0"/>
              <a:t>Descripción </a:t>
            </a:r>
            <a:r>
              <a:rPr lang="es-ES" dirty="0" smtClean="0"/>
              <a:t>y clasificación de las bandejas </a:t>
            </a:r>
            <a:r>
              <a:rPr lang="es-ES" dirty="0" err="1" smtClean="0"/>
              <a:t>portacables</a:t>
            </a:r>
            <a:r>
              <a:rPr lang="es-ES" dirty="0" smtClean="0"/>
              <a:t> y de los cables utilizados </a:t>
            </a:r>
            <a:r>
              <a:rPr lang="es-ES" dirty="0"/>
              <a:t>como </a:t>
            </a:r>
            <a:r>
              <a:rPr lang="es-ES" dirty="0" smtClean="0"/>
              <a:t>conductores eléctricos</a:t>
            </a:r>
          </a:p>
          <a:p>
            <a:pPr algn="just"/>
            <a:r>
              <a:rPr lang="es-AR" b="1" dirty="0"/>
              <a:t>Cables especiales </a:t>
            </a:r>
            <a:r>
              <a:rPr lang="es-AR" b="1" dirty="0" smtClean="0"/>
              <a:t>y accesorios</a:t>
            </a:r>
            <a:endParaRPr lang="es-AR" b="1" dirty="0"/>
          </a:p>
          <a:p>
            <a:pPr algn="just"/>
            <a:r>
              <a:rPr lang="es-ES" dirty="0"/>
              <a:t>Características </a:t>
            </a:r>
            <a:r>
              <a:rPr lang="es-ES" dirty="0" smtClean="0"/>
              <a:t>de los cables especiales. Los </a:t>
            </a:r>
            <a:r>
              <a:rPr lang="es-ES" dirty="0"/>
              <a:t>accesorios que </a:t>
            </a:r>
            <a:r>
              <a:rPr lang="es-ES" dirty="0" smtClean="0"/>
              <a:t>se deben utilizar en instalaciones explosivas</a:t>
            </a:r>
            <a:r>
              <a:rPr lang="es-ES" dirty="0"/>
              <a:t>.</a:t>
            </a:r>
          </a:p>
          <a:p>
            <a:pPr algn="just"/>
            <a:endParaRPr lang="es-ES" dirty="0"/>
          </a:p>
        </p:txBody>
      </p:sp>
    </p:spTree>
    <p:extLst>
      <p:ext uri="{BB962C8B-B14F-4D97-AF65-F5344CB8AC3E}">
        <p14:creationId xmlns:p14="http://schemas.microsoft.com/office/powerpoint/2010/main" val="39132592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961901" y="2009577"/>
            <a:ext cx="10865922" cy="2800767"/>
          </a:xfrm>
          <a:prstGeom prst="rect">
            <a:avLst/>
          </a:prstGeom>
        </p:spPr>
        <p:txBody>
          <a:bodyPr wrap="square">
            <a:spAutoFit/>
          </a:bodyPr>
          <a:lstStyle/>
          <a:p>
            <a:pPr algn="ctr"/>
            <a:r>
              <a:rPr lang="es-ES" sz="4400" b="1" dirty="0"/>
              <a:t>CANALIZACIONES</a:t>
            </a:r>
          </a:p>
          <a:p>
            <a:pPr algn="ctr"/>
            <a:r>
              <a:rPr lang="es-ES" sz="4400" b="1" dirty="0" smtClean="0"/>
              <a:t>En esta sección </a:t>
            </a:r>
            <a:r>
              <a:rPr lang="es-ES" sz="4400" b="1" dirty="0"/>
              <a:t>conoceremos </a:t>
            </a:r>
            <a:r>
              <a:rPr lang="es-ES" sz="4400" b="1" dirty="0" smtClean="0"/>
              <a:t>las canalizaciones</a:t>
            </a:r>
            <a:r>
              <a:rPr lang="es-ES" sz="4400" b="1" dirty="0"/>
              <a:t>, </a:t>
            </a:r>
            <a:r>
              <a:rPr lang="es-ES" sz="4400" b="1" dirty="0" smtClean="0"/>
              <a:t>los materiales </a:t>
            </a:r>
            <a:endParaRPr lang="es-ES" sz="4400" b="1" dirty="0"/>
          </a:p>
          <a:p>
            <a:pPr algn="ctr"/>
            <a:r>
              <a:rPr lang="es-ES" sz="4400" b="1" dirty="0"/>
              <a:t>utilizados </a:t>
            </a:r>
            <a:r>
              <a:rPr lang="es-ES" sz="4400" b="1" dirty="0" smtClean="0"/>
              <a:t>y los métodos </a:t>
            </a:r>
            <a:r>
              <a:rPr lang="es-ES" sz="4400" b="1" dirty="0"/>
              <a:t>de fabricación.</a:t>
            </a:r>
          </a:p>
        </p:txBody>
      </p:sp>
    </p:spTree>
    <p:extLst>
      <p:ext uri="{BB962C8B-B14F-4D97-AF65-F5344CB8AC3E}">
        <p14:creationId xmlns:p14="http://schemas.microsoft.com/office/powerpoint/2010/main" val="41981846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3756" y="250785"/>
            <a:ext cx="7291449" cy="8679299"/>
          </a:xfrm>
          <a:prstGeom prst="rect">
            <a:avLst/>
          </a:prstGeom>
        </p:spPr>
        <p:txBody>
          <a:bodyPr wrap="square">
            <a:spAutoFit/>
          </a:bodyPr>
          <a:lstStyle/>
          <a:p>
            <a:pPr algn="just"/>
            <a:r>
              <a:rPr lang="es-ES" dirty="0"/>
              <a:t> </a:t>
            </a:r>
            <a:r>
              <a:rPr lang="es-ES" dirty="0" smtClean="0"/>
              <a:t>Al hablar de canalizaciones</a:t>
            </a:r>
            <a:r>
              <a:rPr lang="es-ES" dirty="0"/>
              <a:t>, nos referimos </a:t>
            </a:r>
            <a:r>
              <a:rPr lang="es-ES" dirty="0" smtClean="0"/>
              <a:t>a todos </a:t>
            </a:r>
            <a:r>
              <a:rPr lang="es-ES" dirty="0"/>
              <a:t>los </a:t>
            </a:r>
            <a:r>
              <a:rPr lang="es-ES" dirty="0" smtClean="0"/>
              <a:t>elementos </a:t>
            </a:r>
            <a:r>
              <a:rPr lang="es-ES" dirty="0"/>
              <a:t>que </a:t>
            </a:r>
            <a:r>
              <a:rPr lang="es-ES" dirty="0" smtClean="0"/>
              <a:t>se utilizan y que </a:t>
            </a:r>
            <a:r>
              <a:rPr lang="es-ES" dirty="0"/>
              <a:t>han </a:t>
            </a:r>
            <a:r>
              <a:rPr lang="es-ES" dirty="0" smtClean="0"/>
              <a:t>sido concebidos y </a:t>
            </a:r>
            <a:r>
              <a:rPr lang="es-ES" dirty="0"/>
              <a:t>creados para contener conductores de electricidad, de </a:t>
            </a:r>
            <a:r>
              <a:rPr lang="es-ES" dirty="0" smtClean="0"/>
              <a:t>audio </a:t>
            </a:r>
            <a:r>
              <a:rPr lang="es-ES" dirty="0"/>
              <a:t>o de televisión, cuya misión es protegerlos </a:t>
            </a:r>
            <a:r>
              <a:rPr lang="es-ES" dirty="0" smtClean="0"/>
              <a:t>mecánicamente </a:t>
            </a:r>
            <a:r>
              <a:rPr lang="es-ES" dirty="0"/>
              <a:t>de agentes externos o golpes.</a:t>
            </a:r>
          </a:p>
          <a:p>
            <a:pPr algn="just"/>
            <a:r>
              <a:rPr lang="es-ES" dirty="0"/>
              <a:t>Ellas son: cañerías de hierro rígido, cañerías de hierro </a:t>
            </a:r>
            <a:r>
              <a:rPr lang="es-ES" dirty="0" smtClean="0"/>
              <a:t>flexible</a:t>
            </a:r>
            <a:r>
              <a:rPr lang="es-ES" dirty="0"/>
              <a:t>, cañerías de PVC rígido, cañerías de PVC flexible, </a:t>
            </a:r>
            <a:r>
              <a:rPr lang="es-ES" dirty="0" smtClean="0"/>
              <a:t>cañerías </a:t>
            </a:r>
            <a:r>
              <a:rPr lang="es-ES" dirty="0"/>
              <a:t>de aluminio, bandejas </a:t>
            </a:r>
            <a:r>
              <a:rPr lang="es-ES" dirty="0" err="1"/>
              <a:t>portacables</a:t>
            </a:r>
            <a:r>
              <a:rPr lang="es-ES" dirty="0"/>
              <a:t> ciegas, perforadas o </a:t>
            </a:r>
            <a:r>
              <a:rPr lang="es-ES" dirty="0" smtClean="0"/>
              <a:t>en </a:t>
            </a:r>
            <a:r>
              <a:rPr lang="es-ES" dirty="0"/>
              <a:t>escalera, cable canal, etcétera, con todos los accesorios </a:t>
            </a:r>
            <a:r>
              <a:rPr lang="es-ES" dirty="0" smtClean="0"/>
              <a:t>necesarios </a:t>
            </a:r>
            <a:r>
              <a:rPr lang="es-ES" dirty="0"/>
              <a:t>para brindar un conjunto continuo. Esto </a:t>
            </a:r>
            <a:r>
              <a:rPr lang="es-ES" dirty="0" smtClean="0"/>
              <a:t>significa </a:t>
            </a:r>
            <a:r>
              <a:rPr lang="es-ES" dirty="0"/>
              <a:t>que, al hablar de canalizaciones, nos referimos no </a:t>
            </a:r>
            <a:r>
              <a:rPr lang="es-ES" dirty="0" smtClean="0"/>
              <a:t>solamente </a:t>
            </a:r>
            <a:r>
              <a:rPr lang="es-ES" dirty="0"/>
              <a:t>a la cañería o ducto, sino también a todas las curvas, </a:t>
            </a:r>
            <a:r>
              <a:rPr lang="es-ES" dirty="0" smtClean="0"/>
              <a:t>acoples</a:t>
            </a:r>
            <a:r>
              <a:rPr lang="es-ES" dirty="0"/>
              <a:t>, reducciones o derivaciones, necesarios para </a:t>
            </a:r>
            <a:r>
              <a:rPr lang="es-ES" dirty="0" smtClean="0"/>
              <a:t>completar </a:t>
            </a:r>
            <a:r>
              <a:rPr lang="es-ES" dirty="0"/>
              <a:t>la instalación de las canalizaciones.</a:t>
            </a:r>
          </a:p>
          <a:p>
            <a:pPr algn="just"/>
            <a:r>
              <a:rPr lang="es-ES" dirty="0"/>
              <a:t>Todos estos elementos destinados a </a:t>
            </a:r>
            <a:r>
              <a:rPr lang="es-ES" dirty="0" smtClean="0"/>
              <a:t>contener y </a:t>
            </a:r>
            <a:r>
              <a:rPr lang="es-ES" dirty="0"/>
              <a:t>proteger los </a:t>
            </a:r>
            <a:r>
              <a:rPr lang="es-ES" dirty="0" smtClean="0"/>
              <a:t>cables </a:t>
            </a:r>
            <a:r>
              <a:rPr lang="es-ES" dirty="0"/>
              <a:t>de una instalación de electricidad tienen su uso </a:t>
            </a:r>
            <a:r>
              <a:rPr lang="es-ES" dirty="0" smtClean="0"/>
              <a:t>reglamentado </a:t>
            </a:r>
            <a:r>
              <a:rPr lang="es-ES" dirty="0"/>
              <a:t>para cada uno de los países.</a:t>
            </a:r>
          </a:p>
          <a:p>
            <a:pPr algn="just"/>
            <a:r>
              <a:rPr lang="es-ES" dirty="0"/>
              <a:t>A su vez, cada tipo de canalización está destinado para </a:t>
            </a:r>
            <a:r>
              <a:rPr lang="es-ES" dirty="0" smtClean="0"/>
              <a:t>algún </a:t>
            </a:r>
            <a:r>
              <a:rPr lang="es-ES" dirty="0"/>
              <a:t>tipo de cable y tiene otros de uso prohibido, siempre de </a:t>
            </a:r>
            <a:r>
              <a:rPr lang="es-ES" dirty="0" smtClean="0"/>
              <a:t>acuerdo </a:t>
            </a:r>
            <a:r>
              <a:rPr lang="es-ES" dirty="0"/>
              <a:t>a la mencionada reglamentación. Al analizar cada </a:t>
            </a:r>
            <a:r>
              <a:rPr lang="es-ES" dirty="0" smtClean="0"/>
              <a:t>tipo </a:t>
            </a:r>
            <a:r>
              <a:rPr lang="es-ES" dirty="0"/>
              <a:t>de canalización veremos qué conductores están </a:t>
            </a:r>
            <a:r>
              <a:rPr lang="es-ES" dirty="0" smtClean="0"/>
              <a:t>permitidos </a:t>
            </a:r>
            <a:r>
              <a:rPr lang="es-ES" dirty="0"/>
              <a:t>para ser usados en ella y cuáles son de uso prohibido</a:t>
            </a:r>
            <a:r>
              <a:rPr lang="es-ES" dirty="0" smtClean="0"/>
              <a:t>.</a:t>
            </a:r>
          </a:p>
          <a:p>
            <a:pPr algn="just"/>
            <a:endParaRPr lang="es-ES" dirty="0" smtClean="0"/>
          </a:p>
          <a:p>
            <a:pPr algn="ctr"/>
            <a:r>
              <a:rPr lang="es-ES" b="1" dirty="0" smtClean="0">
                <a:solidFill>
                  <a:srgbClr val="FF0000"/>
                </a:solidFill>
                <a:latin typeface="Arial Rounded MT Bold" panose="020F0704030504030204" pitchFamily="34" charset="0"/>
              </a:rPr>
              <a:t>Las canalizaciones están destinadas a brindar </a:t>
            </a:r>
            <a:r>
              <a:rPr lang="es-ES" b="1" dirty="0">
                <a:solidFill>
                  <a:srgbClr val="FF0000"/>
                </a:solidFill>
                <a:latin typeface="Arial Rounded MT Bold" panose="020F0704030504030204" pitchFamily="34" charset="0"/>
              </a:rPr>
              <a:t>una </a:t>
            </a:r>
            <a:r>
              <a:rPr lang="es-ES" b="1" dirty="0" smtClean="0">
                <a:solidFill>
                  <a:srgbClr val="FF0000"/>
                </a:solidFill>
                <a:latin typeface="Arial Rounded MT Bold" panose="020F0704030504030204" pitchFamily="34" charset="0"/>
              </a:rPr>
              <a:t>protección mecánica a los conductores de electricidad de una Instalación.</a:t>
            </a:r>
          </a:p>
          <a:p>
            <a:pPr algn="ctr"/>
            <a:endParaRPr lang="es-AR" b="1" dirty="0"/>
          </a:p>
          <a:p>
            <a:pPr algn="ctr"/>
            <a:endParaRPr lang="es-AR" b="1" dirty="0" smtClean="0"/>
          </a:p>
          <a:p>
            <a:pPr algn="ctr"/>
            <a:endParaRPr lang="es-AR" b="1" dirty="0"/>
          </a:p>
          <a:p>
            <a:pPr algn="ctr"/>
            <a:endParaRPr lang="es-AR" b="1" dirty="0" smtClean="0"/>
          </a:p>
          <a:p>
            <a:pPr algn="ctr"/>
            <a:endParaRPr lang="es-AR" b="1" dirty="0"/>
          </a:p>
          <a:p>
            <a:pPr algn="ctr"/>
            <a:endParaRPr lang="es-AR" b="1" dirty="0" smtClean="0"/>
          </a:p>
          <a:p>
            <a:pPr algn="ctr"/>
            <a:endParaRPr lang="es-AR" b="1" dirty="0"/>
          </a:p>
          <a:p>
            <a:pPr algn="ctr"/>
            <a:endParaRPr lang="es-AR" b="1" dirty="0" smtClean="0"/>
          </a:p>
        </p:txBody>
      </p:sp>
      <p:pic>
        <p:nvPicPr>
          <p:cNvPr id="5" name="Imagen 4"/>
          <p:cNvPicPr>
            <a:picLocks noChangeAspect="1"/>
          </p:cNvPicPr>
          <p:nvPr/>
        </p:nvPicPr>
        <p:blipFill>
          <a:blip r:embed="rId2"/>
          <a:stretch>
            <a:fillRect/>
          </a:stretch>
        </p:blipFill>
        <p:spPr>
          <a:xfrm>
            <a:off x="8558522" y="519797"/>
            <a:ext cx="2152650" cy="5172075"/>
          </a:xfrm>
          <a:prstGeom prst="rect">
            <a:avLst/>
          </a:prstGeom>
        </p:spPr>
      </p:pic>
      <p:sp>
        <p:nvSpPr>
          <p:cNvPr id="6" name="Rectángulo 5"/>
          <p:cNvSpPr/>
          <p:nvPr/>
        </p:nvSpPr>
        <p:spPr>
          <a:xfrm>
            <a:off x="7505205" y="5798750"/>
            <a:ext cx="4366161" cy="646331"/>
          </a:xfrm>
          <a:prstGeom prst="rect">
            <a:avLst/>
          </a:prstGeom>
        </p:spPr>
        <p:txBody>
          <a:bodyPr wrap="square">
            <a:spAutoFit/>
          </a:bodyPr>
          <a:lstStyle/>
          <a:p>
            <a:pPr algn="ctr"/>
            <a:r>
              <a:rPr lang="es-ES" b="1" dirty="0"/>
              <a:t>Cajas de PVC para instalaciones eléctricas embutidas en paredes, losas y cielorrasos.</a:t>
            </a:r>
          </a:p>
        </p:txBody>
      </p:sp>
    </p:spTree>
    <p:extLst>
      <p:ext uri="{BB962C8B-B14F-4D97-AF65-F5344CB8AC3E}">
        <p14:creationId xmlns:p14="http://schemas.microsoft.com/office/powerpoint/2010/main" val="24362447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3756" y="250785"/>
            <a:ext cx="11649694"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Los </a:t>
            </a:r>
            <a:r>
              <a:rPr lang="es-ES" dirty="0"/>
              <a:t>caños de metal que se utilizan en las instalaciones </a:t>
            </a:r>
            <a:r>
              <a:rPr lang="es-ES" dirty="0" smtClean="0"/>
              <a:t>pueden </a:t>
            </a:r>
            <a:r>
              <a:rPr lang="es-ES" dirty="0"/>
              <a:t>ser de diferentes tipos y materiales con el fin de cumplir </a:t>
            </a:r>
            <a:r>
              <a:rPr lang="es-ES" dirty="0" smtClean="0"/>
              <a:t>con </a:t>
            </a:r>
            <a:r>
              <a:rPr lang="es-ES" dirty="0"/>
              <a:t>determinadas características.</a:t>
            </a:r>
          </a:p>
          <a:p>
            <a:pPr algn="just"/>
            <a:r>
              <a:rPr lang="es-ES" dirty="0"/>
              <a:t>Si se necesita realizar una instalación a la intemperie, </a:t>
            </a:r>
            <a:r>
              <a:rPr lang="es-ES" dirty="0" smtClean="0"/>
              <a:t>debido </a:t>
            </a:r>
            <a:r>
              <a:rPr lang="es-ES" dirty="0"/>
              <a:t>a que estará sometida a la acción del sol, la lluvia </a:t>
            </a:r>
            <a:r>
              <a:rPr lang="es-ES" dirty="0" smtClean="0"/>
              <a:t>y otros </a:t>
            </a:r>
            <a:r>
              <a:rPr lang="es-ES" dirty="0"/>
              <a:t>elementos atmosféricos, esta deberá ser realizada </a:t>
            </a:r>
            <a:r>
              <a:rPr lang="es-ES" dirty="0" smtClean="0"/>
              <a:t>con </a:t>
            </a:r>
            <a:r>
              <a:rPr lang="es-ES" dirty="0"/>
              <a:t>caños galvanizados; del mismo modo, los accesorios </a:t>
            </a:r>
            <a:r>
              <a:rPr lang="es-ES" dirty="0" smtClean="0"/>
              <a:t>que </a:t>
            </a:r>
            <a:r>
              <a:rPr lang="es-ES" dirty="0"/>
              <a:t>se emplearán serán también de este material. Dicha </a:t>
            </a:r>
            <a:r>
              <a:rPr lang="es-ES" dirty="0" smtClean="0"/>
              <a:t>instalación </a:t>
            </a:r>
            <a:r>
              <a:rPr lang="es-ES" dirty="0"/>
              <a:t>debe ser hermética, para no permitir la entrada </a:t>
            </a:r>
            <a:r>
              <a:rPr lang="es-ES" dirty="0" smtClean="0"/>
              <a:t>de </a:t>
            </a:r>
            <a:r>
              <a:rPr lang="es-ES" dirty="0"/>
              <a:t>agua (grado IP 54 o superior</a:t>
            </a:r>
            <a:r>
              <a:rPr lang="es-ES" dirty="0" smtClean="0"/>
              <a:t>).</a:t>
            </a:r>
          </a:p>
          <a:p>
            <a:pPr algn="just"/>
            <a:r>
              <a:rPr lang="es-ES" dirty="0" smtClean="0"/>
              <a:t>Para </a:t>
            </a:r>
            <a:r>
              <a:rPr lang="es-ES" dirty="0"/>
              <a:t>aquellas instalaciones a la vista dentro del domicilio, </a:t>
            </a:r>
            <a:r>
              <a:rPr lang="es-ES" dirty="0" smtClean="0"/>
              <a:t>pero </a:t>
            </a:r>
            <a:r>
              <a:rPr lang="es-ES" dirty="0"/>
              <a:t>no a la intemperie, se usan en general las cañerías </a:t>
            </a:r>
            <a:r>
              <a:rPr lang="es-ES" dirty="0" smtClean="0"/>
              <a:t>de </a:t>
            </a:r>
            <a:r>
              <a:rPr lang="es-ES" dirty="0"/>
              <a:t>aluminio o de acero inoxidable, pues estas no requieren </a:t>
            </a:r>
            <a:r>
              <a:rPr lang="es-ES" dirty="0" smtClean="0"/>
              <a:t>mantenimiento </a:t>
            </a:r>
            <a:r>
              <a:rPr lang="es-ES" dirty="0"/>
              <a:t>y son resistentes a los golpes comunes en </a:t>
            </a:r>
            <a:r>
              <a:rPr lang="es-ES" dirty="0" smtClean="0"/>
              <a:t>una </a:t>
            </a:r>
            <a:r>
              <a:rPr lang="es-ES" dirty="0"/>
              <a:t>casa. En cambio las de PVC, si bien se pueden pintar, </a:t>
            </a:r>
            <a:r>
              <a:rPr lang="es-ES" dirty="0" smtClean="0"/>
              <a:t>son </a:t>
            </a:r>
            <a:r>
              <a:rPr lang="es-ES" dirty="0"/>
              <a:t>más frágiles ante los golpes y requieren un mayor </a:t>
            </a:r>
            <a:r>
              <a:rPr lang="es-ES" dirty="0" smtClean="0"/>
              <a:t>mantenimiento </a:t>
            </a:r>
            <a:r>
              <a:rPr lang="es-ES" dirty="0"/>
              <a:t>de conservación. Estas instalaciones también </a:t>
            </a:r>
            <a:r>
              <a:rPr lang="es-ES" dirty="0" smtClean="0"/>
              <a:t>pueden </a:t>
            </a:r>
            <a:r>
              <a:rPr lang="es-ES" dirty="0"/>
              <a:t>ser realizadas en caños de hierro negro, pero, como </a:t>
            </a:r>
            <a:r>
              <a:rPr lang="es-ES" dirty="0" smtClean="0"/>
              <a:t>no </a:t>
            </a:r>
            <a:r>
              <a:rPr lang="es-ES" dirty="0"/>
              <a:t>es fácil de pintar, no se recomienda su uso.</a:t>
            </a:r>
          </a:p>
          <a:p>
            <a:pPr algn="just"/>
            <a:r>
              <a:rPr lang="es-ES" dirty="0"/>
              <a:t>Sobre los cielorrasos suspendidos se pueden instalar </a:t>
            </a:r>
            <a:r>
              <a:rPr lang="es-ES" dirty="0" smtClean="0"/>
              <a:t>caños </a:t>
            </a:r>
            <a:r>
              <a:rPr lang="es-ES" dirty="0"/>
              <a:t>rígidos de hierro o PVC, de la misma manera que </a:t>
            </a:r>
            <a:r>
              <a:rPr lang="es-ES" dirty="0" smtClean="0"/>
              <a:t>caños </a:t>
            </a:r>
            <a:r>
              <a:rPr lang="es-ES" dirty="0"/>
              <a:t>flexibles de hierro y PVC. Todas las cañerías deben </a:t>
            </a:r>
            <a:r>
              <a:rPr lang="es-ES" dirty="0" smtClean="0"/>
              <a:t>estar </a:t>
            </a:r>
            <a:r>
              <a:rPr lang="es-ES" dirty="0"/>
              <a:t>firmemente sujetas, nunca sueltas, y deben fijarse </a:t>
            </a:r>
            <a:r>
              <a:rPr lang="es-ES" dirty="0" smtClean="0"/>
              <a:t>a </a:t>
            </a:r>
            <a:r>
              <a:rPr lang="es-ES" dirty="0"/>
              <a:t>la estructura soporte del cielorraso. Todos los caños </a:t>
            </a:r>
            <a:r>
              <a:rPr lang="es-ES" dirty="0" smtClean="0"/>
              <a:t>deben </a:t>
            </a:r>
            <a:r>
              <a:rPr lang="es-ES" dirty="0"/>
              <a:t>terminar en una caja con su correspondiente </a:t>
            </a:r>
            <a:r>
              <a:rPr lang="es-ES" dirty="0" smtClean="0"/>
              <a:t>conector </a:t>
            </a:r>
            <a:r>
              <a:rPr lang="es-ES" dirty="0"/>
              <a:t>o boquilla con tuerca</a:t>
            </a:r>
            <a:r>
              <a:rPr lang="es-ES" dirty="0" smtClean="0"/>
              <a:t>.</a:t>
            </a:r>
          </a:p>
        </p:txBody>
      </p:sp>
      <p:pic>
        <p:nvPicPr>
          <p:cNvPr id="2" name="Imagen 1"/>
          <p:cNvPicPr>
            <a:picLocks noChangeAspect="1"/>
          </p:cNvPicPr>
          <p:nvPr/>
        </p:nvPicPr>
        <p:blipFill>
          <a:blip r:embed="rId2"/>
          <a:stretch>
            <a:fillRect/>
          </a:stretch>
        </p:blipFill>
        <p:spPr>
          <a:xfrm>
            <a:off x="408770" y="250785"/>
            <a:ext cx="4676775" cy="2433038"/>
          </a:xfrm>
          <a:prstGeom prst="rect">
            <a:avLst/>
          </a:prstGeom>
        </p:spPr>
      </p:pic>
      <p:sp>
        <p:nvSpPr>
          <p:cNvPr id="3" name="Rectángulo 2"/>
          <p:cNvSpPr/>
          <p:nvPr/>
        </p:nvSpPr>
        <p:spPr>
          <a:xfrm>
            <a:off x="5767450" y="1308744"/>
            <a:ext cx="6096000" cy="646331"/>
          </a:xfrm>
          <a:prstGeom prst="rect">
            <a:avLst/>
          </a:prstGeom>
        </p:spPr>
        <p:txBody>
          <a:bodyPr>
            <a:spAutoFit/>
          </a:bodyPr>
          <a:lstStyle/>
          <a:p>
            <a:pPr algn="just"/>
            <a:r>
              <a:rPr lang="es-ES" b="1" dirty="0"/>
              <a:t>Accesorios de empalme </a:t>
            </a:r>
            <a:r>
              <a:rPr lang="es-ES" b="1" dirty="0" smtClean="0"/>
              <a:t>y derivación </a:t>
            </a:r>
            <a:r>
              <a:rPr lang="es-ES" b="1" dirty="0"/>
              <a:t>estancos para cañerías </a:t>
            </a:r>
            <a:r>
              <a:rPr lang="es-ES" b="1" dirty="0" smtClean="0"/>
              <a:t>a la intemperie</a:t>
            </a:r>
            <a:r>
              <a:rPr lang="es-ES" b="1" dirty="0"/>
              <a:t>.</a:t>
            </a:r>
          </a:p>
        </p:txBody>
      </p:sp>
    </p:spTree>
    <p:extLst>
      <p:ext uri="{BB962C8B-B14F-4D97-AF65-F5344CB8AC3E}">
        <p14:creationId xmlns:p14="http://schemas.microsoft.com/office/powerpoint/2010/main" val="351832006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3756" y="250785"/>
            <a:ext cx="11649694" cy="6186309"/>
          </a:xfrm>
          <a:prstGeom prst="rect">
            <a:avLst/>
          </a:prstGeom>
        </p:spPr>
        <p:txBody>
          <a:bodyPr wrap="square">
            <a:spAutoFit/>
          </a:bodyPr>
          <a:lstStyle/>
          <a:p>
            <a:pPr algn="just"/>
            <a:r>
              <a:rPr lang="es-ES" dirty="0" smtClean="0"/>
              <a:t>Para </a:t>
            </a:r>
            <a:r>
              <a:rPr lang="es-ES" dirty="0"/>
              <a:t>canalizaciones embutidas en las paredes, </a:t>
            </a:r>
            <a:r>
              <a:rPr lang="es-ES" dirty="0" err="1" smtClean="0"/>
              <a:t>contrapisos</a:t>
            </a:r>
            <a:r>
              <a:rPr lang="es-ES" dirty="0" smtClean="0"/>
              <a:t> o </a:t>
            </a:r>
            <a:r>
              <a:rPr lang="es-ES" dirty="0"/>
              <a:t>en losas, se pueden utilizar caños rígidos de hierro o </a:t>
            </a:r>
            <a:r>
              <a:rPr lang="es-ES" dirty="0" smtClean="0"/>
              <a:t>PVC y</a:t>
            </a:r>
            <a:r>
              <a:rPr lang="es-ES" dirty="0"/>
              <a:t>, en algunos casos, caños flexibles de PVC, de acuerdo </a:t>
            </a:r>
            <a:r>
              <a:rPr lang="es-ES" dirty="0" smtClean="0"/>
              <a:t>siempre </a:t>
            </a:r>
            <a:r>
              <a:rPr lang="es-ES" dirty="0"/>
              <a:t>a lo indicado por la reglamentación antes </a:t>
            </a:r>
            <a:r>
              <a:rPr lang="es-ES" dirty="0" smtClean="0"/>
              <a:t>mencionada</a:t>
            </a:r>
            <a:r>
              <a:rPr lang="es-ES" dirty="0"/>
              <a:t>. En todos estos tipos de canalizaciones, se pueden </a:t>
            </a:r>
            <a:r>
              <a:rPr lang="es-ES" dirty="0" smtClean="0"/>
              <a:t>utilizar </a:t>
            </a:r>
            <a:r>
              <a:rPr lang="es-ES" dirty="0"/>
              <a:t>conductores de cobre con vaina simple de PVC</a:t>
            </a:r>
            <a:r>
              <a:rPr lang="es-ES" dirty="0" smtClean="0"/>
              <a:t>.</a:t>
            </a:r>
          </a:p>
          <a:p>
            <a:pPr algn="just"/>
            <a:endParaRPr lang="es-ES" dirty="0" smtClean="0"/>
          </a:p>
          <a:p>
            <a:pPr algn="just"/>
            <a:r>
              <a:rPr lang="es-ES" b="1" dirty="0" smtClean="0">
                <a:solidFill>
                  <a:srgbClr val="0070C0"/>
                </a:solidFill>
                <a:latin typeface="Arial Rounded MT Bold" panose="020F0704030504030204" pitchFamily="34" charset="0"/>
              </a:rPr>
              <a:t>Denominación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cañerías de hierro </a:t>
            </a:r>
            <a:r>
              <a:rPr lang="es-ES" b="1" dirty="0">
                <a:solidFill>
                  <a:srgbClr val="0070C0"/>
                </a:solidFill>
                <a:latin typeface="Arial Rounded MT Bold" panose="020F0704030504030204" pitchFamily="34" charset="0"/>
              </a:rPr>
              <a:t>negro</a:t>
            </a:r>
          </a:p>
          <a:p>
            <a:pPr algn="just"/>
            <a:r>
              <a:rPr lang="es-ES" dirty="0"/>
              <a:t>Los caños </a:t>
            </a:r>
            <a:r>
              <a:rPr lang="es-ES" dirty="0" smtClean="0"/>
              <a:t>de hierro roscado </a:t>
            </a:r>
            <a:r>
              <a:rPr lang="es-ES" dirty="0"/>
              <a:t>son </a:t>
            </a:r>
            <a:r>
              <a:rPr lang="es-ES" dirty="0" smtClean="0"/>
              <a:t>identificados en los planos por letras y números </a:t>
            </a:r>
            <a:r>
              <a:rPr lang="es-ES" dirty="0"/>
              <a:t>de acuerdo con </a:t>
            </a:r>
            <a:r>
              <a:rPr lang="es-ES" dirty="0" smtClean="0"/>
              <a:t>sus características y dimensiones</a:t>
            </a:r>
            <a:r>
              <a:rPr lang="es-ES" dirty="0"/>
              <a:t>. </a:t>
            </a:r>
            <a:r>
              <a:rPr lang="es-ES" dirty="0" smtClean="0"/>
              <a:t>En el caso de caños de hierro negro roscado (el caño </a:t>
            </a:r>
            <a:r>
              <a:rPr lang="es-ES" dirty="0"/>
              <a:t>común </a:t>
            </a:r>
            <a:r>
              <a:rPr lang="es-ES" dirty="0" smtClean="0"/>
              <a:t>de electricidad), pueden </a:t>
            </a:r>
            <a:r>
              <a:rPr lang="es-ES" dirty="0"/>
              <a:t>ser livianos, semipesados </a:t>
            </a:r>
            <a:r>
              <a:rPr lang="es-ES" dirty="0" smtClean="0"/>
              <a:t>o pesados </a:t>
            </a:r>
            <a:r>
              <a:rPr lang="es-ES" dirty="0"/>
              <a:t>de acuerdo a la sección de </a:t>
            </a:r>
            <a:r>
              <a:rPr lang="es-ES" dirty="0" smtClean="0"/>
              <a:t>la </a:t>
            </a:r>
            <a:r>
              <a:rPr lang="es-ES" dirty="0"/>
              <a:t>pared del caño. Las letras que los </a:t>
            </a:r>
            <a:r>
              <a:rPr lang="es-ES" dirty="0" smtClean="0"/>
              <a:t>identifican </a:t>
            </a:r>
            <a:r>
              <a:rPr lang="es-ES" dirty="0"/>
              <a:t>son:</a:t>
            </a:r>
          </a:p>
          <a:p>
            <a:pPr lvl="1" algn="just"/>
            <a:r>
              <a:rPr lang="es-ES" b="1" dirty="0" smtClean="0"/>
              <a:t>0 RL: roscado </a:t>
            </a:r>
            <a:r>
              <a:rPr lang="es-ES" b="1" dirty="0"/>
              <a:t>liviano.</a:t>
            </a:r>
          </a:p>
          <a:p>
            <a:pPr lvl="1" algn="just"/>
            <a:r>
              <a:rPr lang="es-ES" b="1" dirty="0" smtClean="0"/>
              <a:t>0 RS: roscado </a:t>
            </a:r>
            <a:r>
              <a:rPr lang="es-ES" b="1" dirty="0"/>
              <a:t>semipesado.</a:t>
            </a:r>
          </a:p>
          <a:p>
            <a:pPr lvl="1" algn="just"/>
            <a:r>
              <a:rPr lang="es-ES" b="1" dirty="0" smtClean="0"/>
              <a:t>0 RP: roscado </a:t>
            </a:r>
            <a:r>
              <a:rPr lang="es-ES" b="1" dirty="0"/>
              <a:t>pesado (también </a:t>
            </a:r>
            <a:r>
              <a:rPr lang="es-ES" b="1" dirty="0" smtClean="0"/>
              <a:t>denominado </a:t>
            </a:r>
            <a:r>
              <a:rPr lang="es-ES" b="1" dirty="0"/>
              <a:t>MOP).</a:t>
            </a:r>
          </a:p>
          <a:p>
            <a:pPr algn="just"/>
            <a:r>
              <a:rPr lang="es-ES" dirty="0" smtClean="0"/>
              <a:t>Los números </a:t>
            </a:r>
            <a:r>
              <a:rPr lang="es-ES" dirty="0"/>
              <a:t>indican </a:t>
            </a:r>
            <a:r>
              <a:rPr lang="es-ES" dirty="0" smtClean="0"/>
              <a:t>el diámetro externo del caño en milímetros </a:t>
            </a:r>
            <a:r>
              <a:rPr lang="es-ES" dirty="0"/>
              <a:t>(mm). </a:t>
            </a:r>
          </a:p>
          <a:p>
            <a:pPr algn="just"/>
            <a:r>
              <a:rPr lang="es-ES" dirty="0"/>
              <a:t>Así</a:t>
            </a:r>
            <a:r>
              <a:rPr lang="es-ES" dirty="0" smtClean="0"/>
              <a:t>, por </a:t>
            </a:r>
            <a:r>
              <a:rPr lang="es-ES" dirty="0"/>
              <a:t>ejemplo, </a:t>
            </a:r>
            <a:r>
              <a:rPr lang="es-ES" dirty="0" smtClean="0"/>
              <a:t>un caño </a:t>
            </a:r>
            <a:r>
              <a:rPr lang="es-ES" dirty="0"/>
              <a:t>rotulado </a:t>
            </a:r>
            <a:r>
              <a:rPr lang="es-ES" dirty="0" smtClean="0"/>
              <a:t>como </a:t>
            </a:r>
            <a:r>
              <a:rPr lang="es-ES" dirty="0"/>
              <a:t>RS 32 </a:t>
            </a:r>
            <a:r>
              <a:rPr lang="es-ES" dirty="0" smtClean="0"/>
              <a:t>es un </a:t>
            </a:r>
            <a:r>
              <a:rPr lang="es-ES" dirty="0"/>
              <a:t>caño semipesado de </a:t>
            </a:r>
            <a:r>
              <a:rPr lang="es-ES" dirty="0" smtClean="0"/>
              <a:t>hierro roscado en sus </a:t>
            </a:r>
            <a:r>
              <a:rPr lang="es-ES" dirty="0"/>
              <a:t>extremos, </a:t>
            </a:r>
            <a:r>
              <a:rPr lang="es-ES" dirty="0" smtClean="0"/>
              <a:t>con un diámetro </a:t>
            </a:r>
            <a:r>
              <a:rPr lang="es-ES" dirty="0"/>
              <a:t>externo de </a:t>
            </a:r>
            <a:r>
              <a:rPr lang="es-ES" dirty="0" smtClean="0"/>
              <a:t>32 </a:t>
            </a:r>
            <a:r>
              <a:rPr lang="es-ES" dirty="0" err="1" smtClean="0"/>
              <a:t>mm</a:t>
            </a:r>
            <a:r>
              <a:rPr lang="es-ES" dirty="0" err="1"/>
              <a:t>.</a:t>
            </a:r>
            <a:r>
              <a:rPr lang="es-ES" dirty="0"/>
              <a:t> </a:t>
            </a:r>
            <a:r>
              <a:rPr lang="es-ES" dirty="0" smtClean="0"/>
              <a:t>La longitud de </a:t>
            </a:r>
            <a:r>
              <a:rPr lang="es-ES" dirty="0"/>
              <a:t>cada tramo de caño </a:t>
            </a:r>
            <a:r>
              <a:rPr lang="es-ES" dirty="0" smtClean="0"/>
              <a:t>es de 3 m.</a:t>
            </a:r>
          </a:p>
          <a:p>
            <a:pPr algn="just"/>
            <a:endParaRPr lang="es-AR" dirty="0"/>
          </a:p>
          <a:p>
            <a:pPr algn="just"/>
            <a:r>
              <a:rPr lang="es-ES" dirty="0"/>
              <a:t>Otros tipos de canalizaciones son las bandejas </a:t>
            </a:r>
            <a:r>
              <a:rPr lang="es-ES" dirty="0" err="1"/>
              <a:t>portacables</a:t>
            </a:r>
            <a:r>
              <a:rPr lang="es-ES" dirty="0"/>
              <a:t>, </a:t>
            </a:r>
            <a:r>
              <a:rPr lang="es-ES" dirty="0" smtClean="0"/>
              <a:t>los </a:t>
            </a:r>
            <a:r>
              <a:rPr lang="es-ES" dirty="0"/>
              <a:t>cable canal, piso ductos, zócalo ductos y, por último, las </a:t>
            </a:r>
            <a:r>
              <a:rPr lang="es-ES" dirty="0" smtClean="0"/>
              <a:t>barras </a:t>
            </a:r>
            <a:r>
              <a:rPr lang="es-ES" dirty="0"/>
              <a:t>de distribución (</a:t>
            </a:r>
            <a:r>
              <a:rPr lang="es-ES" dirty="0" err="1"/>
              <a:t>blindobarras</a:t>
            </a:r>
            <a:r>
              <a:rPr lang="es-ES" dirty="0"/>
              <a:t>).</a:t>
            </a:r>
          </a:p>
          <a:p>
            <a:pPr algn="just"/>
            <a:r>
              <a:rPr lang="es-ES" dirty="0"/>
              <a:t>En las bandejas </a:t>
            </a:r>
            <a:r>
              <a:rPr lang="es-ES" dirty="0" err="1"/>
              <a:t>portacables</a:t>
            </a:r>
            <a:r>
              <a:rPr lang="es-ES" dirty="0"/>
              <a:t>, únicamente se pueden </a:t>
            </a:r>
            <a:r>
              <a:rPr lang="es-ES" dirty="0" smtClean="0"/>
              <a:t>instalar </a:t>
            </a:r>
            <a:r>
              <a:rPr lang="es-ES" dirty="0"/>
              <a:t>cables de tipo subterráneo pues los cables </a:t>
            </a:r>
            <a:r>
              <a:rPr lang="es-ES" dirty="0" smtClean="0"/>
              <a:t>unipolares </a:t>
            </a:r>
            <a:r>
              <a:rPr lang="es-ES" dirty="0"/>
              <a:t>comunes pueden recibir daños en su aislación por los </a:t>
            </a:r>
            <a:r>
              <a:rPr lang="es-ES" dirty="0" smtClean="0"/>
              <a:t>filos </a:t>
            </a:r>
            <a:r>
              <a:rPr lang="es-ES" dirty="0"/>
              <a:t>presentes en los bordes de las bandejas. El único </a:t>
            </a:r>
            <a:r>
              <a:rPr lang="es-ES" dirty="0" smtClean="0"/>
              <a:t>cable </a:t>
            </a:r>
            <a:r>
              <a:rPr lang="es-ES" dirty="0"/>
              <a:t>unipolar que se puede instalar en ellas es el de puesta </a:t>
            </a:r>
            <a:r>
              <a:rPr lang="es-ES" dirty="0" smtClean="0"/>
              <a:t>a </a:t>
            </a:r>
            <a:r>
              <a:rPr lang="es-ES" dirty="0"/>
              <a:t>tierra (vaina de color verde y amarillo). En las </a:t>
            </a:r>
            <a:r>
              <a:rPr lang="es-ES" dirty="0" smtClean="0"/>
              <a:t>bandejas no </a:t>
            </a:r>
            <a:r>
              <a:rPr lang="es-ES" dirty="0"/>
              <a:t>puede haber empalmes. En el caso de ser necesario </a:t>
            </a:r>
            <a:r>
              <a:rPr lang="es-ES" dirty="0" smtClean="0"/>
              <a:t>realizar </a:t>
            </a:r>
            <a:r>
              <a:rPr lang="es-ES" dirty="0"/>
              <a:t>un empalme, se debe instalar una caja destinada </a:t>
            </a:r>
            <a:r>
              <a:rPr lang="es-ES" dirty="0" smtClean="0"/>
              <a:t>a </a:t>
            </a:r>
            <a:r>
              <a:rPr lang="es-ES" dirty="0"/>
              <a:t>tal fin, ingresando los cables por medio de un </a:t>
            </a:r>
            <a:r>
              <a:rPr lang="es-ES" dirty="0" err="1" smtClean="0"/>
              <a:t>prensacable</a:t>
            </a:r>
            <a:r>
              <a:rPr lang="es-ES" dirty="0" smtClean="0"/>
              <a:t> </a:t>
            </a:r>
            <a:r>
              <a:rPr lang="es-ES" dirty="0"/>
              <a:t>por cable ingresante</a:t>
            </a:r>
            <a:r>
              <a:rPr lang="es-ES" dirty="0" smtClean="0"/>
              <a:t>.</a:t>
            </a:r>
          </a:p>
        </p:txBody>
      </p:sp>
    </p:spTree>
    <p:extLst>
      <p:ext uri="{BB962C8B-B14F-4D97-AF65-F5344CB8AC3E}">
        <p14:creationId xmlns:p14="http://schemas.microsoft.com/office/powerpoint/2010/main" val="315934843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3756" y="250785"/>
            <a:ext cx="11649694" cy="5078313"/>
          </a:xfrm>
          <a:prstGeom prst="rect">
            <a:avLst/>
          </a:prstGeom>
        </p:spPr>
        <p:txBody>
          <a:bodyPr wrap="square">
            <a:spAutoFit/>
          </a:bodyPr>
          <a:lstStyle/>
          <a:p>
            <a:pPr algn="just"/>
            <a:r>
              <a:rPr lang="es-ES" dirty="0" smtClean="0"/>
              <a:t>Se </a:t>
            </a:r>
            <a:r>
              <a:rPr lang="es-ES" dirty="0"/>
              <a:t>hallan prohibidas todas las instalaciones en las que </a:t>
            </a:r>
            <a:r>
              <a:rPr lang="es-ES" dirty="0" smtClean="0"/>
              <a:t>los </a:t>
            </a:r>
            <a:r>
              <a:rPr lang="es-ES" dirty="0"/>
              <a:t>cables, unipolares o no, se encuentren </a:t>
            </a:r>
            <a:r>
              <a:rPr lang="es-ES" dirty="0" smtClean="0"/>
              <a:t>directamente </a:t>
            </a:r>
            <a:r>
              <a:rPr lang="es-ES" dirty="0"/>
              <a:t>embutidos en las paredes o techos, detrás de zócalos, </a:t>
            </a:r>
            <a:r>
              <a:rPr lang="es-ES" dirty="0" smtClean="0"/>
              <a:t>engrampadas </a:t>
            </a:r>
            <a:r>
              <a:rPr lang="es-ES" dirty="0"/>
              <a:t>sobre madera, plástico o yeso, sueltos </a:t>
            </a:r>
            <a:r>
              <a:rPr lang="es-ES" dirty="0" smtClean="0"/>
              <a:t>en el </a:t>
            </a:r>
            <a:r>
              <a:rPr lang="es-ES" dirty="0"/>
              <a:t>interior de elementos estructurales, tales como </a:t>
            </a:r>
            <a:r>
              <a:rPr lang="es-ES" dirty="0" smtClean="0"/>
              <a:t>cielorrasos </a:t>
            </a:r>
            <a:r>
              <a:rPr lang="es-ES" dirty="0"/>
              <a:t>suspendidos, tabiques de yeso o similares, </a:t>
            </a:r>
            <a:r>
              <a:rPr lang="es-ES" dirty="0" smtClean="0"/>
              <a:t>revestimientos</a:t>
            </a:r>
            <a:r>
              <a:rPr lang="es-ES" dirty="0"/>
              <a:t>, etcétera.</a:t>
            </a:r>
          </a:p>
          <a:p>
            <a:pPr algn="just"/>
            <a:r>
              <a:rPr lang="es-ES" dirty="0"/>
              <a:t>No se permite el uso de las canalizaciones de hierro como </a:t>
            </a:r>
            <a:r>
              <a:rPr lang="es-ES" dirty="0" smtClean="0"/>
              <a:t>reemplazo </a:t>
            </a:r>
            <a:r>
              <a:rPr lang="es-ES" dirty="0"/>
              <a:t>del conductor de protección eléctrica (puesta a </a:t>
            </a:r>
            <a:r>
              <a:rPr lang="es-ES" dirty="0" smtClean="0"/>
              <a:t>tierra</a:t>
            </a:r>
            <a:r>
              <a:rPr lang="es-ES" dirty="0"/>
              <a:t>). Todos los elementos que conforman la instalación </a:t>
            </a:r>
            <a:r>
              <a:rPr lang="es-ES" dirty="0" smtClean="0"/>
              <a:t>deben </a:t>
            </a:r>
            <a:r>
              <a:rPr lang="es-ES" dirty="0"/>
              <a:t>estar firmemente conectados a tierra a través del </a:t>
            </a:r>
            <a:r>
              <a:rPr lang="es-ES" dirty="0" smtClean="0"/>
              <a:t>conductor </a:t>
            </a:r>
            <a:r>
              <a:rPr lang="es-ES" dirty="0"/>
              <a:t>de protección de puesta a tierra, que debe </a:t>
            </a:r>
            <a:r>
              <a:rPr lang="es-ES" dirty="0" smtClean="0"/>
              <a:t>brindar </a:t>
            </a:r>
            <a:r>
              <a:rPr lang="es-ES" dirty="0"/>
              <a:t>continuidad de conexión</a:t>
            </a:r>
            <a:r>
              <a:rPr lang="es-ES" dirty="0" smtClean="0"/>
              <a:t>.</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p:txBody>
      </p:sp>
      <p:pic>
        <p:nvPicPr>
          <p:cNvPr id="2" name="Imagen 1"/>
          <p:cNvPicPr>
            <a:picLocks noChangeAspect="1"/>
          </p:cNvPicPr>
          <p:nvPr/>
        </p:nvPicPr>
        <p:blipFill>
          <a:blip r:embed="rId2"/>
          <a:stretch>
            <a:fillRect/>
          </a:stretch>
        </p:blipFill>
        <p:spPr>
          <a:xfrm>
            <a:off x="213756" y="2119374"/>
            <a:ext cx="3429000" cy="4400550"/>
          </a:xfrm>
          <a:prstGeom prst="rect">
            <a:avLst/>
          </a:prstGeom>
        </p:spPr>
      </p:pic>
      <p:sp>
        <p:nvSpPr>
          <p:cNvPr id="3" name="Rectángulo 2"/>
          <p:cNvSpPr/>
          <p:nvPr/>
        </p:nvSpPr>
        <p:spPr>
          <a:xfrm>
            <a:off x="3642756" y="2119374"/>
            <a:ext cx="6096000" cy="646331"/>
          </a:xfrm>
          <a:prstGeom prst="rect">
            <a:avLst/>
          </a:prstGeom>
        </p:spPr>
        <p:txBody>
          <a:bodyPr>
            <a:spAutoFit/>
          </a:bodyPr>
          <a:lstStyle/>
          <a:p>
            <a:pPr algn="just"/>
            <a:r>
              <a:rPr lang="es-ES" b="1" dirty="0" smtClean="0"/>
              <a:t>Accesorios </a:t>
            </a:r>
            <a:r>
              <a:rPr lang="es-ES" b="1" dirty="0"/>
              <a:t>para instalaciones realizadas con caños de aluminio </a:t>
            </a:r>
            <a:r>
              <a:rPr lang="es-ES" b="1" dirty="0" smtClean="0"/>
              <a:t>a la vista </a:t>
            </a:r>
            <a:r>
              <a:rPr lang="es-ES" b="1" dirty="0"/>
              <a:t>en </a:t>
            </a:r>
            <a:r>
              <a:rPr lang="es-ES" b="1" dirty="0" smtClean="0"/>
              <a:t>el interior </a:t>
            </a:r>
            <a:r>
              <a:rPr lang="es-ES" b="1" dirty="0"/>
              <a:t>de inmuebles.</a:t>
            </a:r>
          </a:p>
        </p:txBody>
      </p:sp>
      <p:sp>
        <p:nvSpPr>
          <p:cNvPr id="5" name="Rectángulo 4"/>
          <p:cNvSpPr/>
          <p:nvPr/>
        </p:nvSpPr>
        <p:spPr>
          <a:xfrm>
            <a:off x="3781796" y="2789941"/>
            <a:ext cx="8081653" cy="1754326"/>
          </a:xfrm>
          <a:prstGeom prst="rect">
            <a:avLst/>
          </a:prstGeom>
        </p:spPr>
        <p:txBody>
          <a:bodyPr wrap="square">
            <a:spAutoFit/>
          </a:bodyPr>
          <a:lstStyle/>
          <a:p>
            <a:pPr algn="just"/>
            <a:r>
              <a:rPr lang="es-ES" dirty="0" smtClean="0"/>
              <a:t>Las </a:t>
            </a:r>
            <a:r>
              <a:rPr lang="es-ES" dirty="0"/>
              <a:t>uniones de las cañerías a las cajas y a los gabinetes deben efectuarse mediante el empleo de conectores normalizados o boquillas y tuercas, para que las cañerías queden bien fijadas a las cajas sin presentar bordes afilados que puedan dañar el aislante de los cables</a:t>
            </a:r>
            <a:r>
              <a:rPr lang="es-ES" dirty="0" smtClean="0"/>
              <a:t>.</a:t>
            </a:r>
          </a:p>
          <a:p>
            <a:pPr algn="ctr"/>
            <a:r>
              <a:rPr lang="es-ES" b="1" dirty="0" smtClean="0">
                <a:solidFill>
                  <a:srgbClr val="FF0000"/>
                </a:solidFill>
                <a:latin typeface="Arial Rounded MT Bold" panose="020F0704030504030204" pitchFamily="34" charset="0"/>
              </a:rPr>
              <a:t>Existen diversos tipos de canalizaciones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por ejemplo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los cable </a:t>
            </a:r>
            <a:r>
              <a:rPr lang="es-ES" b="1" dirty="0">
                <a:solidFill>
                  <a:srgbClr val="FF0000"/>
                </a:solidFill>
                <a:latin typeface="Arial Rounded MT Bold" panose="020F0704030504030204" pitchFamily="34" charset="0"/>
              </a:rPr>
              <a:t>canal, </a:t>
            </a:r>
            <a:r>
              <a:rPr lang="es-ES" b="1" dirty="0" smtClean="0">
                <a:solidFill>
                  <a:srgbClr val="FF0000"/>
                </a:solidFill>
                <a:latin typeface="Arial Rounded MT Bold" panose="020F0704030504030204" pitchFamily="34" charset="0"/>
              </a:rPr>
              <a:t>los piso ductos y las </a:t>
            </a:r>
            <a:r>
              <a:rPr lang="es-ES" b="1" dirty="0" err="1" smtClean="0">
                <a:solidFill>
                  <a:srgbClr val="FF0000"/>
                </a:solidFill>
                <a:latin typeface="Arial Rounded MT Bold" panose="020F0704030504030204" pitchFamily="34" charset="0"/>
              </a:rPr>
              <a:t>blindobarras</a:t>
            </a:r>
            <a:r>
              <a:rPr lang="es-ES" b="1" dirty="0">
                <a:solidFill>
                  <a:srgbClr val="FF0000"/>
                </a:solidFill>
                <a:latin typeface="Arial Rounded MT Bold" panose="020F0704030504030204" pitchFamily="34" charset="0"/>
              </a:rPr>
              <a:t>.</a:t>
            </a:r>
          </a:p>
        </p:txBody>
      </p:sp>
      <p:pic>
        <p:nvPicPr>
          <p:cNvPr id="6" name="Imagen 5"/>
          <p:cNvPicPr>
            <a:picLocks noChangeAspect="1"/>
          </p:cNvPicPr>
          <p:nvPr/>
        </p:nvPicPr>
        <p:blipFill>
          <a:blip r:embed="rId3"/>
          <a:stretch>
            <a:fillRect/>
          </a:stretch>
        </p:blipFill>
        <p:spPr>
          <a:xfrm>
            <a:off x="3715491" y="4541896"/>
            <a:ext cx="4676775" cy="2200275"/>
          </a:xfrm>
          <a:prstGeom prst="rect">
            <a:avLst/>
          </a:prstGeom>
        </p:spPr>
      </p:pic>
      <p:sp>
        <p:nvSpPr>
          <p:cNvPr id="7" name="Rectángulo 6"/>
          <p:cNvSpPr/>
          <p:nvPr/>
        </p:nvSpPr>
        <p:spPr>
          <a:xfrm>
            <a:off x="8465001" y="4650639"/>
            <a:ext cx="3202743" cy="1477328"/>
          </a:xfrm>
          <a:prstGeom prst="rect">
            <a:avLst/>
          </a:prstGeom>
        </p:spPr>
        <p:txBody>
          <a:bodyPr wrap="square">
            <a:spAutoFit/>
          </a:bodyPr>
          <a:lstStyle/>
          <a:p>
            <a:pPr algn="just"/>
            <a:r>
              <a:rPr lang="es-ES" b="1" dirty="0" smtClean="0"/>
              <a:t>Accesorio </a:t>
            </a:r>
            <a:r>
              <a:rPr lang="es-ES" b="1" dirty="0"/>
              <a:t>de unión </a:t>
            </a:r>
            <a:r>
              <a:rPr lang="es-ES" b="1" dirty="0" smtClean="0"/>
              <a:t>y cruce </a:t>
            </a:r>
            <a:r>
              <a:rPr lang="es-ES" b="1" dirty="0"/>
              <a:t>de piso ducto de cuatro vías. </a:t>
            </a:r>
          </a:p>
          <a:p>
            <a:pPr algn="just"/>
            <a:r>
              <a:rPr lang="es-ES" b="1" dirty="0"/>
              <a:t>Los tapones indican las salidas </a:t>
            </a:r>
            <a:r>
              <a:rPr lang="es-ES" b="1" dirty="0" smtClean="0"/>
              <a:t>a los periscopios de </a:t>
            </a:r>
            <a:r>
              <a:rPr lang="es-ES" b="1" dirty="0"/>
              <a:t>los diferentes servicios.</a:t>
            </a:r>
          </a:p>
        </p:txBody>
      </p:sp>
    </p:spTree>
    <p:extLst>
      <p:ext uri="{BB962C8B-B14F-4D97-AF65-F5344CB8AC3E}">
        <p14:creationId xmlns:p14="http://schemas.microsoft.com/office/powerpoint/2010/main" val="132939738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3756" y="250785"/>
            <a:ext cx="11649694" cy="4801314"/>
          </a:xfrm>
          <a:prstGeom prst="rect">
            <a:avLst/>
          </a:prstGeom>
        </p:spPr>
        <p:txBody>
          <a:bodyPr wrap="square">
            <a:spAutoFit/>
          </a:bodyPr>
          <a:lstStyle/>
          <a:p>
            <a:pPr algn="just"/>
            <a:r>
              <a:rPr lang="es-ES" dirty="0"/>
              <a:t>En algunas instalaciones, especialmente en oficinas </a:t>
            </a:r>
            <a:r>
              <a:rPr lang="es-ES" dirty="0" smtClean="0"/>
              <a:t>con amplios </a:t>
            </a:r>
            <a:r>
              <a:rPr lang="es-ES" dirty="0"/>
              <a:t>espacios comunes, es necesario realizar las </a:t>
            </a:r>
            <a:r>
              <a:rPr lang="es-ES" dirty="0" smtClean="0"/>
              <a:t>canalizaciones </a:t>
            </a:r>
            <a:r>
              <a:rPr lang="es-ES" dirty="0"/>
              <a:t>por el piso para alcanzar los diferentes puestos de </a:t>
            </a:r>
            <a:r>
              <a:rPr lang="es-ES" dirty="0" smtClean="0"/>
              <a:t>trabajo</a:t>
            </a:r>
            <a:r>
              <a:rPr lang="es-ES" dirty="0"/>
              <a:t>. En estos casos, además de llegar con electricidad, es </a:t>
            </a:r>
            <a:r>
              <a:rPr lang="es-ES" dirty="0" smtClean="0"/>
              <a:t>necesario </a:t>
            </a:r>
            <a:r>
              <a:rPr lang="es-ES" dirty="0"/>
              <a:t>hacerlo con datos y telefonía, por lo que se requiere </a:t>
            </a:r>
            <a:r>
              <a:rPr lang="es-ES" dirty="0" smtClean="0"/>
              <a:t>un </a:t>
            </a:r>
            <a:r>
              <a:rPr lang="es-ES" dirty="0"/>
              <a:t>tipo de canalización segmentada multicanal, que permita </a:t>
            </a:r>
            <a:r>
              <a:rPr lang="es-ES" dirty="0" smtClean="0"/>
              <a:t>mantener </a:t>
            </a:r>
            <a:r>
              <a:rPr lang="es-ES" dirty="0"/>
              <a:t>separados los conductores de alimentación (</a:t>
            </a:r>
            <a:r>
              <a:rPr lang="es-ES" dirty="0" smtClean="0"/>
              <a:t>tensiones </a:t>
            </a:r>
            <a:r>
              <a:rPr lang="es-ES" dirty="0"/>
              <a:t>de 220 V) de los conductores de telefonía y datos.</a:t>
            </a:r>
          </a:p>
          <a:p>
            <a:pPr algn="just"/>
            <a:r>
              <a:rPr lang="es-ES" dirty="0"/>
              <a:t>Otro tipo de canalizaciones son las que se realizan </a:t>
            </a:r>
            <a:r>
              <a:rPr lang="es-ES" dirty="0" smtClean="0"/>
              <a:t>directamente </a:t>
            </a:r>
            <a:r>
              <a:rPr lang="es-ES" dirty="0"/>
              <a:t>enterradas, sin cañería contenedora de los cables, </a:t>
            </a:r>
            <a:r>
              <a:rPr lang="es-ES" dirty="0" smtClean="0"/>
              <a:t>tales </a:t>
            </a:r>
            <a:r>
              <a:rPr lang="es-ES" dirty="0"/>
              <a:t>como las que utilizan las empresas de distribución de </a:t>
            </a:r>
            <a:r>
              <a:rPr lang="es-ES" dirty="0" smtClean="0"/>
              <a:t>electricidad </a:t>
            </a:r>
            <a:r>
              <a:rPr lang="es-ES" dirty="0"/>
              <a:t>para el tendido de sus redes. Estas deben ser </a:t>
            </a:r>
            <a:r>
              <a:rPr lang="es-ES" dirty="0" smtClean="0"/>
              <a:t>realizadas </a:t>
            </a:r>
            <a:r>
              <a:rPr lang="es-ES" dirty="0"/>
              <a:t>de acuerdo a la normativa vigente en cuanto a </a:t>
            </a:r>
            <a:r>
              <a:rPr lang="es-ES" dirty="0" smtClean="0"/>
              <a:t>profundidad </a:t>
            </a:r>
            <a:r>
              <a:rPr lang="es-ES" dirty="0"/>
              <a:t>y separación de otros servicios, como gas, y </a:t>
            </a:r>
            <a:r>
              <a:rPr lang="es-ES" dirty="0" smtClean="0"/>
              <a:t>contar </a:t>
            </a:r>
            <a:r>
              <a:rPr lang="es-ES" dirty="0"/>
              <a:t>con la instalación de protecciones mecánicas (</a:t>
            </a:r>
            <a:r>
              <a:rPr lang="es-ES" dirty="0" smtClean="0"/>
              <a:t>ladrillos</a:t>
            </a:r>
            <a:r>
              <a:rPr lang="es-ES" dirty="0"/>
              <a:t>, tejuelas o medias cañas de cemento) a fin de </a:t>
            </a:r>
            <a:r>
              <a:rPr lang="es-ES" dirty="0" smtClean="0"/>
              <a:t>evitar daños a los conductores.</a:t>
            </a:r>
          </a:p>
          <a:p>
            <a:pPr algn="just"/>
            <a:endParaRPr lang="es-ES" dirty="0"/>
          </a:p>
          <a:p>
            <a:pPr algn="just"/>
            <a:r>
              <a:rPr lang="es-ES" b="1" dirty="0">
                <a:solidFill>
                  <a:srgbClr val="0070C0"/>
                </a:solidFill>
              </a:rPr>
              <a:t>Cañería por cantidad </a:t>
            </a:r>
            <a:r>
              <a:rPr lang="es-ES" b="1" dirty="0" smtClean="0">
                <a:solidFill>
                  <a:srgbClr val="0070C0"/>
                </a:solidFill>
              </a:rPr>
              <a:t>de conductores</a:t>
            </a:r>
            <a:endParaRPr lang="es-ES" b="1" dirty="0">
              <a:solidFill>
                <a:srgbClr val="0070C0"/>
              </a:solidFill>
            </a:endParaRPr>
          </a:p>
          <a:p>
            <a:pPr algn="ctr"/>
            <a:r>
              <a:rPr lang="es-ES" b="1" dirty="0">
                <a:solidFill>
                  <a:srgbClr val="0070C0"/>
                </a:solidFill>
              </a:rPr>
              <a:t>En función </a:t>
            </a:r>
            <a:r>
              <a:rPr lang="es-ES" b="1" dirty="0" smtClean="0">
                <a:solidFill>
                  <a:srgbClr val="0070C0"/>
                </a:solidFill>
              </a:rPr>
              <a:t>de la cantidad </a:t>
            </a:r>
            <a:r>
              <a:rPr lang="es-ES" b="1" dirty="0">
                <a:solidFill>
                  <a:srgbClr val="0070C0"/>
                </a:solidFill>
              </a:rPr>
              <a:t>de conductores </a:t>
            </a:r>
            <a:r>
              <a:rPr lang="es-ES" b="1" dirty="0" smtClean="0">
                <a:solidFill>
                  <a:srgbClr val="0070C0"/>
                </a:solidFill>
              </a:rPr>
              <a:t>por </a:t>
            </a:r>
            <a:r>
              <a:rPr lang="es-ES" b="1" dirty="0">
                <a:solidFill>
                  <a:srgbClr val="0070C0"/>
                </a:solidFill>
              </a:rPr>
              <a:t>instalar </a:t>
            </a:r>
            <a:r>
              <a:rPr lang="es-ES" b="1" dirty="0" smtClean="0">
                <a:solidFill>
                  <a:srgbClr val="0070C0"/>
                </a:solidFill>
              </a:rPr>
              <a:t>en una </a:t>
            </a:r>
            <a:r>
              <a:rPr lang="es-ES" b="1" dirty="0">
                <a:solidFill>
                  <a:srgbClr val="0070C0"/>
                </a:solidFill>
              </a:rPr>
              <a:t>cañería, donde </a:t>
            </a:r>
            <a:r>
              <a:rPr lang="es-ES" b="1" dirty="0" smtClean="0">
                <a:solidFill>
                  <a:srgbClr val="0070C0"/>
                </a:solidFill>
              </a:rPr>
              <a:t>se debe adicionar el conductor de puesta a tierra de seguridad </a:t>
            </a:r>
            <a:r>
              <a:rPr lang="es-ES" b="1" dirty="0">
                <a:solidFill>
                  <a:srgbClr val="0070C0"/>
                </a:solidFill>
              </a:rPr>
              <a:t>(PE</a:t>
            </a:r>
            <a:r>
              <a:rPr lang="es-ES" b="1" dirty="0" smtClean="0">
                <a:solidFill>
                  <a:srgbClr val="0070C0"/>
                </a:solidFill>
              </a:rPr>
              <a:t>), se determina el tipo de </a:t>
            </a:r>
            <a:r>
              <a:rPr lang="es-ES" b="1" dirty="0">
                <a:solidFill>
                  <a:srgbClr val="0070C0"/>
                </a:solidFill>
              </a:rPr>
              <a:t>caño </a:t>
            </a:r>
            <a:r>
              <a:rPr lang="es-ES" b="1" dirty="0" smtClean="0">
                <a:solidFill>
                  <a:srgbClr val="0070C0"/>
                </a:solidFill>
              </a:rPr>
              <a:t>que se usará</a:t>
            </a:r>
            <a:r>
              <a:rPr lang="es-ES" b="1" dirty="0">
                <a:solidFill>
                  <a:srgbClr val="0070C0"/>
                </a:solidFill>
              </a:rPr>
              <a:t>, considerando </a:t>
            </a:r>
            <a:r>
              <a:rPr lang="es-ES" b="1" dirty="0" smtClean="0">
                <a:solidFill>
                  <a:srgbClr val="0070C0"/>
                </a:solidFill>
              </a:rPr>
              <a:t>si es semipesado (</a:t>
            </a:r>
            <a:r>
              <a:rPr lang="es-ES" b="1" dirty="0">
                <a:solidFill>
                  <a:srgbClr val="0070C0"/>
                </a:solidFill>
              </a:rPr>
              <a:t>RS</a:t>
            </a:r>
            <a:r>
              <a:rPr lang="es-ES" b="1" dirty="0" smtClean="0">
                <a:solidFill>
                  <a:srgbClr val="0070C0"/>
                </a:solidFill>
              </a:rPr>
              <a:t>) o liviano (</a:t>
            </a:r>
            <a:r>
              <a:rPr lang="es-ES" b="1" dirty="0">
                <a:solidFill>
                  <a:srgbClr val="0070C0"/>
                </a:solidFill>
              </a:rPr>
              <a:t>RL).</a:t>
            </a:r>
            <a:endParaRPr lang="es-AR" b="1" dirty="0">
              <a:solidFill>
                <a:srgbClr val="0070C0"/>
              </a:solidFill>
            </a:endParaRPr>
          </a:p>
          <a:p>
            <a:pPr algn="just"/>
            <a:endParaRPr lang="es-AR" b="1" dirty="0" smtClean="0">
              <a:solidFill>
                <a:srgbClr val="0070C0"/>
              </a:solidFill>
            </a:endParaRPr>
          </a:p>
          <a:p>
            <a:pPr algn="ctr"/>
            <a:r>
              <a:rPr lang="es-ES" b="1" dirty="0" smtClean="0">
                <a:solidFill>
                  <a:srgbClr val="FF0000"/>
                </a:solidFill>
                <a:latin typeface="Arial Rounded MT Bold" panose="020F0704030504030204" pitchFamily="34" charset="0"/>
              </a:rPr>
              <a:t>No se deben mezclar elementos de diferentes </a:t>
            </a:r>
            <a:r>
              <a:rPr lang="es-ES" b="1" dirty="0">
                <a:solidFill>
                  <a:srgbClr val="FF0000"/>
                </a:solidFill>
                <a:latin typeface="Arial Rounded MT Bold" panose="020F0704030504030204" pitchFamily="34" charset="0"/>
              </a:rPr>
              <a:t>tipos </a:t>
            </a:r>
            <a:r>
              <a:rPr lang="es-ES" b="1" dirty="0" smtClean="0">
                <a:solidFill>
                  <a:srgbClr val="FF0000"/>
                </a:solidFill>
                <a:latin typeface="Arial Rounded MT Bold" panose="020F0704030504030204" pitchFamily="34" charset="0"/>
              </a:rPr>
              <a:t>de canalizaciones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unión de los distintos tipos debe ser realizada </a:t>
            </a:r>
            <a:r>
              <a:rPr lang="es-ES" b="1" dirty="0">
                <a:solidFill>
                  <a:srgbClr val="FF0000"/>
                </a:solidFill>
                <a:latin typeface="Arial Rounded MT Bold" panose="020F0704030504030204" pitchFamily="34" charset="0"/>
              </a:rPr>
              <a:t>siempre </a:t>
            </a:r>
            <a:r>
              <a:rPr lang="es-ES" b="1" dirty="0" smtClean="0">
                <a:solidFill>
                  <a:srgbClr val="FF0000"/>
                </a:solidFill>
                <a:latin typeface="Arial Rounded MT Bold" panose="020F0704030504030204" pitchFamily="34" charset="0"/>
              </a:rPr>
              <a:t>en una caja de pase o empalme.</a:t>
            </a:r>
          </a:p>
          <a:p>
            <a:pPr algn="just"/>
            <a:endParaRPr lang="es-AR" dirty="0"/>
          </a:p>
        </p:txBody>
      </p:sp>
    </p:spTree>
    <p:extLst>
      <p:ext uri="{BB962C8B-B14F-4D97-AF65-F5344CB8AC3E}">
        <p14:creationId xmlns:p14="http://schemas.microsoft.com/office/powerpoint/2010/main" val="348331223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71153" y="713923"/>
            <a:ext cx="11649694" cy="369332"/>
          </a:xfrm>
          <a:prstGeom prst="rect">
            <a:avLst/>
          </a:prstGeom>
        </p:spPr>
        <p:txBody>
          <a:bodyPr wrap="square">
            <a:spAutoFit/>
          </a:bodyPr>
          <a:lstStyle/>
          <a:p>
            <a:pPr algn="ctr"/>
            <a:r>
              <a:rPr lang="es-ES" b="1" dirty="0" smtClean="0"/>
              <a:t>Forma </a:t>
            </a:r>
            <a:r>
              <a:rPr lang="es-ES" b="1" dirty="0"/>
              <a:t>de </a:t>
            </a:r>
            <a:r>
              <a:rPr lang="es-ES" b="1" dirty="0" smtClean="0"/>
              <a:t>instalar cables subterráneos directamente enterrados sin cañería de protección</a:t>
            </a:r>
            <a:r>
              <a:rPr lang="es-ES" b="1" dirty="0"/>
              <a:t>.</a:t>
            </a:r>
            <a:endParaRPr lang="es-AR" b="1" dirty="0" smtClean="0"/>
          </a:p>
        </p:txBody>
      </p:sp>
      <p:pic>
        <p:nvPicPr>
          <p:cNvPr id="2" name="Imagen 1"/>
          <p:cNvPicPr>
            <a:picLocks noChangeAspect="1"/>
          </p:cNvPicPr>
          <p:nvPr/>
        </p:nvPicPr>
        <p:blipFill>
          <a:blip r:embed="rId2"/>
          <a:stretch>
            <a:fillRect/>
          </a:stretch>
        </p:blipFill>
        <p:spPr>
          <a:xfrm>
            <a:off x="3629025" y="1214437"/>
            <a:ext cx="4933950" cy="4429125"/>
          </a:xfrm>
          <a:prstGeom prst="rect">
            <a:avLst/>
          </a:prstGeom>
        </p:spPr>
      </p:pic>
    </p:spTree>
    <p:extLst>
      <p:ext uri="{BB962C8B-B14F-4D97-AF65-F5344CB8AC3E}">
        <p14:creationId xmlns:p14="http://schemas.microsoft.com/office/powerpoint/2010/main" val="6297179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6234545" y="2133353"/>
            <a:ext cx="5724092" cy="4610100"/>
          </a:xfrm>
          <a:prstGeom prst="rect">
            <a:avLst/>
          </a:prstGeom>
        </p:spPr>
      </p:pic>
      <p:sp>
        <p:nvSpPr>
          <p:cNvPr id="6" name="Rectángulo 5"/>
          <p:cNvSpPr/>
          <p:nvPr/>
        </p:nvSpPr>
        <p:spPr>
          <a:xfrm>
            <a:off x="233301" y="4544557"/>
            <a:ext cx="6001244" cy="923330"/>
          </a:xfrm>
          <a:prstGeom prst="rect">
            <a:avLst/>
          </a:prstGeom>
        </p:spPr>
        <p:txBody>
          <a:bodyPr wrap="square">
            <a:spAutoFit/>
          </a:bodyPr>
          <a:lstStyle/>
          <a:p>
            <a:r>
              <a:rPr lang="es-ES" b="1" dirty="0"/>
              <a:t>Diagrama del interior de una vivienda, en la que se aprecian los tendidos de cañerías en paredes </a:t>
            </a:r>
            <a:r>
              <a:rPr lang="es-ES" b="1" dirty="0" smtClean="0"/>
              <a:t>y </a:t>
            </a:r>
            <a:r>
              <a:rPr lang="es-ES" b="1" dirty="0"/>
              <a:t>techos para realizar </a:t>
            </a:r>
            <a:r>
              <a:rPr lang="es-ES" b="1" dirty="0" smtClean="0"/>
              <a:t>la instalación </a:t>
            </a:r>
            <a:r>
              <a:rPr lang="es-ES" b="1" dirty="0"/>
              <a:t>eléctrica.</a:t>
            </a:r>
          </a:p>
        </p:txBody>
      </p:sp>
      <p:pic>
        <p:nvPicPr>
          <p:cNvPr id="7" name="Imagen 6"/>
          <p:cNvPicPr>
            <a:picLocks noChangeAspect="1"/>
          </p:cNvPicPr>
          <p:nvPr/>
        </p:nvPicPr>
        <p:blipFill>
          <a:blip r:embed="rId3"/>
          <a:stretch>
            <a:fillRect/>
          </a:stretch>
        </p:blipFill>
        <p:spPr>
          <a:xfrm>
            <a:off x="328056" y="287667"/>
            <a:ext cx="6096495" cy="3476811"/>
          </a:xfrm>
          <a:prstGeom prst="rect">
            <a:avLst/>
          </a:prstGeom>
        </p:spPr>
      </p:pic>
    </p:spTree>
    <p:extLst>
      <p:ext uri="{BB962C8B-B14F-4D97-AF65-F5344CB8AC3E}">
        <p14:creationId xmlns:p14="http://schemas.microsoft.com/office/powerpoint/2010/main" val="293860719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843337" y="457200"/>
            <a:ext cx="4505325" cy="5943600"/>
          </a:xfrm>
          <a:prstGeom prst="rect">
            <a:avLst/>
          </a:prstGeom>
        </p:spPr>
      </p:pic>
    </p:spTree>
    <p:extLst>
      <p:ext uri="{BB962C8B-B14F-4D97-AF65-F5344CB8AC3E}">
        <p14:creationId xmlns:p14="http://schemas.microsoft.com/office/powerpoint/2010/main" val="224362720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5898202" y="3241964"/>
            <a:ext cx="6000750" cy="3519982"/>
          </a:xfrm>
          <a:prstGeom prst="rect">
            <a:avLst/>
          </a:prstGeom>
        </p:spPr>
      </p:pic>
      <p:pic>
        <p:nvPicPr>
          <p:cNvPr id="7" name="Imagen 6"/>
          <p:cNvPicPr>
            <a:picLocks noChangeAspect="1"/>
          </p:cNvPicPr>
          <p:nvPr/>
        </p:nvPicPr>
        <p:blipFill>
          <a:blip r:embed="rId3"/>
          <a:stretch>
            <a:fillRect/>
          </a:stretch>
        </p:blipFill>
        <p:spPr>
          <a:xfrm>
            <a:off x="211282" y="277090"/>
            <a:ext cx="6781800" cy="3938649"/>
          </a:xfrm>
          <a:prstGeom prst="rect">
            <a:avLst/>
          </a:prstGeom>
        </p:spPr>
      </p:pic>
    </p:spTree>
    <p:extLst>
      <p:ext uri="{BB962C8B-B14F-4D97-AF65-F5344CB8AC3E}">
        <p14:creationId xmlns:p14="http://schemas.microsoft.com/office/powerpoint/2010/main" val="96160549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8130" y="142388"/>
            <a:ext cx="7327075" cy="6740307"/>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Multicanales</a:t>
            </a:r>
          </a:p>
          <a:p>
            <a:pPr algn="just"/>
            <a:r>
              <a:rPr lang="es-ES" dirty="0"/>
              <a:t>Las canalizaciones multicanales, ya sean realizadas </a:t>
            </a:r>
            <a:r>
              <a:rPr lang="es-ES" dirty="0" smtClean="0"/>
              <a:t>bajo el </a:t>
            </a:r>
            <a:r>
              <a:rPr lang="es-ES" dirty="0"/>
              <a:t>piso, en la pared, como en zócalos, suspendidas del </a:t>
            </a:r>
            <a:r>
              <a:rPr lang="es-ES" dirty="0" smtClean="0"/>
              <a:t>techo </a:t>
            </a:r>
            <a:r>
              <a:rPr lang="es-ES" dirty="0"/>
              <a:t>o sobre cielorrasos, están destinadas a permitir que, </a:t>
            </a:r>
            <a:r>
              <a:rPr lang="es-ES" dirty="0" smtClean="0"/>
              <a:t>utilizando </a:t>
            </a:r>
            <a:r>
              <a:rPr lang="es-ES" dirty="0"/>
              <a:t>una única estructura portante, se pueda llegar a </a:t>
            </a:r>
            <a:r>
              <a:rPr lang="es-ES" dirty="0" smtClean="0"/>
              <a:t>cada </a:t>
            </a:r>
            <a:r>
              <a:rPr lang="es-ES" dirty="0"/>
              <a:t>lugar de aplicación o puesto de trabajo no solo con </a:t>
            </a:r>
            <a:r>
              <a:rPr lang="es-ES" dirty="0" smtClean="0"/>
              <a:t>la </a:t>
            </a:r>
            <a:r>
              <a:rPr lang="es-ES" dirty="0"/>
              <a:t>alimentación de electricidad, sino también con todos los </a:t>
            </a:r>
            <a:r>
              <a:rPr lang="es-ES" dirty="0" smtClean="0"/>
              <a:t>otros </a:t>
            </a:r>
            <a:r>
              <a:rPr lang="es-ES" dirty="0"/>
              <a:t>servicios necesarios, tales como tensión estabilizada, </a:t>
            </a:r>
            <a:r>
              <a:rPr lang="es-ES" dirty="0" smtClean="0"/>
              <a:t>telefonía</a:t>
            </a:r>
            <a:r>
              <a:rPr lang="es-ES" dirty="0"/>
              <a:t>, datos, video, etcétera.</a:t>
            </a:r>
          </a:p>
          <a:p>
            <a:pPr algn="ctr"/>
            <a:r>
              <a:rPr lang="es-ES" b="1" dirty="0" smtClean="0">
                <a:solidFill>
                  <a:srgbClr val="FF0000"/>
                </a:solidFill>
                <a:latin typeface="Arial Rounded MT Bold" panose="020F0704030504030204" pitchFamily="34" charset="0"/>
              </a:rPr>
              <a:t>El límite del 35 % de toma de la sección de la canalización se aplica a cada canal de los que conforman </a:t>
            </a:r>
            <a:r>
              <a:rPr lang="es-ES" b="1" dirty="0">
                <a:solidFill>
                  <a:srgbClr val="FF0000"/>
                </a:solidFill>
                <a:latin typeface="Arial Rounded MT Bold" panose="020F0704030504030204" pitchFamily="34" charset="0"/>
              </a:rPr>
              <a:t>una </a:t>
            </a:r>
            <a:r>
              <a:rPr lang="es-ES" b="1" dirty="0" smtClean="0">
                <a:solidFill>
                  <a:srgbClr val="FF0000"/>
                </a:solidFill>
                <a:latin typeface="Arial Rounded MT Bold" panose="020F0704030504030204" pitchFamily="34" charset="0"/>
              </a:rPr>
              <a:t>canalización </a:t>
            </a:r>
            <a:r>
              <a:rPr lang="es-ES" b="1" dirty="0">
                <a:solidFill>
                  <a:srgbClr val="FF0000"/>
                </a:solidFill>
                <a:latin typeface="Arial Rounded MT Bold" panose="020F0704030504030204" pitchFamily="34" charset="0"/>
              </a:rPr>
              <a:t>multicanal</a:t>
            </a:r>
            <a:r>
              <a:rPr lang="es-ES" dirty="0"/>
              <a:t>.</a:t>
            </a:r>
          </a:p>
          <a:p>
            <a:pPr algn="just"/>
            <a:r>
              <a:rPr lang="es-ES" dirty="0"/>
              <a:t>Cuando por necesidad de dar servicios a diferentes puestos </a:t>
            </a:r>
            <a:r>
              <a:rPr lang="es-ES" dirty="0" smtClean="0"/>
              <a:t>de </a:t>
            </a:r>
            <a:r>
              <a:rPr lang="es-ES" dirty="0"/>
              <a:t>trabajo en los edificios de oficinas modernos (</a:t>
            </a:r>
            <a:r>
              <a:rPr lang="es-ES" dirty="0" smtClean="0"/>
              <a:t>caracterizados </a:t>
            </a:r>
            <a:r>
              <a:rPr lang="es-ES" dirty="0"/>
              <a:t>por poseer en los pisos grandes superficies con </a:t>
            </a:r>
            <a:r>
              <a:rPr lang="es-ES" dirty="0" smtClean="0"/>
              <a:t>áreas </a:t>
            </a:r>
            <a:r>
              <a:rPr lang="es-ES" dirty="0"/>
              <a:t>de trabajo común, en las que no existen oficinas </a:t>
            </a:r>
            <a:r>
              <a:rPr lang="es-ES" dirty="0" smtClean="0"/>
              <a:t>convencionales </a:t>
            </a:r>
            <a:r>
              <a:rPr lang="es-ES" dirty="0"/>
              <a:t>con paredes al estilo tradicional), se </a:t>
            </a:r>
            <a:r>
              <a:rPr lang="es-ES" dirty="0" smtClean="0"/>
              <a:t>deben </a:t>
            </a:r>
            <a:r>
              <a:rPr lang="es-ES" dirty="0"/>
              <a:t>realizar instalaciones que permitan, en el menor </a:t>
            </a:r>
            <a:r>
              <a:rPr lang="es-ES" dirty="0" smtClean="0"/>
              <a:t>volumen </a:t>
            </a:r>
            <a:r>
              <a:rPr lang="es-ES" dirty="0"/>
              <a:t>posible, proteger, transportar y poner accesibles para </a:t>
            </a:r>
            <a:r>
              <a:rPr lang="es-ES" dirty="0" smtClean="0"/>
              <a:t>todos </a:t>
            </a:r>
            <a:r>
              <a:rPr lang="es-ES" dirty="0"/>
              <a:t>los usuarios los servicios de electricidad (común y </a:t>
            </a:r>
            <a:r>
              <a:rPr lang="es-ES" dirty="0" smtClean="0"/>
              <a:t>estabilizada</a:t>
            </a:r>
            <a:r>
              <a:rPr lang="es-ES" dirty="0"/>
              <a:t>), datos, telefonía, etcétera. La única forma posible </a:t>
            </a:r>
            <a:r>
              <a:rPr lang="es-ES" dirty="0" smtClean="0"/>
              <a:t>de </a:t>
            </a:r>
            <a:r>
              <a:rPr lang="es-ES" dirty="0"/>
              <a:t>hacerlo es utilizando </a:t>
            </a:r>
            <a:r>
              <a:rPr lang="es-ES" dirty="0" err="1"/>
              <a:t>multicanalizaciones</a:t>
            </a:r>
            <a:r>
              <a:rPr lang="es-ES" dirty="0"/>
              <a:t>.</a:t>
            </a:r>
          </a:p>
          <a:p>
            <a:pPr algn="just"/>
            <a:r>
              <a:rPr lang="es-ES" dirty="0"/>
              <a:t>Estas instalaciones serán realizadas por medio de piso </a:t>
            </a:r>
            <a:r>
              <a:rPr lang="es-ES" dirty="0" smtClean="0"/>
              <a:t>ductos </a:t>
            </a:r>
            <a:r>
              <a:rPr lang="es-ES" dirty="0"/>
              <a:t>instalados por debajo del nivel del piso, o por medio de </a:t>
            </a:r>
            <a:r>
              <a:rPr lang="es-ES" dirty="0" smtClean="0"/>
              <a:t>cable </a:t>
            </a:r>
            <a:r>
              <a:rPr lang="es-ES" dirty="0"/>
              <a:t>canal, de tipo media caña, montados sobre el piso. </a:t>
            </a:r>
          </a:p>
          <a:p>
            <a:pPr algn="just"/>
            <a:r>
              <a:rPr lang="es-ES" dirty="0"/>
              <a:t>También serán realizadas por medio de zócalo ductos o </a:t>
            </a:r>
            <a:r>
              <a:rPr lang="es-ES" dirty="0" smtClean="0"/>
              <a:t>bandejas </a:t>
            </a:r>
            <a:r>
              <a:rPr lang="es-ES" dirty="0"/>
              <a:t>aéreas, desde las que se bajará a las </a:t>
            </a:r>
            <a:r>
              <a:rPr lang="es-ES" dirty="0" smtClean="0"/>
              <a:t>diferentes posiciones </a:t>
            </a:r>
            <a:r>
              <a:rPr lang="es-ES" dirty="0"/>
              <a:t>de trabajo </a:t>
            </a:r>
            <a:r>
              <a:rPr lang="es-ES" dirty="0" smtClean="0"/>
              <a:t>o conjunto de ellas</a:t>
            </a:r>
            <a:r>
              <a:rPr lang="es-ES" dirty="0"/>
              <a:t>.</a:t>
            </a:r>
          </a:p>
        </p:txBody>
      </p:sp>
      <p:sp>
        <p:nvSpPr>
          <p:cNvPr id="5" name="Rectángulo 4"/>
          <p:cNvSpPr/>
          <p:nvPr/>
        </p:nvSpPr>
        <p:spPr>
          <a:xfrm>
            <a:off x="7671460" y="4934635"/>
            <a:ext cx="4417621" cy="646331"/>
          </a:xfrm>
          <a:prstGeom prst="rect">
            <a:avLst/>
          </a:prstGeom>
        </p:spPr>
        <p:txBody>
          <a:bodyPr wrap="square">
            <a:spAutoFit/>
          </a:bodyPr>
          <a:lstStyle/>
          <a:p>
            <a:pPr algn="just"/>
            <a:r>
              <a:rPr lang="es-ES" dirty="0"/>
              <a:t>Punto de enlace entre un piso ducto </a:t>
            </a:r>
            <a:r>
              <a:rPr lang="es-ES" dirty="0" smtClean="0"/>
              <a:t>y las </a:t>
            </a:r>
            <a:r>
              <a:rPr lang="es-ES" dirty="0"/>
              <a:t>instalaciones </a:t>
            </a:r>
            <a:r>
              <a:rPr lang="es-ES" dirty="0" smtClean="0"/>
              <a:t>embutidas </a:t>
            </a:r>
            <a:r>
              <a:rPr lang="es-ES" dirty="0"/>
              <a:t>en las paredes.</a:t>
            </a:r>
          </a:p>
        </p:txBody>
      </p:sp>
      <p:pic>
        <p:nvPicPr>
          <p:cNvPr id="6" name="Imagen 5"/>
          <p:cNvPicPr>
            <a:picLocks noChangeAspect="1"/>
          </p:cNvPicPr>
          <p:nvPr/>
        </p:nvPicPr>
        <p:blipFill>
          <a:blip r:embed="rId2"/>
          <a:stretch>
            <a:fillRect/>
          </a:stretch>
        </p:blipFill>
        <p:spPr>
          <a:xfrm>
            <a:off x="8037615" y="2312391"/>
            <a:ext cx="3352800" cy="2400300"/>
          </a:xfrm>
          <a:prstGeom prst="rect">
            <a:avLst/>
          </a:prstGeom>
        </p:spPr>
      </p:pic>
    </p:spTree>
    <p:extLst>
      <p:ext uri="{BB962C8B-B14F-4D97-AF65-F5344CB8AC3E}">
        <p14:creationId xmlns:p14="http://schemas.microsoft.com/office/powerpoint/2010/main" val="3951218182"/>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66057" y="3038166"/>
            <a:ext cx="6096000" cy="646331"/>
          </a:xfrm>
          <a:prstGeom prst="rect">
            <a:avLst/>
          </a:prstGeom>
        </p:spPr>
        <p:txBody>
          <a:bodyPr>
            <a:spAutoFit/>
          </a:bodyPr>
          <a:lstStyle/>
          <a:p>
            <a:pPr algn="ctr"/>
            <a:r>
              <a:rPr lang="es-ES" b="1" dirty="0"/>
              <a:t>Cable canal que, mediante </a:t>
            </a:r>
            <a:r>
              <a:rPr lang="es-ES" b="1" dirty="0" smtClean="0"/>
              <a:t>el agregado </a:t>
            </a:r>
            <a:r>
              <a:rPr lang="es-ES" b="1" dirty="0"/>
              <a:t>de separadores, se convierte de </a:t>
            </a:r>
            <a:r>
              <a:rPr lang="es-ES" b="1" dirty="0" err="1"/>
              <a:t>monocanal</a:t>
            </a:r>
            <a:r>
              <a:rPr lang="es-ES" b="1" dirty="0"/>
              <a:t> </a:t>
            </a:r>
            <a:r>
              <a:rPr lang="es-ES" b="1" dirty="0" smtClean="0"/>
              <a:t>a multicanal</a:t>
            </a:r>
            <a:r>
              <a:rPr lang="es-ES" b="1" dirty="0"/>
              <a:t>.</a:t>
            </a:r>
          </a:p>
        </p:txBody>
      </p:sp>
      <p:pic>
        <p:nvPicPr>
          <p:cNvPr id="5" name="Imagen 4"/>
          <p:cNvPicPr>
            <a:picLocks noChangeAspect="1"/>
          </p:cNvPicPr>
          <p:nvPr/>
        </p:nvPicPr>
        <p:blipFill>
          <a:blip r:embed="rId2"/>
          <a:stretch>
            <a:fillRect/>
          </a:stretch>
        </p:blipFill>
        <p:spPr>
          <a:xfrm>
            <a:off x="385577" y="399741"/>
            <a:ext cx="6076950" cy="2638425"/>
          </a:xfrm>
          <a:prstGeom prst="rect">
            <a:avLst/>
          </a:prstGeom>
        </p:spPr>
      </p:pic>
      <p:pic>
        <p:nvPicPr>
          <p:cNvPr id="6" name="Imagen 5"/>
          <p:cNvPicPr>
            <a:picLocks noChangeAspect="1"/>
          </p:cNvPicPr>
          <p:nvPr/>
        </p:nvPicPr>
        <p:blipFill>
          <a:blip r:embed="rId3"/>
          <a:stretch>
            <a:fillRect/>
          </a:stretch>
        </p:blipFill>
        <p:spPr>
          <a:xfrm>
            <a:off x="8195459" y="2062225"/>
            <a:ext cx="3733800" cy="4514850"/>
          </a:xfrm>
          <a:prstGeom prst="rect">
            <a:avLst/>
          </a:prstGeom>
        </p:spPr>
      </p:pic>
      <p:sp>
        <p:nvSpPr>
          <p:cNvPr id="7" name="Rectángulo 6"/>
          <p:cNvSpPr/>
          <p:nvPr/>
        </p:nvSpPr>
        <p:spPr>
          <a:xfrm>
            <a:off x="7251490" y="944683"/>
            <a:ext cx="4677769" cy="923330"/>
          </a:xfrm>
          <a:prstGeom prst="rect">
            <a:avLst/>
          </a:prstGeom>
        </p:spPr>
        <p:txBody>
          <a:bodyPr wrap="square">
            <a:spAutoFit/>
          </a:bodyPr>
          <a:lstStyle/>
          <a:p>
            <a:r>
              <a:rPr lang="es-ES" b="1" dirty="0"/>
              <a:t>Cable canal para montaje sobre piso de bajo perfil </a:t>
            </a:r>
            <a:r>
              <a:rPr lang="es-ES" b="1" dirty="0" smtClean="0"/>
              <a:t>con </a:t>
            </a:r>
            <a:r>
              <a:rPr lang="es-ES" b="1" dirty="0"/>
              <a:t>tres sectores separados para diferentes servicios</a:t>
            </a:r>
            <a:r>
              <a:rPr lang="es-ES" dirty="0"/>
              <a:t>.</a:t>
            </a:r>
          </a:p>
        </p:txBody>
      </p:sp>
      <p:sp>
        <p:nvSpPr>
          <p:cNvPr id="8" name="Rectángulo 7"/>
          <p:cNvSpPr/>
          <p:nvPr/>
        </p:nvSpPr>
        <p:spPr>
          <a:xfrm>
            <a:off x="385577" y="4199263"/>
            <a:ext cx="6096000" cy="1754326"/>
          </a:xfrm>
          <a:prstGeom prst="rect">
            <a:avLst/>
          </a:prstGeom>
        </p:spPr>
        <p:txBody>
          <a:bodyPr>
            <a:spAutoFit/>
          </a:bodyPr>
          <a:lstStyle/>
          <a:p>
            <a:pPr algn="just"/>
            <a:r>
              <a:rPr lang="es-ES" b="1" dirty="0" smtClean="0">
                <a:solidFill>
                  <a:srgbClr val="0070C0"/>
                </a:solidFill>
                <a:latin typeface="Arial Rounded MT Bold" panose="020F0704030504030204" pitchFamily="34" charset="0"/>
              </a:rPr>
              <a:t>En el caso de instalaciones por el piso, se debe asegurar que los periscopios o puntos de acceso a los servicios queden </a:t>
            </a:r>
            <a:r>
              <a:rPr lang="es-ES" b="1" dirty="0">
                <a:solidFill>
                  <a:srgbClr val="0070C0"/>
                </a:solidFill>
                <a:latin typeface="Arial Rounded MT Bold" panose="020F0704030504030204" pitchFamily="34" charset="0"/>
              </a:rPr>
              <a:t>protegidos </a:t>
            </a:r>
            <a:r>
              <a:rPr lang="es-ES" b="1" dirty="0" smtClean="0">
                <a:solidFill>
                  <a:srgbClr val="0070C0"/>
                </a:solidFill>
                <a:latin typeface="Arial Rounded MT Bold" panose="020F0704030504030204" pitchFamily="34" charset="0"/>
              </a:rPr>
              <a:t>mecánicamente de eventuales choques o golpes y que, asimismo</a:t>
            </a:r>
            <a:r>
              <a:rPr lang="es-ES" b="1" dirty="0">
                <a:solidFill>
                  <a:srgbClr val="0070C0"/>
                </a:solidFill>
                <a:latin typeface="Arial Rounded MT Bold" panose="020F0704030504030204" pitchFamily="34" charset="0"/>
              </a:rPr>
              <a:t>, </a:t>
            </a:r>
            <a:r>
              <a:rPr lang="es-ES" b="1" dirty="0" smtClean="0">
                <a:solidFill>
                  <a:srgbClr val="0070C0"/>
                </a:solidFill>
                <a:latin typeface="Arial Rounded MT Bold" panose="020F0704030504030204" pitchFamily="34" charset="0"/>
              </a:rPr>
              <a:t>no interfieran en los desplazamientos de las personas a fin de evitar accidentes</a:t>
            </a:r>
            <a:r>
              <a:rPr lang="es-ES" dirty="0"/>
              <a:t>.</a:t>
            </a:r>
          </a:p>
        </p:txBody>
      </p:sp>
    </p:spTree>
    <p:extLst>
      <p:ext uri="{BB962C8B-B14F-4D97-AF65-F5344CB8AC3E}">
        <p14:creationId xmlns:p14="http://schemas.microsoft.com/office/powerpoint/2010/main" val="124536933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0688" y="168617"/>
            <a:ext cx="11545824" cy="6463308"/>
          </a:xfrm>
          <a:prstGeom prst="rect">
            <a:avLst/>
          </a:prstGeom>
        </p:spPr>
        <p:txBody>
          <a:bodyPr wrap="square">
            <a:spAutoFit/>
          </a:bodyPr>
          <a:lstStyle/>
          <a:p>
            <a:pPr algn="just"/>
            <a:r>
              <a:rPr lang="es-ES" dirty="0"/>
              <a:t>Muchas canalizaciones han sido diseñadas y </a:t>
            </a:r>
            <a:r>
              <a:rPr lang="es-ES" dirty="0" smtClean="0"/>
              <a:t>pensadas desde </a:t>
            </a:r>
            <a:r>
              <a:rPr lang="es-ES" dirty="0"/>
              <a:t>su inicio como multicanal, tal es el caso de los </a:t>
            </a:r>
            <a:r>
              <a:rPr lang="es-ES" dirty="0" smtClean="0"/>
              <a:t>piso ductos</a:t>
            </a:r>
            <a:r>
              <a:rPr lang="es-ES" dirty="0"/>
              <a:t>, zócalo ductos y cables canal para piso. Otras, </a:t>
            </a:r>
            <a:r>
              <a:rPr lang="es-ES" dirty="0" smtClean="0"/>
              <a:t>como </a:t>
            </a:r>
            <a:r>
              <a:rPr lang="es-ES" dirty="0"/>
              <a:t>en el caso de las bandejas </a:t>
            </a:r>
            <a:r>
              <a:rPr lang="es-ES" dirty="0" err="1"/>
              <a:t>portacables</a:t>
            </a:r>
            <a:r>
              <a:rPr lang="es-ES" dirty="0"/>
              <a:t>, poseen </a:t>
            </a:r>
            <a:r>
              <a:rPr lang="es-ES" dirty="0" smtClean="0"/>
              <a:t>accesorios </a:t>
            </a:r>
            <a:r>
              <a:rPr lang="es-ES" dirty="0"/>
              <a:t>que permiten dividir el espacio común en dos </a:t>
            </a:r>
            <a:r>
              <a:rPr lang="es-ES" dirty="0" smtClean="0"/>
              <a:t>o </a:t>
            </a:r>
            <a:r>
              <a:rPr lang="es-ES" dirty="0"/>
              <a:t>tres canales independientes destinados a usos </a:t>
            </a:r>
            <a:r>
              <a:rPr lang="es-ES" dirty="0" smtClean="0"/>
              <a:t>diferentes</a:t>
            </a:r>
            <a:r>
              <a:rPr lang="es-ES" dirty="0"/>
              <a:t>. Estos separadores se deben instalar a todo lo largo </a:t>
            </a:r>
            <a:r>
              <a:rPr lang="es-ES" dirty="0" smtClean="0"/>
              <a:t>del </a:t>
            </a:r>
            <a:r>
              <a:rPr lang="es-ES" dirty="0"/>
              <a:t>sistema de bandejas donde se hallen dos o más </a:t>
            </a:r>
            <a:r>
              <a:rPr lang="es-ES" dirty="0" smtClean="0"/>
              <a:t>elementos </a:t>
            </a:r>
            <a:r>
              <a:rPr lang="es-ES" dirty="0"/>
              <a:t>de diferente servicio.</a:t>
            </a:r>
          </a:p>
          <a:p>
            <a:pPr algn="just"/>
            <a:r>
              <a:rPr lang="es-ES" dirty="0"/>
              <a:t>Las cajas y puntos de unión o derivación también deben </a:t>
            </a:r>
            <a:r>
              <a:rPr lang="es-ES" dirty="0" smtClean="0"/>
              <a:t>ser </a:t>
            </a:r>
            <a:r>
              <a:rPr lang="es-ES" dirty="0"/>
              <a:t>realizadas conservando el criterio de mantener </a:t>
            </a:r>
            <a:r>
              <a:rPr lang="es-ES" dirty="0" smtClean="0"/>
              <a:t>separados </a:t>
            </a:r>
            <a:r>
              <a:rPr lang="es-ES" dirty="0"/>
              <a:t>físicamente los diferentes servicios disponibles </a:t>
            </a:r>
            <a:r>
              <a:rPr lang="es-ES" dirty="0" smtClean="0"/>
              <a:t>para </a:t>
            </a:r>
            <a:r>
              <a:rPr lang="es-ES" dirty="0"/>
              <a:t>ser distribuidos.</a:t>
            </a:r>
          </a:p>
          <a:p>
            <a:pPr algn="just"/>
            <a:r>
              <a:rPr lang="es-ES" b="1" dirty="0">
                <a:solidFill>
                  <a:srgbClr val="0070C0"/>
                </a:solidFill>
                <a:latin typeface="Arial Rounded MT Bold" panose="020F0704030504030204" pitchFamily="34" charset="0"/>
              </a:rPr>
              <a:t>Conductos bajo piso</a:t>
            </a:r>
          </a:p>
          <a:p>
            <a:pPr algn="just"/>
            <a:r>
              <a:rPr lang="es-ES" dirty="0"/>
              <a:t>Los conductos bajo piso o piso ductos son conductos </a:t>
            </a:r>
            <a:r>
              <a:rPr lang="es-ES" dirty="0" smtClean="0"/>
              <a:t>construidos </a:t>
            </a:r>
            <a:r>
              <a:rPr lang="es-ES" dirty="0"/>
              <a:t>mediante chapa de hierro o de PVC de </a:t>
            </a:r>
            <a:r>
              <a:rPr lang="es-ES" dirty="0" smtClean="0"/>
              <a:t>varias vías </a:t>
            </a:r>
            <a:r>
              <a:rPr lang="es-ES" dirty="0"/>
              <a:t>(normalmente 2, 3 o 4) destinados a conducir cables </a:t>
            </a:r>
            <a:r>
              <a:rPr lang="es-ES" dirty="0" smtClean="0"/>
              <a:t>de electricidad</a:t>
            </a:r>
            <a:r>
              <a:rPr lang="es-ES" dirty="0"/>
              <a:t>, telefonía y datos, además de soportar </a:t>
            </a:r>
            <a:r>
              <a:rPr lang="es-ES" dirty="0" smtClean="0"/>
              <a:t>accesorios </a:t>
            </a:r>
            <a:r>
              <a:rPr lang="es-ES" dirty="0"/>
              <a:t>para el montaje de los tomacorrientes, las conexiones </a:t>
            </a:r>
            <a:r>
              <a:rPr lang="es-ES" dirty="0" smtClean="0"/>
              <a:t>de </a:t>
            </a:r>
            <a:r>
              <a:rPr lang="es-ES" dirty="0"/>
              <a:t>telefonía, de datos o de video, que mantienen </a:t>
            </a:r>
            <a:r>
              <a:rPr lang="es-ES" dirty="0" smtClean="0"/>
              <a:t>físicamente </a:t>
            </a:r>
            <a:r>
              <a:rPr lang="es-ES" dirty="0"/>
              <a:t>separados los diferentes servicios que son distribuidos </a:t>
            </a:r>
            <a:r>
              <a:rPr lang="es-ES" dirty="0" smtClean="0"/>
              <a:t>por </a:t>
            </a:r>
            <a:r>
              <a:rPr lang="es-ES" dirty="0"/>
              <a:t>medio de ellos.</a:t>
            </a:r>
          </a:p>
          <a:p>
            <a:pPr algn="just"/>
            <a:r>
              <a:rPr lang="es-ES" dirty="0"/>
              <a:t>Estos conductos cuentan con accesorios de montaje que </a:t>
            </a:r>
            <a:r>
              <a:rPr lang="es-ES" dirty="0" smtClean="0"/>
              <a:t>permiten </a:t>
            </a:r>
            <a:r>
              <a:rPr lang="es-ES" dirty="0"/>
              <a:t>el acceso, ya sea por cajas de inspección, cajas </a:t>
            </a:r>
            <a:r>
              <a:rPr lang="es-ES" dirty="0" smtClean="0"/>
              <a:t>de </a:t>
            </a:r>
            <a:r>
              <a:rPr lang="es-ES" dirty="0"/>
              <a:t>paso, cajas de acometida para el ingreso o egreso de </a:t>
            </a:r>
            <a:r>
              <a:rPr lang="es-ES" dirty="0" smtClean="0"/>
              <a:t>cables</a:t>
            </a:r>
            <a:r>
              <a:rPr lang="es-ES" dirty="0"/>
              <a:t>, soportes para el montaje de periscopios </a:t>
            </a:r>
            <a:r>
              <a:rPr lang="es-ES" dirty="0" smtClean="0"/>
              <a:t>destinados </a:t>
            </a:r>
            <a:r>
              <a:rPr lang="es-ES" dirty="0"/>
              <a:t>a montar los tomacorrientes y las conexiones de </a:t>
            </a:r>
            <a:r>
              <a:rPr lang="es-ES" dirty="0" smtClean="0"/>
              <a:t>telefonía</a:t>
            </a:r>
            <a:r>
              <a:rPr lang="es-ES" dirty="0"/>
              <a:t>, datos, etcétera.</a:t>
            </a:r>
          </a:p>
          <a:p>
            <a:pPr algn="just"/>
            <a:r>
              <a:rPr lang="es-ES" dirty="0"/>
              <a:t>Se instalan embutidos en el </a:t>
            </a:r>
            <a:r>
              <a:rPr lang="es-ES" dirty="0" err="1"/>
              <a:t>contrapiso</a:t>
            </a:r>
            <a:r>
              <a:rPr lang="es-ES" dirty="0"/>
              <a:t>, y los puntos de </a:t>
            </a:r>
            <a:r>
              <a:rPr lang="es-ES" dirty="0" smtClean="0"/>
              <a:t>salida </a:t>
            </a:r>
            <a:r>
              <a:rPr lang="es-ES" dirty="0"/>
              <a:t>se hallan modulados, es decir, mantienen una </a:t>
            </a:r>
            <a:r>
              <a:rPr lang="es-ES" dirty="0" smtClean="0"/>
              <a:t>determinada </a:t>
            </a:r>
            <a:r>
              <a:rPr lang="es-ES" dirty="0"/>
              <a:t>distancia unos de otros, en general cada 60 cm, a fin </a:t>
            </a:r>
            <a:r>
              <a:rPr lang="es-ES" dirty="0" smtClean="0"/>
              <a:t>de </a:t>
            </a:r>
            <a:r>
              <a:rPr lang="es-ES" dirty="0"/>
              <a:t>permitir la llegada a los diferentes puestos de trabajo sin </a:t>
            </a:r>
            <a:r>
              <a:rPr lang="es-ES" dirty="0" smtClean="0"/>
              <a:t>entorpecer </a:t>
            </a:r>
            <a:r>
              <a:rPr lang="es-ES" dirty="0"/>
              <a:t>el movimiento en las oficinas que presentarán </a:t>
            </a:r>
            <a:r>
              <a:rPr lang="es-ES" dirty="0" smtClean="0"/>
              <a:t>áreas </a:t>
            </a:r>
            <a:r>
              <a:rPr lang="es-ES" dirty="0"/>
              <a:t>grandes de trabajo libres de obstáculos.</a:t>
            </a:r>
          </a:p>
          <a:p>
            <a:pPr algn="just"/>
            <a:r>
              <a:rPr lang="es-ES" dirty="0"/>
              <a:t>Otra forma de disponer de los servicios por debajo del nivel </a:t>
            </a:r>
            <a:r>
              <a:rPr lang="es-ES" dirty="0" smtClean="0"/>
              <a:t>del </a:t>
            </a:r>
            <a:r>
              <a:rPr lang="es-ES" dirty="0"/>
              <a:t>piso, pero sin instalarlos en el </a:t>
            </a:r>
            <a:r>
              <a:rPr lang="es-ES" dirty="0" err="1"/>
              <a:t>contrapiso</a:t>
            </a:r>
            <a:r>
              <a:rPr lang="es-ES" dirty="0"/>
              <a:t>, es mediante </a:t>
            </a:r>
            <a:r>
              <a:rPr lang="es-ES" dirty="0" smtClean="0"/>
              <a:t>el </a:t>
            </a:r>
            <a:r>
              <a:rPr lang="es-ES" dirty="0"/>
              <a:t>empleo de un piso técnico, que es una estructura </a:t>
            </a:r>
            <a:r>
              <a:rPr lang="es-ES" dirty="0" smtClean="0"/>
              <a:t>elevada </a:t>
            </a:r>
            <a:r>
              <a:rPr lang="es-ES" dirty="0"/>
              <a:t>sobre el nivel normal del piso, aproximadamente de </a:t>
            </a:r>
            <a:r>
              <a:rPr lang="es-ES" dirty="0" smtClean="0"/>
              <a:t>30 </a:t>
            </a:r>
            <a:r>
              <a:rPr lang="es-ES" dirty="0"/>
              <a:t>a 50 cm, debajo de la que se ubican las instalaciones </a:t>
            </a:r>
            <a:r>
              <a:rPr lang="es-ES" dirty="0" smtClean="0"/>
              <a:t>eléctricas, de datos</a:t>
            </a:r>
            <a:r>
              <a:rPr lang="es-ES" dirty="0"/>
              <a:t>, </a:t>
            </a:r>
            <a:r>
              <a:rPr lang="es-ES" dirty="0" smtClean="0"/>
              <a:t>y otros servicios, cada una dentro de su conducto o bandeja </a:t>
            </a:r>
            <a:r>
              <a:rPr lang="es-ES" dirty="0" err="1"/>
              <a:t>portacables</a:t>
            </a:r>
            <a:r>
              <a:rPr lang="es-ES" dirty="0"/>
              <a:t>.</a:t>
            </a:r>
          </a:p>
          <a:p>
            <a:pPr algn="just"/>
            <a:r>
              <a:rPr lang="es-ES" dirty="0"/>
              <a:t>Esta disposición, en piso técnico, es muy utilizada en los </a:t>
            </a:r>
            <a:r>
              <a:rPr lang="es-ES" dirty="0" smtClean="0"/>
              <a:t>centros </a:t>
            </a:r>
            <a:r>
              <a:rPr lang="es-ES" dirty="0"/>
              <a:t>de datos, centrales telefónicas de tipo público o </a:t>
            </a:r>
            <a:r>
              <a:rPr lang="es-ES" dirty="0" smtClean="0"/>
              <a:t>semipúblico</a:t>
            </a:r>
            <a:r>
              <a:rPr lang="es-ES" dirty="0"/>
              <a:t>, laboratorios, etcétera</a:t>
            </a:r>
            <a:r>
              <a:rPr lang="es-ES" dirty="0" smtClean="0"/>
              <a:t>.</a:t>
            </a:r>
          </a:p>
        </p:txBody>
      </p:sp>
    </p:spTree>
    <p:extLst>
      <p:ext uri="{BB962C8B-B14F-4D97-AF65-F5344CB8AC3E}">
        <p14:creationId xmlns:p14="http://schemas.microsoft.com/office/powerpoint/2010/main" val="368834913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70687" y="168617"/>
            <a:ext cx="7921047" cy="3416320"/>
          </a:xfrm>
          <a:prstGeom prst="rect">
            <a:avLst/>
          </a:prstGeom>
        </p:spPr>
        <p:txBody>
          <a:bodyPr wrap="square">
            <a:spAutoFit/>
          </a:bodyPr>
          <a:lstStyle/>
          <a:p>
            <a:pPr algn="just"/>
            <a:r>
              <a:rPr lang="es-ES" dirty="0" smtClean="0"/>
              <a:t>Debajo </a:t>
            </a:r>
            <a:r>
              <a:rPr lang="es-ES" dirty="0"/>
              <a:t>del piso técnico se pueden utilizar las </a:t>
            </a:r>
            <a:r>
              <a:rPr lang="es-ES" dirty="0" smtClean="0"/>
              <a:t>canalizaciones </a:t>
            </a:r>
            <a:r>
              <a:rPr lang="es-ES" dirty="0"/>
              <a:t>ya vistas, sean estas de tipo cañerías rígidas de </a:t>
            </a:r>
            <a:r>
              <a:rPr lang="es-ES" dirty="0" smtClean="0"/>
              <a:t>hierro </a:t>
            </a:r>
            <a:r>
              <a:rPr lang="es-ES" dirty="0"/>
              <a:t>o PVC, como cañerías flexibles o bandejas </a:t>
            </a:r>
            <a:r>
              <a:rPr lang="es-ES" dirty="0" err="1" smtClean="0"/>
              <a:t>portacables</a:t>
            </a:r>
            <a:r>
              <a:rPr lang="es-ES" dirty="0"/>
              <a:t>. En los laboratorios o consultorios de odontólogos, </a:t>
            </a:r>
            <a:r>
              <a:rPr lang="es-ES" dirty="0" smtClean="0"/>
              <a:t>por </a:t>
            </a:r>
            <a:r>
              <a:rPr lang="es-ES" dirty="0"/>
              <a:t>debajo del piso técnico se instalan también las líneas </a:t>
            </a:r>
            <a:r>
              <a:rPr lang="es-ES" dirty="0" smtClean="0"/>
              <a:t>de </a:t>
            </a:r>
            <a:r>
              <a:rPr lang="es-ES" dirty="0"/>
              <a:t>alimentación de gas, agua, aire comprimido y </a:t>
            </a:r>
            <a:r>
              <a:rPr lang="es-ES" dirty="0" smtClean="0"/>
              <a:t>también los desagües </a:t>
            </a:r>
            <a:r>
              <a:rPr lang="es-ES" dirty="0"/>
              <a:t>correspondientes</a:t>
            </a:r>
            <a:r>
              <a:rPr lang="es-ES" dirty="0" smtClean="0"/>
              <a:t>.</a:t>
            </a:r>
          </a:p>
          <a:p>
            <a:pPr algn="just"/>
            <a:endParaRPr lang="es-ES" dirty="0"/>
          </a:p>
          <a:p>
            <a:pPr algn="just"/>
            <a:r>
              <a:rPr lang="es-ES" b="1" dirty="0">
                <a:solidFill>
                  <a:srgbClr val="0070C0"/>
                </a:solidFill>
                <a:latin typeface="Arial Rounded MT Bold" panose="020F0704030504030204" pitchFamily="34" charset="0"/>
              </a:rPr>
              <a:t>Aplicaciones </a:t>
            </a:r>
            <a:r>
              <a:rPr lang="es-ES" b="1" dirty="0" smtClean="0">
                <a:solidFill>
                  <a:srgbClr val="0070C0"/>
                </a:solidFill>
                <a:latin typeface="Arial Rounded MT Bold" panose="020F0704030504030204" pitchFamily="34" charset="0"/>
              </a:rPr>
              <a:t>especiales</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La opción de piso ducto es la más adecuada en el caso de reformas </a:t>
            </a:r>
            <a:r>
              <a:rPr lang="es-ES" b="1" dirty="0">
                <a:solidFill>
                  <a:srgbClr val="0070C0"/>
                </a:solidFill>
              </a:rPr>
              <a:t>o </a:t>
            </a:r>
            <a:r>
              <a:rPr lang="es-ES" b="1" dirty="0" smtClean="0">
                <a:solidFill>
                  <a:srgbClr val="0070C0"/>
                </a:solidFill>
              </a:rPr>
              <a:t>reciclado </a:t>
            </a:r>
            <a:r>
              <a:rPr lang="es-ES" b="1" dirty="0">
                <a:solidFill>
                  <a:srgbClr val="0070C0"/>
                </a:solidFill>
              </a:rPr>
              <a:t>de oficinas </a:t>
            </a:r>
            <a:r>
              <a:rPr lang="es-ES" b="1" dirty="0" smtClean="0">
                <a:solidFill>
                  <a:srgbClr val="0070C0"/>
                </a:solidFill>
              </a:rPr>
              <a:t>en edificios </a:t>
            </a:r>
            <a:r>
              <a:rPr lang="es-ES" b="1" dirty="0">
                <a:solidFill>
                  <a:srgbClr val="0070C0"/>
                </a:solidFill>
              </a:rPr>
              <a:t>cuya </a:t>
            </a:r>
            <a:r>
              <a:rPr lang="es-ES" b="1" dirty="0" smtClean="0">
                <a:solidFill>
                  <a:srgbClr val="0070C0"/>
                </a:solidFill>
              </a:rPr>
              <a:t>construcción </a:t>
            </a:r>
            <a:r>
              <a:rPr lang="es-ES" b="1" dirty="0">
                <a:solidFill>
                  <a:srgbClr val="0070C0"/>
                </a:solidFill>
              </a:rPr>
              <a:t>posee valor histórico </a:t>
            </a:r>
            <a:r>
              <a:rPr lang="es-ES" b="1" dirty="0" smtClean="0">
                <a:solidFill>
                  <a:srgbClr val="0070C0"/>
                </a:solidFill>
              </a:rPr>
              <a:t>o en los que </a:t>
            </a:r>
            <a:r>
              <a:rPr lang="es-ES" b="1" dirty="0">
                <a:solidFill>
                  <a:srgbClr val="0070C0"/>
                </a:solidFill>
              </a:rPr>
              <a:t>no </a:t>
            </a:r>
            <a:r>
              <a:rPr lang="es-ES" b="1" dirty="0" smtClean="0">
                <a:solidFill>
                  <a:srgbClr val="0070C0"/>
                </a:solidFill>
              </a:rPr>
              <a:t>se quieren </a:t>
            </a:r>
            <a:r>
              <a:rPr lang="es-ES" b="1" dirty="0">
                <a:solidFill>
                  <a:srgbClr val="0070C0"/>
                </a:solidFill>
              </a:rPr>
              <a:t>dañar las </a:t>
            </a:r>
            <a:r>
              <a:rPr lang="es-ES" b="1" dirty="0" smtClean="0">
                <a:solidFill>
                  <a:srgbClr val="0070C0"/>
                </a:solidFill>
              </a:rPr>
              <a:t>paredes </a:t>
            </a:r>
            <a:r>
              <a:rPr lang="es-ES" b="1" dirty="0">
                <a:solidFill>
                  <a:srgbClr val="0070C0"/>
                </a:solidFill>
              </a:rPr>
              <a:t>por </a:t>
            </a:r>
            <a:r>
              <a:rPr lang="es-ES" b="1" dirty="0" smtClean="0">
                <a:solidFill>
                  <a:srgbClr val="0070C0"/>
                </a:solidFill>
              </a:rPr>
              <a:t>su nivel de </a:t>
            </a:r>
            <a:r>
              <a:rPr lang="es-ES" b="1" dirty="0">
                <a:solidFill>
                  <a:srgbClr val="0070C0"/>
                </a:solidFill>
              </a:rPr>
              <a:t>decoración </a:t>
            </a:r>
            <a:r>
              <a:rPr lang="es-ES" b="1" dirty="0" smtClean="0">
                <a:solidFill>
                  <a:srgbClr val="0070C0"/>
                </a:solidFill>
              </a:rPr>
              <a:t>para </a:t>
            </a:r>
            <a:r>
              <a:rPr lang="es-ES" b="1" dirty="0">
                <a:solidFill>
                  <a:srgbClr val="0070C0"/>
                </a:solidFill>
              </a:rPr>
              <a:t>instalar servicios de electricidad, </a:t>
            </a:r>
            <a:r>
              <a:rPr lang="es-ES" b="1" dirty="0" smtClean="0">
                <a:solidFill>
                  <a:srgbClr val="0070C0"/>
                </a:solidFill>
              </a:rPr>
              <a:t>datos o telefonía.</a:t>
            </a:r>
          </a:p>
          <a:p>
            <a:pPr algn="just"/>
            <a:endParaRPr lang="es-ES" b="1" dirty="0">
              <a:solidFill>
                <a:srgbClr val="0070C0"/>
              </a:solidFill>
            </a:endParaRPr>
          </a:p>
        </p:txBody>
      </p:sp>
      <p:sp>
        <p:nvSpPr>
          <p:cNvPr id="2" name="Rectángulo 1"/>
          <p:cNvSpPr/>
          <p:nvPr/>
        </p:nvSpPr>
        <p:spPr>
          <a:xfrm>
            <a:off x="7940633" y="5777783"/>
            <a:ext cx="6096000" cy="646331"/>
          </a:xfrm>
          <a:prstGeom prst="rect">
            <a:avLst/>
          </a:prstGeom>
        </p:spPr>
        <p:txBody>
          <a:bodyPr>
            <a:spAutoFit/>
          </a:bodyPr>
          <a:lstStyle/>
          <a:p>
            <a:r>
              <a:rPr lang="es-ES" dirty="0"/>
              <a:t>Accesorios de tomacorrientes, diseñados </a:t>
            </a:r>
          </a:p>
          <a:p>
            <a:r>
              <a:rPr lang="es-ES" dirty="0"/>
              <a:t>para ser montados en pisos técnicos.</a:t>
            </a:r>
          </a:p>
        </p:txBody>
      </p:sp>
      <p:pic>
        <p:nvPicPr>
          <p:cNvPr id="3" name="Imagen 2"/>
          <p:cNvPicPr>
            <a:picLocks noChangeAspect="1"/>
          </p:cNvPicPr>
          <p:nvPr/>
        </p:nvPicPr>
        <p:blipFill>
          <a:blip r:embed="rId2"/>
          <a:stretch>
            <a:fillRect/>
          </a:stretch>
        </p:blipFill>
        <p:spPr>
          <a:xfrm>
            <a:off x="8091735" y="168617"/>
            <a:ext cx="3133725" cy="5353050"/>
          </a:xfrm>
          <a:prstGeom prst="rect">
            <a:avLst/>
          </a:prstGeom>
        </p:spPr>
      </p:pic>
      <p:pic>
        <p:nvPicPr>
          <p:cNvPr id="5" name="Imagen 4"/>
          <p:cNvPicPr>
            <a:picLocks noChangeAspect="1"/>
          </p:cNvPicPr>
          <p:nvPr/>
        </p:nvPicPr>
        <p:blipFill rotWithShape="1">
          <a:blip r:embed="rId3"/>
          <a:srcRect t="2988"/>
          <a:stretch/>
        </p:blipFill>
        <p:spPr>
          <a:xfrm>
            <a:off x="322516" y="3364992"/>
            <a:ext cx="3305175" cy="2245423"/>
          </a:xfrm>
          <a:prstGeom prst="rect">
            <a:avLst/>
          </a:prstGeom>
        </p:spPr>
      </p:pic>
      <p:sp>
        <p:nvSpPr>
          <p:cNvPr id="6" name="Rectángulo 5"/>
          <p:cNvSpPr/>
          <p:nvPr/>
        </p:nvSpPr>
        <p:spPr>
          <a:xfrm>
            <a:off x="170687" y="5746155"/>
            <a:ext cx="3755137" cy="923330"/>
          </a:xfrm>
          <a:prstGeom prst="rect">
            <a:avLst/>
          </a:prstGeom>
        </p:spPr>
        <p:txBody>
          <a:bodyPr wrap="square">
            <a:spAutoFit/>
          </a:bodyPr>
          <a:lstStyle/>
          <a:p>
            <a:r>
              <a:rPr lang="es-ES" b="1" dirty="0" smtClean="0"/>
              <a:t>Estructura </a:t>
            </a:r>
            <a:r>
              <a:rPr lang="es-ES" b="1" dirty="0"/>
              <a:t>típica de conductos bajo piso, sistema multicanal </a:t>
            </a:r>
            <a:r>
              <a:rPr lang="es-ES" b="1" dirty="0" smtClean="0"/>
              <a:t>de </a:t>
            </a:r>
            <a:r>
              <a:rPr lang="es-ES" b="1" dirty="0"/>
              <a:t>múltiple acceso </a:t>
            </a:r>
            <a:r>
              <a:rPr lang="es-ES" b="1" dirty="0" smtClean="0"/>
              <a:t>a las </a:t>
            </a:r>
            <a:r>
              <a:rPr lang="es-ES" b="1" dirty="0"/>
              <a:t>cajas de servicio.</a:t>
            </a:r>
          </a:p>
        </p:txBody>
      </p:sp>
      <p:sp>
        <p:nvSpPr>
          <p:cNvPr id="7" name="Rectángulo 6"/>
          <p:cNvSpPr/>
          <p:nvPr/>
        </p:nvSpPr>
        <p:spPr>
          <a:xfrm>
            <a:off x="3779520" y="3481030"/>
            <a:ext cx="4312214" cy="1477328"/>
          </a:xfrm>
          <a:prstGeom prst="rect">
            <a:avLst/>
          </a:prstGeom>
        </p:spPr>
        <p:txBody>
          <a:bodyPr wrap="square">
            <a:spAutoFit/>
          </a:bodyPr>
          <a:lstStyle/>
          <a:p>
            <a:pPr algn="just"/>
            <a:r>
              <a:rPr lang="es-ES" b="1" dirty="0">
                <a:solidFill>
                  <a:srgbClr val="FF0000"/>
                </a:solidFill>
                <a:latin typeface="Arial Rounded MT Bold" panose="020F0704030504030204" pitchFamily="34" charset="0"/>
              </a:rPr>
              <a:t>Existen dos </a:t>
            </a:r>
            <a:r>
              <a:rPr lang="es-ES" b="1" dirty="0" smtClean="0">
                <a:solidFill>
                  <a:srgbClr val="FF0000"/>
                </a:solidFill>
                <a:latin typeface="Arial Rounded MT Bold" panose="020F0704030504030204" pitchFamily="34" charset="0"/>
              </a:rPr>
              <a:t>tipos de instalaciones bajo piso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los piso ductos </a:t>
            </a:r>
            <a:r>
              <a:rPr lang="es-ES" b="1" dirty="0">
                <a:solidFill>
                  <a:srgbClr val="FF0000"/>
                </a:solidFill>
                <a:latin typeface="Arial Rounded MT Bold" panose="020F0704030504030204" pitchFamily="34" charset="0"/>
              </a:rPr>
              <a:t>embutidos </a:t>
            </a:r>
            <a:r>
              <a:rPr lang="es-ES" b="1" dirty="0" smtClean="0">
                <a:solidFill>
                  <a:srgbClr val="FF0000"/>
                </a:solidFill>
                <a:latin typeface="Arial Rounded MT Bold" panose="020F0704030504030204" pitchFamily="34" charset="0"/>
              </a:rPr>
              <a:t>en el </a:t>
            </a:r>
            <a:r>
              <a:rPr lang="es-ES" b="1" dirty="0" err="1" smtClean="0">
                <a:solidFill>
                  <a:srgbClr val="FF0000"/>
                </a:solidFill>
                <a:latin typeface="Arial Rounded MT Bold" panose="020F0704030504030204" pitchFamily="34" charset="0"/>
              </a:rPr>
              <a:t>contrapiso</a:t>
            </a:r>
            <a:r>
              <a:rPr lang="es-ES" b="1" dirty="0" smtClean="0">
                <a:solidFill>
                  <a:srgbClr val="FF0000"/>
                </a:solidFill>
                <a:latin typeface="Arial Rounded MT Bold" panose="020F0704030504030204" pitchFamily="34" charset="0"/>
              </a:rPr>
              <a:t> y las instalaciones </a:t>
            </a:r>
            <a:r>
              <a:rPr lang="es-ES" b="1" dirty="0">
                <a:solidFill>
                  <a:srgbClr val="FF0000"/>
                </a:solidFill>
                <a:latin typeface="Arial Rounded MT Bold" panose="020F0704030504030204" pitchFamily="34" charset="0"/>
              </a:rPr>
              <a:t>debajo </a:t>
            </a:r>
            <a:r>
              <a:rPr lang="es-ES" b="1" dirty="0" smtClean="0">
                <a:solidFill>
                  <a:srgbClr val="FF0000"/>
                </a:solidFill>
                <a:latin typeface="Arial Rounded MT Bold" panose="020F0704030504030204" pitchFamily="34" charset="0"/>
              </a:rPr>
              <a:t>de pisos elevados (piso técnico</a:t>
            </a:r>
            <a:r>
              <a:rPr lang="es-ES" b="1" dirty="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34684879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81048" y="1055822"/>
            <a:ext cx="11629901" cy="369332"/>
          </a:xfrm>
          <a:prstGeom prst="rect">
            <a:avLst/>
          </a:prstGeom>
        </p:spPr>
        <p:txBody>
          <a:bodyPr wrap="square">
            <a:spAutoFit/>
          </a:bodyPr>
          <a:lstStyle/>
          <a:p>
            <a:pPr algn="ctr"/>
            <a:r>
              <a:rPr lang="es-ES" b="1" dirty="0"/>
              <a:t>Realización </a:t>
            </a:r>
            <a:r>
              <a:rPr lang="es-ES" b="1" dirty="0" smtClean="0"/>
              <a:t>de instalaciones </a:t>
            </a:r>
            <a:r>
              <a:rPr lang="es-ES" b="1" dirty="0"/>
              <a:t>debajo de un piso.</a:t>
            </a:r>
          </a:p>
        </p:txBody>
      </p:sp>
      <p:pic>
        <p:nvPicPr>
          <p:cNvPr id="5" name="Imagen 4"/>
          <p:cNvPicPr>
            <a:picLocks noChangeAspect="1"/>
          </p:cNvPicPr>
          <p:nvPr/>
        </p:nvPicPr>
        <p:blipFill>
          <a:blip r:embed="rId2"/>
          <a:stretch>
            <a:fillRect/>
          </a:stretch>
        </p:blipFill>
        <p:spPr>
          <a:xfrm>
            <a:off x="4205285" y="1612260"/>
            <a:ext cx="3781425" cy="3514725"/>
          </a:xfrm>
          <a:prstGeom prst="rect">
            <a:avLst/>
          </a:prstGeom>
        </p:spPr>
      </p:pic>
    </p:spTree>
    <p:extLst>
      <p:ext uri="{BB962C8B-B14F-4D97-AF65-F5344CB8AC3E}">
        <p14:creationId xmlns:p14="http://schemas.microsoft.com/office/powerpoint/2010/main" val="21966878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724394" y="2219189"/>
            <a:ext cx="10842172" cy="2308324"/>
          </a:xfrm>
          <a:prstGeom prst="rect">
            <a:avLst/>
          </a:prstGeom>
        </p:spPr>
        <p:txBody>
          <a:bodyPr wrap="square">
            <a:spAutoFit/>
          </a:bodyPr>
          <a:lstStyle/>
          <a:p>
            <a:pPr algn="ctr"/>
            <a:r>
              <a:rPr lang="es-ES" sz="3600" b="1" dirty="0" smtClean="0"/>
              <a:t>BANDEJAS PORTACABLES Y CONDUCTORES</a:t>
            </a:r>
          </a:p>
          <a:p>
            <a:pPr algn="ctr"/>
            <a:r>
              <a:rPr lang="es-ES" sz="3600" b="1" dirty="0" smtClean="0"/>
              <a:t>Conoceremos el diseño de las bandejas </a:t>
            </a:r>
            <a:r>
              <a:rPr lang="es-ES" sz="3600" b="1" dirty="0" err="1" smtClean="0"/>
              <a:t>portacables</a:t>
            </a:r>
            <a:r>
              <a:rPr lang="es-ES" sz="3600" b="1" dirty="0" smtClean="0"/>
              <a:t> , los tipos de cables conductores y también su disposición en las canalizaciones</a:t>
            </a:r>
            <a:endParaRPr lang="es-ES" sz="3600" b="1" dirty="0"/>
          </a:p>
        </p:txBody>
      </p:sp>
    </p:spTree>
    <p:extLst>
      <p:ext uri="{BB962C8B-B14F-4D97-AF65-F5344CB8AC3E}">
        <p14:creationId xmlns:p14="http://schemas.microsoft.com/office/powerpoint/2010/main" val="74746958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6740307"/>
          </a:xfrm>
          <a:prstGeom prst="rect">
            <a:avLst/>
          </a:prstGeom>
        </p:spPr>
        <p:txBody>
          <a:bodyPr wrap="square">
            <a:spAutoFit/>
          </a:bodyPr>
          <a:lstStyle/>
          <a:p>
            <a:pPr algn="just"/>
            <a:r>
              <a:rPr lang="es-ES" dirty="0" smtClean="0"/>
              <a:t>Las bandejas </a:t>
            </a:r>
            <a:r>
              <a:rPr lang="es-ES" dirty="0" err="1"/>
              <a:t>portacables</a:t>
            </a:r>
            <a:r>
              <a:rPr lang="es-ES" dirty="0"/>
              <a:t> </a:t>
            </a:r>
            <a:r>
              <a:rPr lang="es-ES" dirty="0" smtClean="0"/>
              <a:t>tienen su principal aplicación en la industria a fin de permitir </a:t>
            </a:r>
            <a:r>
              <a:rPr lang="es-ES" dirty="0"/>
              <a:t>tendidos </a:t>
            </a:r>
            <a:r>
              <a:rPr lang="es-ES" dirty="0" smtClean="0"/>
              <a:t>de cables para usos </a:t>
            </a:r>
            <a:r>
              <a:rPr lang="es-ES" dirty="0"/>
              <a:t>específicos en forma ágil, sencilla y de fácil </a:t>
            </a:r>
            <a:r>
              <a:rPr lang="es-ES" dirty="0" smtClean="0"/>
              <a:t>mantenimiento</a:t>
            </a:r>
            <a:r>
              <a:rPr lang="es-ES" dirty="0"/>
              <a:t>. Se hallan construidas en chapa galvanizada (lisa o </a:t>
            </a:r>
            <a:r>
              <a:rPr lang="es-ES" dirty="0" smtClean="0"/>
              <a:t>perforada</a:t>
            </a:r>
            <a:r>
              <a:rPr lang="es-ES" dirty="0"/>
              <a:t>), en planchuela de hierro galvanizada formando </a:t>
            </a:r>
            <a:r>
              <a:rPr lang="es-ES" dirty="0" smtClean="0"/>
              <a:t>escaleras </a:t>
            </a:r>
            <a:r>
              <a:rPr lang="es-ES" dirty="0"/>
              <a:t>con laterales reforzados o en alambre que componen </a:t>
            </a:r>
            <a:r>
              <a:rPr lang="es-ES" dirty="0" smtClean="0"/>
              <a:t>ductos </a:t>
            </a:r>
            <a:r>
              <a:rPr lang="es-ES" dirty="0"/>
              <a:t>tipo jaula. Cada una de estas formas de construcción </a:t>
            </a:r>
            <a:r>
              <a:rPr lang="es-ES" dirty="0" smtClean="0"/>
              <a:t>determina </a:t>
            </a:r>
            <a:r>
              <a:rPr lang="es-ES" dirty="0"/>
              <a:t>el uso principal pero no exclusivo de la bandeja.</a:t>
            </a:r>
          </a:p>
          <a:p>
            <a:pPr algn="just"/>
            <a:r>
              <a:rPr lang="es-ES" dirty="0"/>
              <a:t>En general, en oficinas, cuando la instalación es a la vista, </a:t>
            </a:r>
            <a:r>
              <a:rPr lang="es-ES" dirty="0" smtClean="0"/>
              <a:t>se </a:t>
            </a:r>
            <a:r>
              <a:rPr lang="es-ES" dirty="0"/>
              <a:t>prefieren las cerradas o perforadas con tapa pues son </a:t>
            </a:r>
            <a:r>
              <a:rPr lang="es-ES" dirty="0" smtClean="0"/>
              <a:t>las </a:t>
            </a:r>
            <a:r>
              <a:rPr lang="es-ES" dirty="0"/>
              <a:t>de menor impacto visual. En depósitos o naves de </a:t>
            </a:r>
            <a:r>
              <a:rPr lang="es-ES" dirty="0" smtClean="0"/>
              <a:t>industrias</a:t>
            </a:r>
            <a:r>
              <a:rPr lang="es-ES" dirty="0"/>
              <a:t>, para pequeñas cargas de cables (poco peso </a:t>
            </a:r>
            <a:r>
              <a:rPr lang="es-ES" dirty="0" smtClean="0"/>
              <a:t>soportado </a:t>
            </a:r>
            <a:r>
              <a:rPr lang="es-ES" dirty="0"/>
              <a:t>por la bandeja) se utilizan las de tipo jaula o las de </a:t>
            </a:r>
            <a:r>
              <a:rPr lang="es-ES" dirty="0" smtClean="0"/>
              <a:t>tipo </a:t>
            </a:r>
            <a:r>
              <a:rPr lang="es-ES" dirty="0"/>
              <a:t>escalera, que además son las recomendadas para ser </a:t>
            </a:r>
            <a:r>
              <a:rPr lang="es-ES" dirty="0" smtClean="0"/>
              <a:t>instaladas </a:t>
            </a:r>
            <a:r>
              <a:rPr lang="es-ES" dirty="0"/>
              <a:t>a la intemperie. Su estructura y resistencia </a:t>
            </a:r>
            <a:r>
              <a:rPr lang="es-ES" dirty="0" smtClean="0"/>
              <a:t>mecánica </a:t>
            </a:r>
            <a:r>
              <a:rPr lang="es-ES" dirty="0"/>
              <a:t>las hace aptas para soportar grandes cargas.</a:t>
            </a:r>
          </a:p>
          <a:p>
            <a:pPr algn="just"/>
            <a:r>
              <a:rPr lang="es-ES" dirty="0"/>
              <a:t>Sobre cielorrasos suspendidos se utilizan en general </a:t>
            </a:r>
            <a:r>
              <a:rPr lang="es-ES" dirty="0" smtClean="0"/>
              <a:t>bandejas </a:t>
            </a:r>
            <a:r>
              <a:rPr lang="es-ES" dirty="0"/>
              <a:t>perforadas pues son las más livianas con el fin de </a:t>
            </a:r>
            <a:r>
              <a:rPr lang="es-ES" dirty="0" smtClean="0"/>
              <a:t>no </a:t>
            </a:r>
            <a:r>
              <a:rPr lang="es-ES" dirty="0"/>
              <a:t>recargar la estructura soporte del cielorraso. Debajo de </a:t>
            </a:r>
            <a:r>
              <a:rPr lang="es-ES" dirty="0" smtClean="0"/>
              <a:t>pisos </a:t>
            </a:r>
            <a:r>
              <a:rPr lang="es-ES" dirty="0"/>
              <a:t>técnicos, en general, se prefieren las de tipo escalera, </a:t>
            </a:r>
            <a:r>
              <a:rPr lang="es-ES" dirty="0" smtClean="0"/>
              <a:t>pues</a:t>
            </a:r>
            <a:r>
              <a:rPr lang="es-ES" dirty="0"/>
              <a:t>, por sus características constructivas, los escalones </a:t>
            </a:r>
            <a:r>
              <a:rPr lang="es-ES" dirty="0" smtClean="0"/>
              <a:t>se </a:t>
            </a:r>
            <a:r>
              <a:rPr lang="es-ES" dirty="0"/>
              <a:t>mantienen separados del piso permitiendo instalar y </a:t>
            </a:r>
            <a:r>
              <a:rPr lang="es-ES" dirty="0" smtClean="0"/>
              <a:t>precintar </a:t>
            </a:r>
            <a:r>
              <a:rPr lang="es-ES" dirty="0"/>
              <a:t>los cables contenidos en ellas.</a:t>
            </a:r>
          </a:p>
          <a:p>
            <a:pPr algn="just"/>
            <a:r>
              <a:rPr lang="es-ES" dirty="0"/>
              <a:t>Todas las bandejas tienen accesorios variados para </a:t>
            </a:r>
            <a:r>
              <a:rPr lang="es-ES" dirty="0" smtClean="0"/>
              <a:t>diferentes </a:t>
            </a:r>
            <a:r>
              <a:rPr lang="es-ES" dirty="0"/>
              <a:t>aplicaciones y necesidades: los hay que permiten </a:t>
            </a:r>
            <a:r>
              <a:rPr lang="es-ES" dirty="0" smtClean="0"/>
              <a:t>cruces</a:t>
            </a:r>
            <a:r>
              <a:rPr lang="es-ES" dirty="0"/>
              <a:t>, derivaciones en T o en ángulo oblicuo, curvas a </a:t>
            </a:r>
            <a:r>
              <a:rPr lang="es-ES" dirty="0" smtClean="0"/>
              <a:t>90° y </a:t>
            </a:r>
            <a:r>
              <a:rPr lang="es-ES" dirty="0"/>
              <a:t>a </a:t>
            </a:r>
            <a:r>
              <a:rPr lang="es-ES" dirty="0" smtClean="0"/>
              <a:t>45°? </a:t>
            </a:r>
            <a:r>
              <a:rPr lang="es-ES" dirty="0"/>
              <a:t>en el mismo plano, curvas de horizontal a vertical </a:t>
            </a:r>
            <a:r>
              <a:rPr lang="es-ES" dirty="0" smtClean="0"/>
              <a:t>con </a:t>
            </a:r>
            <a:r>
              <a:rPr lang="es-ES" dirty="0"/>
              <a:t>y sin giro lateral, embudos de derivación, portales de </a:t>
            </a:r>
            <a:r>
              <a:rPr lang="es-ES" dirty="0" smtClean="0"/>
              <a:t>acceso </a:t>
            </a:r>
            <a:r>
              <a:rPr lang="es-ES" dirty="0"/>
              <a:t>a gabinetes, etcétera. Hay también una línea </a:t>
            </a:r>
            <a:r>
              <a:rPr lang="es-ES" dirty="0" smtClean="0"/>
              <a:t>comercial </a:t>
            </a:r>
            <a:r>
              <a:rPr lang="es-ES" dirty="0"/>
              <a:t>de bandejas lisas y perforadas que pueden ser </a:t>
            </a:r>
            <a:r>
              <a:rPr lang="es-ES" dirty="0" err="1" smtClean="0"/>
              <a:t>provisas</a:t>
            </a:r>
            <a:r>
              <a:rPr lang="es-ES" dirty="0" smtClean="0"/>
              <a:t> en colores </a:t>
            </a:r>
            <a:r>
              <a:rPr lang="es-ES" dirty="0"/>
              <a:t>para ser empleadas </a:t>
            </a:r>
            <a:r>
              <a:rPr lang="es-ES" dirty="0" smtClean="0"/>
              <a:t>en oficinas</a:t>
            </a:r>
            <a:r>
              <a:rPr lang="es-ES" dirty="0"/>
              <a:t>.</a:t>
            </a:r>
          </a:p>
          <a:p>
            <a:pPr algn="ctr"/>
            <a:r>
              <a:rPr lang="es-ES" b="1" dirty="0" smtClean="0">
                <a:solidFill>
                  <a:srgbClr val="FF0000"/>
                </a:solidFill>
                <a:latin typeface="Arial Rounded MT Bold" panose="020F0704030504030204" pitchFamily="34" charset="0"/>
              </a:rPr>
              <a:t>Para instalar en bandejas </a:t>
            </a:r>
            <a:r>
              <a:rPr lang="es-ES" b="1" dirty="0" err="1" smtClean="0">
                <a:solidFill>
                  <a:srgbClr val="FF0000"/>
                </a:solidFill>
                <a:latin typeface="Arial Rounded MT Bold" panose="020F0704030504030204" pitchFamily="34" charset="0"/>
              </a:rPr>
              <a:t>portacables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únicamente se pueden utilizar cables de tipo subterráneo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salvo el de puesta a tierra</a:t>
            </a:r>
            <a:r>
              <a:rPr lang="es-ES" b="1" dirty="0">
                <a:solidFill>
                  <a:srgbClr val="FF0000"/>
                </a:solidFill>
                <a:latin typeface="Arial Rounded MT Bold" panose="020F0704030504030204" pitchFamily="34" charset="0"/>
              </a:rPr>
              <a:t>.</a:t>
            </a:r>
          </a:p>
          <a:p>
            <a:pPr algn="just"/>
            <a:r>
              <a:rPr lang="es-ES" dirty="0"/>
              <a:t>En las bandejas </a:t>
            </a:r>
            <a:r>
              <a:rPr lang="es-ES" dirty="0" err="1"/>
              <a:t>portacables</a:t>
            </a:r>
            <a:r>
              <a:rPr lang="es-ES" dirty="0"/>
              <a:t>, al igual que en cualquier tipo </a:t>
            </a:r>
            <a:r>
              <a:rPr lang="es-ES" dirty="0" smtClean="0"/>
              <a:t>de </a:t>
            </a:r>
            <a:r>
              <a:rPr lang="es-ES" dirty="0"/>
              <a:t>canalizaciones, no se permiten dentro de ellas los </a:t>
            </a:r>
            <a:r>
              <a:rPr lang="es-ES" dirty="0" smtClean="0"/>
              <a:t>empalmes </a:t>
            </a:r>
            <a:r>
              <a:rPr lang="es-ES" dirty="0"/>
              <a:t>de cables. El tendido debe ser de una pieza única, </a:t>
            </a:r>
            <a:r>
              <a:rPr lang="es-ES" dirty="0" smtClean="0"/>
              <a:t>pero</a:t>
            </a:r>
            <a:r>
              <a:rPr lang="es-ES" dirty="0"/>
              <a:t>, como hemos visto, las bandejas permiten generar </a:t>
            </a:r>
            <a:r>
              <a:rPr lang="es-ES" dirty="0" smtClean="0"/>
              <a:t>derivaciones </a:t>
            </a:r>
            <a:r>
              <a:rPr lang="es-ES" dirty="0"/>
              <a:t>en las instalaciones, tanto si continúan por la </a:t>
            </a:r>
            <a:r>
              <a:rPr lang="es-ES" dirty="0" smtClean="0"/>
              <a:t>bandeja </a:t>
            </a:r>
            <a:r>
              <a:rPr lang="es-ES" dirty="0"/>
              <a:t>como si siguen por cañerías u otras bandejas. En </a:t>
            </a:r>
            <a:r>
              <a:rPr lang="es-ES" dirty="0" smtClean="0"/>
              <a:t>cualquiera </a:t>
            </a:r>
            <a:r>
              <a:rPr lang="es-ES" dirty="0"/>
              <a:t>de los casos, ya sea que se necesite realizar una </a:t>
            </a:r>
            <a:r>
              <a:rPr lang="es-ES" dirty="0" smtClean="0"/>
              <a:t>derivación </a:t>
            </a:r>
            <a:r>
              <a:rPr lang="es-ES" dirty="0"/>
              <a:t>del alimentador principal o que se deba </a:t>
            </a:r>
            <a:r>
              <a:rPr lang="es-ES" dirty="0" smtClean="0"/>
              <a:t>empalmar </a:t>
            </a:r>
            <a:r>
              <a:rPr lang="es-ES" dirty="0"/>
              <a:t>el cable principal con otro igual para que continúe el </a:t>
            </a:r>
            <a:r>
              <a:rPr lang="es-ES" dirty="0" smtClean="0"/>
              <a:t>tendido</a:t>
            </a:r>
            <a:r>
              <a:rPr lang="es-ES" dirty="0"/>
              <a:t>, dichos empalmes no pueden ser hechos en la </a:t>
            </a:r>
            <a:r>
              <a:rPr lang="es-ES" dirty="0" smtClean="0"/>
              <a:t>bandeja</a:t>
            </a:r>
            <a:r>
              <a:rPr lang="es-ES" dirty="0"/>
              <a:t>. </a:t>
            </a:r>
            <a:endParaRPr lang="es-ES" dirty="0" smtClean="0"/>
          </a:p>
          <a:p>
            <a:pPr algn="just"/>
            <a:endParaRPr lang="es-ES" dirty="0"/>
          </a:p>
        </p:txBody>
      </p:sp>
    </p:spTree>
    <p:extLst>
      <p:ext uri="{BB962C8B-B14F-4D97-AF65-F5344CB8AC3E}">
        <p14:creationId xmlns:p14="http://schemas.microsoft.com/office/powerpoint/2010/main" val="30314676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6740307"/>
          </a:xfrm>
          <a:prstGeom prst="rect">
            <a:avLst/>
          </a:prstGeom>
        </p:spPr>
        <p:txBody>
          <a:bodyPr wrap="square">
            <a:spAutoFit/>
          </a:bodyPr>
          <a:lstStyle/>
          <a:p>
            <a:pPr algn="just"/>
            <a:r>
              <a:rPr lang="es-ES" dirty="0" smtClean="0"/>
              <a:t>Para </a:t>
            </a:r>
            <a:r>
              <a:rPr lang="es-ES" dirty="0"/>
              <a:t>realizarlos se debe instalar en la bandeja o junto </a:t>
            </a:r>
            <a:r>
              <a:rPr lang="es-ES" dirty="0" smtClean="0"/>
              <a:t>a </a:t>
            </a:r>
            <a:r>
              <a:rPr lang="es-ES" dirty="0"/>
              <a:t>ella una caja a la que los cables accederán por medio </a:t>
            </a:r>
            <a:r>
              <a:rPr lang="es-ES" dirty="0" smtClean="0"/>
              <a:t>de </a:t>
            </a:r>
            <a:r>
              <a:rPr lang="es-ES" dirty="0" err="1" smtClean="0"/>
              <a:t>prensacables</a:t>
            </a:r>
            <a:r>
              <a:rPr lang="es-ES" dirty="0"/>
              <a:t>, que realizarán, dentro de ella, el empalme </a:t>
            </a:r>
            <a:r>
              <a:rPr lang="es-ES" dirty="0" smtClean="0"/>
              <a:t>de </a:t>
            </a:r>
            <a:r>
              <a:rPr lang="es-ES" dirty="0"/>
              <a:t>los extremos de los cables mediante el uso de </a:t>
            </a:r>
            <a:r>
              <a:rPr lang="es-ES" dirty="0" smtClean="0"/>
              <a:t>borneras destinadas </a:t>
            </a:r>
            <a:r>
              <a:rPr lang="es-ES" dirty="0"/>
              <a:t>a tal fin.</a:t>
            </a:r>
          </a:p>
          <a:p>
            <a:pPr algn="just"/>
            <a:r>
              <a:rPr lang="es-ES" dirty="0"/>
              <a:t>Las bandejas pueden ser instaladas en horizontal o </a:t>
            </a:r>
            <a:r>
              <a:rPr lang="es-ES" dirty="0" smtClean="0"/>
              <a:t>vertical</a:t>
            </a:r>
            <a:r>
              <a:rPr lang="es-ES" dirty="0"/>
              <a:t>, su origen será </a:t>
            </a:r>
            <a:r>
              <a:rPr lang="es-ES" dirty="0" smtClean="0"/>
              <a:t>un tomacorrientes</a:t>
            </a:r>
            <a:r>
              <a:rPr lang="es-ES" dirty="0"/>
              <a:t>) o de aplicaciones puntuales, por ejemplo </a:t>
            </a:r>
            <a:r>
              <a:rPr lang="es-ES" dirty="0" smtClean="0"/>
              <a:t>de </a:t>
            </a:r>
            <a:r>
              <a:rPr lang="es-ES" dirty="0"/>
              <a:t>bombas, de motores de cortinas metálicas de acceso a </a:t>
            </a:r>
            <a:r>
              <a:rPr lang="es-ES" dirty="0" smtClean="0"/>
              <a:t>locales</a:t>
            </a:r>
            <a:r>
              <a:rPr lang="es-ES" dirty="0"/>
              <a:t>, etcétera.</a:t>
            </a:r>
          </a:p>
          <a:p>
            <a:pPr algn="just"/>
            <a:r>
              <a:rPr lang="es-ES" dirty="0"/>
              <a:t>En las bandejas </a:t>
            </a:r>
            <a:r>
              <a:rPr lang="es-ES" dirty="0" err="1"/>
              <a:t>portacables</a:t>
            </a:r>
            <a:r>
              <a:rPr lang="es-ES" dirty="0"/>
              <a:t>, además de cables tipo </a:t>
            </a:r>
            <a:r>
              <a:rPr lang="es-ES" dirty="0" smtClean="0"/>
              <a:t>subterráneos</a:t>
            </a:r>
            <a:r>
              <a:rPr lang="es-ES" dirty="0"/>
              <a:t>, se pueden instalar canalizaciones </a:t>
            </a:r>
            <a:r>
              <a:rPr lang="es-ES" dirty="0" smtClean="0"/>
              <a:t>convencionales</a:t>
            </a:r>
            <a:r>
              <a:rPr lang="es-ES" dirty="0"/>
              <a:t>, tales como caños rígidos o flexibles. También se </a:t>
            </a:r>
            <a:r>
              <a:rPr lang="es-ES" dirty="0" smtClean="0"/>
              <a:t>pueden </a:t>
            </a:r>
            <a:r>
              <a:rPr lang="es-ES" dirty="0"/>
              <a:t>agrupar cables de un mismo tipo mediante el </a:t>
            </a:r>
            <a:r>
              <a:rPr lang="es-ES" dirty="0" smtClean="0"/>
              <a:t>empleo </a:t>
            </a:r>
            <a:r>
              <a:rPr lang="es-ES" dirty="0"/>
              <a:t>de cintas </a:t>
            </a:r>
            <a:r>
              <a:rPr lang="es-ES" dirty="0" err="1"/>
              <a:t>espiraladas</a:t>
            </a:r>
            <a:r>
              <a:rPr lang="es-ES" dirty="0"/>
              <a:t> de sujeción. Los cables deben ir </a:t>
            </a:r>
            <a:r>
              <a:rPr lang="es-ES" dirty="0" smtClean="0"/>
              <a:t>precintados </a:t>
            </a:r>
            <a:r>
              <a:rPr lang="es-ES" dirty="0"/>
              <a:t>a las bandejas a fin de evitar su movimiento y </a:t>
            </a:r>
            <a:r>
              <a:rPr lang="es-ES" dirty="0" smtClean="0"/>
              <a:t>desplazamiento</a:t>
            </a:r>
            <a:r>
              <a:rPr lang="es-ES" dirty="0"/>
              <a:t>, en especial en aquellos tramos no </a:t>
            </a:r>
            <a:r>
              <a:rPr lang="es-ES" dirty="0" smtClean="0"/>
              <a:t>horizontales </a:t>
            </a:r>
            <a:r>
              <a:rPr lang="es-ES" dirty="0"/>
              <a:t>del tendido.</a:t>
            </a:r>
          </a:p>
          <a:p>
            <a:pPr algn="just"/>
            <a:r>
              <a:rPr lang="es-ES" dirty="0"/>
              <a:t>Las bandejas </a:t>
            </a:r>
            <a:r>
              <a:rPr lang="es-ES" dirty="0" err="1"/>
              <a:t>portacables</a:t>
            </a:r>
            <a:r>
              <a:rPr lang="es-ES" dirty="0"/>
              <a:t> tienen múltiples aplicaciones</a:t>
            </a:r>
            <a:r>
              <a:rPr lang="es-ES" dirty="0" smtClean="0"/>
              <a:t>. Además </a:t>
            </a:r>
            <a:r>
              <a:rPr lang="es-ES" dirty="0"/>
              <a:t>de las que se han visto, se las puede utilizar en </a:t>
            </a:r>
            <a:r>
              <a:rPr lang="es-ES" dirty="0" smtClean="0"/>
              <a:t>instalaciones </a:t>
            </a:r>
            <a:r>
              <a:rPr lang="es-ES" dirty="0"/>
              <a:t>bajo pisos técnicos, sobre cielorrasos </a:t>
            </a:r>
            <a:r>
              <a:rPr lang="es-ES" dirty="0" smtClean="0"/>
              <a:t>suspendidos </a:t>
            </a:r>
            <a:r>
              <a:rPr lang="es-ES" dirty="0"/>
              <a:t>y a la intemperie. Asimismo, tienen también usos </a:t>
            </a:r>
            <a:r>
              <a:rPr lang="es-ES" dirty="0" smtClean="0"/>
              <a:t>prohibidos</a:t>
            </a:r>
            <a:r>
              <a:rPr lang="es-ES" dirty="0"/>
              <a:t>, por ejemplo, no pueden ser instaladas en </a:t>
            </a:r>
            <a:r>
              <a:rPr lang="es-ES" dirty="0" smtClean="0"/>
              <a:t>espacios </a:t>
            </a:r>
            <a:r>
              <a:rPr lang="es-ES" dirty="0"/>
              <a:t>de ascensores.</a:t>
            </a:r>
          </a:p>
          <a:p>
            <a:pPr algn="ctr"/>
            <a:r>
              <a:rPr lang="es-ES" b="1" dirty="0" smtClean="0">
                <a:solidFill>
                  <a:srgbClr val="FF0000"/>
                </a:solidFill>
                <a:latin typeface="Arial Rounded MT Bold" panose="020F0704030504030204" pitchFamily="34" charset="0"/>
              </a:rPr>
              <a:t>Las bandejas </a:t>
            </a:r>
            <a:r>
              <a:rPr lang="es-ES" b="1" dirty="0" err="1">
                <a:solidFill>
                  <a:srgbClr val="FF0000"/>
                </a:solidFill>
                <a:latin typeface="Arial Rounded MT Bold" panose="020F0704030504030204" pitchFamily="34" charset="0"/>
              </a:rPr>
              <a:t>portacables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pueden ser usadas en locales o viviendas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pero no se deben </a:t>
            </a:r>
            <a:r>
              <a:rPr lang="es-ES" b="1" dirty="0">
                <a:solidFill>
                  <a:srgbClr val="FF0000"/>
                </a:solidFill>
                <a:latin typeface="Arial Rounded MT Bold" panose="020F0704030504030204" pitchFamily="34" charset="0"/>
              </a:rPr>
              <a:t>instalar </a:t>
            </a:r>
            <a:r>
              <a:rPr lang="es-ES" b="1" dirty="0" smtClean="0">
                <a:solidFill>
                  <a:srgbClr val="FF0000"/>
                </a:solidFill>
                <a:latin typeface="Arial Rounded MT Bold" panose="020F0704030504030204" pitchFamily="34" charset="0"/>
              </a:rPr>
              <a:t>en huecos de ascensores</a:t>
            </a:r>
            <a:r>
              <a:rPr lang="es-ES" b="1" dirty="0">
                <a:solidFill>
                  <a:srgbClr val="FF0000"/>
                </a:solidFill>
                <a:latin typeface="Arial Rounded MT Bold" panose="020F0704030504030204" pitchFamily="34" charset="0"/>
              </a:rPr>
              <a:t>.</a:t>
            </a:r>
          </a:p>
          <a:p>
            <a:pPr algn="just"/>
            <a:endParaRPr lang="es-ES" dirty="0" smtClean="0"/>
          </a:p>
          <a:p>
            <a:pPr algn="just"/>
            <a:r>
              <a:rPr lang="es-ES" b="1" dirty="0" smtClean="0"/>
              <a:t>				Bandeja </a:t>
            </a:r>
            <a:r>
              <a:rPr lang="es-ES" b="1" dirty="0" err="1"/>
              <a:t>portacables</a:t>
            </a:r>
            <a:r>
              <a:rPr lang="es-ES" b="1" dirty="0"/>
              <a:t> tipo escalera</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679553" y="4212153"/>
            <a:ext cx="2828925" cy="2305050"/>
          </a:xfrm>
          <a:prstGeom prst="rect">
            <a:avLst/>
          </a:prstGeom>
        </p:spPr>
      </p:pic>
      <p:pic>
        <p:nvPicPr>
          <p:cNvPr id="4" name="Imagen 3"/>
          <p:cNvPicPr>
            <a:picLocks noChangeAspect="1"/>
          </p:cNvPicPr>
          <p:nvPr/>
        </p:nvPicPr>
        <p:blipFill>
          <a:blip r:embed="rId3"/>
          <a:stretch>
            <a:fillRect/>
          </a:stretch>
        </p:blipFill>
        <p:spPr>
          <a:xfrm>
            <a:off x="8733497" y="4078803"/>
            <a:ext cx="2752725" cy="2438400"/>
          </a:xfrm>
          <a:prstGeom prst="rect">
            <a:avLst/>
          </a:prstGeom>
        </p:spPr>
      </p:pic>
      <p:sp>
        <p:nvSpPr>
          <p:cNvPr id="5" name="Rectángulo 4"/>
          <p:cNvSpPr/>
          <p:nvPr/>
        </p:nvSpPr>
        <p:spPr>
          <a:xfrm>
            <a:off x="5395269" y="5500646"/>
            <a:ext cx="3148234" cy="369332"/>
          </a:xfrm>
          <a:prstGeom prst="rect">
            <a:avLst/>
          </a:prstGeom>
        </p:spPr>
        <p:txBody>
          <a:bodyPr wrap="none">
            <a:spAutoFit/>
          </a:bodyPr>
          <a:lstStyle/>
          <a:p>
            <a:r>
              <a:rPr lang="es-ES" b="1" dirty="0"/>
              <a:t>Bandeja </a:t>
            </a:r>
            <a:r>
              <a:rPr lang="es-ES" b="1" dirty="0" err="1"/>
              <a:t>portacables</a:t>
            </a:r>
            <a:r>
              <a:rPr lang="es-ES" b="1" dirty="0"/>
              <a:t> tipo jaula.</a:t>
            </a:r>
          </a:p>
        </p:txBody>
      </p:sp>
    </p:spTree>
    <p:extLst>
      <p:ext uri="{BB962C8B-B14F-4D97-AF65-F5344CB8AC3E}">
        <p14:creationId xmlns:p14="http://schemas.microsoft.com/office/powerpoint/2010/main" val="250373278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5078313"/>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6" name="Imagen 5"/>
          <p:cNvPicPr>
            <a:picLocks noChangeAspect="1"/>
          </p:cNvPicPr>
          <p:nvPr/>
        </p:nvPicPr>
        <p:blipFill>
          <a:blip r:embed="rId2"/>
          <a:stretch>
            <a:fillRect/>
          </a:stretch>
        </p:blipFill>
        <p:spPr>
          <a:xfrm>
            <a:off x="4331338" y="1673052"/>
            <a:ext cx="3343275" cy="4371975"/>
          </a:xfrm>
          <a:prstGeom prst="rect">
            <a:avLst/>
          </a:prstGeom>
        </p:spPr>
      </p:pic>
      <p:sp>
        <p:nvSpPr>
          <p:cNvPr id="7" name="Rectángulo 6"/>
          <p:cNvSpPr/>
          <p:nvPr/>
        </p:nvSpPr>
        <p:spPr>
          <a:xfrm>
            <a:off x="2954975" y="837648"/>
            <a:ext cx="6096000" cy="646331"/>
          </a:xfrm>
          <a:prstGeom prst="rect">
            <a:avLst/>
          </a:prstGeom>
        </p:spPr>
        <p:txBody>
          <a:bodyPr>
            <a:spAutoFit/>
          </a:bodyPr>
          <a:lstStyle/>
          <a:p>
            <a:pPr algn="just"/>
            <a:r>
              <a:rPr lang="es-ES" b="1" dirty="0"/>
              <a:t>Típicas bandejas perforadas. Las perforaciones preformadas </a:t>
            </a:r>
          </a:p>
          <a:p>
            <a:pPr algn="just"/>
            <a:r>
              <a:rPr lang="es-ES" b="1" dirty="0"/>
              <a:t>se utilizan para los conectores de unión de las cañerías.</a:t>
            </a:r>
          </a:p>
        </p:txBody>
      </p:sp>
    </p:spTree>
    <p:extLst>
      <p:ext uri="{BB962C8B-B14F-4D97-AF65-F5344CB8AC3E}">
        <p14:creationId xmlns:p14="http://schemas.microsoft.com/office/powerpoint/2010/main" val="180199821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8" y="283639"/>
            <a:ext cx="7113320" cy="535531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Barras y </a:t>
            </a:r>
            <a:r>
              <a:rPr lang="es-ES" b="1" dirty="0" err="1" smtClean="0">
                <a:solidFill>
                  <a:srgbClr val="0070C0"/>
                </a:solidFill>
                <a:latin typeface="Arial Rounded MT Bold" panose="020F0704030504030204" pitchFamily="34" charset="0"/>
              </a:rPr>
              <a:t>blindobarras</a:t>
            </a:r>
            <a:endParaRPr lang="es-ES" b="1" dirty="0">
              <a:solidFill>
                <a:srgbClr val="0070C0"/>
              </a:solidFill>
              <a:latin typeface="Arial Rounded MT Bold" panose="020F0704030504030204" pitchFamily="34" charset="0"/>
            </a:endParaRPr>
          </a:p>
          <a:p>
            <a:pPr algn="just"/>
            <a:r>
              <a:rPr lang="es-ES" dirty="0"/>
              <a:t>Al diseñar una instalación eléctrica en la forma </a:t>
            </a:r>
            <a:r>
              <a:rPr lang="es-ES" dirty="0" smtClean="0"/>
              <a:t>tradicional</a:t>
            </a:r>
            <a:r>
              <a:rPr lang="es-ES" dirty="0"/>
              <a:t>, con canalizaciones y cables, debemos utilizar </a:t>
            </a:r>
            <a:r>
              <a:rPr lang="es-ES" dirty="0" smtClean="0"/>
              <a:t>muchos ramales </a:t>
            </a:r>
            <a:r>
              <a:rPr lang="es-ES" dirty="0"/>
              <a:t>para llegar hasta las cargas. Mediante el </a:t>
            </a:r>
            <a:r>
              <a:rPr lang="es-ES" dirty="0" smtClean="0"/>
              <a:t>empleo de </a:t>
            </a:r>
            <a:r>
              <a:rPr lang="es-ES" dirty="0"/>
              <a:t>barras y </a:t>
            </a:r>
            <a:r>
              <a:rPr lang="es-ES" dirty="0" err="1"/>
              <a:t>blindobarras</a:t>
            </a:r>
            <a:r>
              <a:rPr lang="es-ES" dirty="0"/>
              <a:t>, aseguramos menores caídas de </a:t>
            </a:r>
            <a:r>
              <a:rPr lang="es-ES" dirty="0" smtClean="0"/>
              <a:t>tensión </a:t>
            </a:r>
            <a:r>
              <a:rPr lang="es-ES" dirty="0"/>
              <a:t>en los alimentadores; de esta forma logramos una </a:t>
            </a:r>
            <a:r>
              <a:rPr lang="es-ES" dirty="0" smtClean="0"/>
              <a:t>mayor </a:t>
            </a:r>
            <a:r>
              <a:rPr lang="es-ES" dirty="0"/>
              <a:t>eficiencia y economía.</a:t>
            </a:r>
          </a:p>
          <a:p>
            <a:pPr algn="just"/>
            <a:r>
              <a:rPr lang="es-ES" dirty="0"/>
              <a:t>Debemos tener en cuenta dos efectos existentes en </a:t>
            </a:r>
            <a:r>
              <a:rPr lang="es-ES" dirty="0" smtClean="0"/>
              <a:t>sistemas </a:t>
            </a:r>
            <a:r>
              <a:rPr lang="es-ES" dirty="0"/>
              <a:t>eléctricos con conductores redondos: el efecto skin, </a:t>
            </a:r>
            <a:r>
              <a:rPr lang="es-ES" dirty="0" smtClean="0"/>
              <a:t>por </a:t>
            </a:r>
            <a:r>
              <a:rPr lang="es-ES" dirty="0"/>
              <a:t>el cual la corriente se agrupa en una pequeña zona </a:t>
            </a:r>
            <a:r>
              <a:rPr lang="es-ES" dirty="0" smtClean="0"/>
              <a:t>sobre </a:t>
            </a:r>
            <a:r>
              <a:rPr lang="es-ES" dirty="0"/>
              <a:t>el borde del conductor (por esta razón los </a:t>
            </a:r>
            <a:r>
              <a:rPr lang="es-ES" dirty="0" smtClean="0"/>
              <a:t>conductores </a:t>
            </a:r>
            <a:r>
              <a:rPr lang="es-ES" dirty="0"/>
              <a:t>de alta tensión son huecos), y el efecto de proximidad. </a:t>
            </a:r>
          </a:p>
          <a:p>
            <a:pPr algn="just"/>
            <a:r>
              <a:rPr lang="es-ES" dirty="0"/>
              <a:t>Empleando elementos rectangulares en lugar de cilíndricos, </a:t>
            </a:r>
            <a:r>
              <a:rPr lang="es-ES" dirty="0" smtClean="0"/>
              <a:t>mejoramos </a:t>
            </a:r>
            <a:r>
              <a:rPr lang="es-ES" dirty="0"/>
              <a:t>la eficiencia en ambos aspectos, y se logran </a:t>
            </a:r>
            <a:r>
              <a:rPr lang="es-ES" dirty="0" smtClean="0"/>
              <a:t>menores </a:t>
            </a:r>
            <a:r>
              <a:rPr lang="es-ES" dirty="0"/>
              <a:t>caídas de tensión. Por otra parte, las barras </a:t>
            </a:r>
            <a:r>
              <a:rPr lang="es-ES" dirty="0" smtClean="0"/>
              <a:t>permiten </a:t>
            </a:r>
            <a:r>
              <a:rPr lang="es-ES" dirty="0"/>
              <a:t>el empleo de materiales más económicos que el cobre, </a:t>
            </a:r>
            <a:r>
              <a:rPr lang="es-ES" dirty="0" smtClean="0"/>
              <a:t>como </a:t>
            </a:r>
            <a:r>
              <a:rPr lang="es-ES" dirty="0"/>
              <a:t>por ejemplo, el aluminio con su superficie </a:t>
            </a:r>
            <a:r>
              <a:rPr lang="es-ES" dirty="0" err="1" smtClean="0"/>
              <a:t>electroplateada</a:t>
            </a:r>
            <a:r>
              <a:rPr lang="es-ES" dirty="0" smtClean="0"/>
              <a:t> </a:t>
            </a:r>
            <a:r>
              <a:rPr lang="es-ES" dirty="0"/>
              <a:t>con estaño o plata, lo que permite un ahorro de </a:t>
            </a:r>
            <a:r>
              <a:rPr lang="es-ES" dirty="0" smtClean="0"/>
              <a:t>casi el 50 % en material</a:t>
            </a:r>
            <a:r>
              <a:rPr lang="es-ES" dirty="0"/>
              <a:t>.</a:t>
            </a:r>
          </a:p>
          <a:p>
            <a:pPr algn="just"/>
            <a:r>
              <a:rPr lang="es-ES" dirty="0" smtClean="0"/>
              <a:t>Las barras y </a:t>
            </a:r>
            <a:r>
              <a:rPr lang="es-ES" dirty="0" err="1" smtClean="0"/>
              <a:t>blindobarras</a:t>
            </a:r>
            <a:r>
              <a:rPr lang="es-ES" dirty="0" smtClean="0"/>
              <a:t> son, entonces, elementos esenciales </a:t>
            </a:r>
            <a:r>
              <a:rPr lang="es-ES" dirty="0"/>
              <a:t>que forman parte </a:t>
            </a:r>
            <a:r>
              <a:rPr lang="es-ES" dirty="0" smtClean="0"/>
              <a:t>de las instalaciones </a:t>
            </a:r>
            <a:r>
              <a:rPr lang="es-ES" dirty="0"/>
              <a:t>eléctricas</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8322066" y="794358"/>
            <a:ext cx="3171825" cy="4333875"/>
          </a:xfrm>
          <a:prstGeom prst="rect">
            <a:avLst/>
          </a:prstGeom>
        </p:spPr>
      </p:pic>
      <p:sp>
        <p:nvSpPr>
          <p:cNvPr id="4" name="Rectángulo 3"/>
          <p:cNvSpPr/>
          <p:nvPr/>
        </p:nvSpPr>
        <p:spPr>
          <a:xfrm>
            <a:off x="7374578" y="5389569"/>
            <a:ext cx="4553628" cy="923330"/>
          </a:xfrm>
          <a:prstGeom prst="rect">
            <a:avLst/>
          </a:prstGeom>
        </p:spPr>
        <p:txBody>
          <a:bodyPr wrap="square">
            <a:spAutoFit/>
          </a:bodyPr>
          <a:lstStyle/>
          <a:p>
            <a:pPr algn="ctr"/>
            <a:r>
              <a:rPr lang="es-ES" b="1" dirty="0" smtClean="0"/>
              <a:t>Tablero </a:t>
            </a:r>
            <a:r>
              <a:rPr lang="es-ES" b="1" dirty="0"/>
              <a:t>de distribución sin barras. Este tablero presenta una imagen desprolija y poco profesional.</a:t>
            </a:r>
          </a:p>
        </p:txBody>
      </p:sp>
    </p:spTree>
    <p:extLst>
      <p:ext uri="{BB962C8B-B14F-4D97-AF65-F5344CB8AC3E}">
        <p14:creationId xmlns:p14="http://schemas.microsoft.com/office/powerpoint/2010/main" val="335608538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578442"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Barras </a:t>
            </a:r>
            <a:r>
              <a:rPr lang="es-ES" b="1" dirty="0">
                <a:solidFill>
                  <a:srgbClr val="0070C0"/>
                </a:solidFill>
                <a:latin typeface="Arial Rounded MT Bold" panose="020F0704030504030204" pitchFamily="34" charset="0"/>
              </a:rPr>
              <a:t>de distribución</a:t>
            </a:r>
          </a:p>
          <a:p>
            <a:pPr algn="just"/>
            <a:r>
              <a:rPr lang="es-ES" dirty="0"/>
              <a:t>Toda instalación eléctrica tiene un punto débil, y este es la </a:t>
            </a:r>
            <a:r>
              <a:rPr lang="es-ES" dirty="0" smtClean="0"/>
              <a:t>distribución </a:t>
            </a:r>
            <a:r>
              <a:rPr lang="es-ES" dirty="0"/>
              <a:t>de la energía dentro de la instalación. Una </a:t>
            </a:r>
            <a:r>
              <a:rPr lang="es-ES" dirty="0" smtClean="0"/>
              <a:t>mala gestión </a:t>
            </a:r>
            <a:r>
              <a:rPr lang="es-ES" dirty="0"/>
              <a:t>lleva al fracaso de la instalación, entendiéndose por </a:t>
            </a:r>
            <a:r>
              <a:rPr lang="es-ES" dirty="0" smtClean="0"/>
              <a:t>fracaso </a:t>
            </a:r>
            <a:r>
              <a:rPr lang="es-ES" dirty="0"/>
              <a:t>a cortes continuos o fallas de alimentación.</a:t>
            </a:r>
          </a:p>
          <a:p>
            <a:pPr algn="just"/>
            <a:r>
              <a:rPr lang="es-ES" dirty="0"/>
              <a:t>A fin de evitar este problema bastante común en </a:t>
            </a:r>
            <a:r>
              <a:rPr lang="es-ES" dirty="0" smtClean="0"/>
              <a:t>instalaciones </a:t>
            </a:r>
            <a:r>
              <a:rPr lang="es-ES" dirty="0"/>
              <a:t>de tipo industrial, la distribución se realiza en tableros </a:t>
            </a:r>
            <a:r>
              <a:rPr lang="es-ES" dirty="0" smtClean="0"/>
              <a:t>mediante </a:t>
            </a:r>
            <a:r>
              <a:rPr lang="es-ES" dirty="0"/>
              <a:t>el empleo de barras de distribución de la sección </a:t>
            </a:r>
            <a:r>
              <a:rPr lang="es-ES" dirty="0" smtClean="0"/>
              <a:t>adecuada </a:t>
            </a:r>
            <a:r>
              <a:rPr lang="es-ES" dirty="0"/>
              <a:t>a la corriente por manejar.</a:t>
            </a:r>
          </a:p>
          <a:p>
            <a:pPr algn="just"/>
            <a:r>
              <a:rPr lang="es-ES" dirty="0"/>
              <a:t>Las barras de distribución están generalmente </a:t>
            </a:r>
            <a:r>
              <a:rPr lang="es-ES" dirty="0" smtClean="0"/>
              <a:t>confeccionadas </a:t>
            </a:r>
            <a:r>
              <a:rPr lang="es-ES" dirty="0"/>
              <a:t>en cobre y se instalan dentro de los tableros </a:t>
            </a:r>
            <a:r>
              <a:rPr lang="es-ES" dirty="0" smtClean="0"/>
              <a:t>eléctricos </a:t>
            </a:r>
            <a:r>
              <a:rPr lang="es-ES" dirty="0"/>
              <a:t>de distribución. Su principal característica es que no </a:t>
            </a:r>
            <a:r>
              <a:rPr lang="es-ES" dirty="0" smtClean="0"/>
              <a:t>son </a:t>
            </a:r>
            <a:r>
              <a:rPr lang="es-ES" dirty="0"/>
              <a:t>flexibles, no están recubiertas por aislante de ningún </a:t>
            </a:r>
            <a:r>
              <a:rPr lang="es-ES" dirty="0" smtClean="0"/>
              <a:t>tipo</a:t>
            </a:r>
            <a:r>
              <a:rPr lang="es-ES" dirty="0"/>
              <a:t>, lo que permite una mejor ventilación del calor </a:t>
            </a:r>
            <a:r>
              <a:rPr lang="es-ES" dirty="0" smtClean="0"/>
              <a:t>generado </a:t>
            </a:r>
            <a:r>
              <a:rPr lang="es-ES" dirty="0"/>
              <a:t>en ellas por la circulación de la corriente eléctrica. A </a:t>
            </a:r>
            <a:r>
              <a:rPr lang="es-ES" dirty="0" smtClean="0"/>
              <a:t>igual </a:t>
            </a:r>
            <a:r>
              <a:rPr lang="es-ES" dirty="0"/>
              <a:t>sección, admiten una mayor corriente que un cable del </a:t>
            </a:r>
            <a:r>
              <a:rPr lang="es-ES" dirty="0" smtClean="0"/>
              <a:t>mismo </a:t>
            </a:r>
            <a:r>
              <a:rPr lang="es-ES" dirty="0"/>
              <a:t>material.</a:t>
            </a:r>
          </a:p>
          <a:p>
            <a:pPr algn="just"/>
            <a:r>
              <a:rPr lang="es-ES" dirty="0"/>
              <a:t>Las barras son alimentadas desde la entrada de energía al </a:t>
            </a:r>
            <a:r>
              <a:rPr lang="es-ES" dirty="0" smtClean="0"/>
              <a:t>tablero </a:t>
            </a:r>
            <a:r>
              <a:rPr lang="es-ES" dirty="0"/>
              <a:t>y, desde allí, se alimentan los diferentes </a:t>
            </a:r>
            <a:r>
              <a:rPr lang="es-ES" dirty="0" smtClean="0"/>
              <a:t>interruptores </a:t>
            </a:r>
            <a:r>
              <a:rPr lang="es-ES" dirty="0"/>
              <a:t>desde los que se llega luego a los tableros secundarios </a:t>
            </a:r>
            <a:r>
              <a:rPr lang="es-ES" dirty="0" smtClean="0"/>
              <a:t>de </a:t>
            </a:r>
            <a:r>
              <a:rPr lang="es-ES" dirty="0"/>
              <a:t>distribución de cargas.</a:t>
            </a:r>
          </a:p>
          <a:p>
            <a:pPr algn="just"/>
            <a:r>
              <a:rPr lang="es-ES" dirty="0"/>
              <a:t>Es necesario considerar que el empleo de las barras </a:t>
            </a:r>
            <a:r>
              <a:rPr lang="es-ES" dirty="0" smtClean="0"/>
              <a:t>permite </a:t>
            </a:r>
            <a:r>
              <a:rPr lang="es-ES" dirty="0" err="1"/>
              <a:t>emprolijar</a:t>
            </a:r>
            <a:r>
              <a:rPr lang="es-ES" dirty="0"/>
              <a:t> y mantener ordenadas las instalaciones </a:t>
            </a:r>
            <a:r>
              <a:rPr lang="es-ES" dirty="0" smtClean="0"/>
              <a:t>eléctricas </a:t>
            </a:r>
            <a:r>
              <a:rPr lang="es-ES" dirty="0"/>
              <a:t>dentro </a:t>
            </a:r>
            <a:r>
              <a:rPr lang="es-ES" dirty="0" smtClean="0"/>
              <a:t>de los </a:t>
            </a:r>
            <a:r>
              <a:rPr lang="es-ES" dirty="0"/>
              <a:t>tableros </a:t>
            </a:r>
            <a:r>
              <a:rPr lang="es-ES" dirty="0" smtClean="0"/>
              <a:t>de distribución</a:t>
            </a:r>
            <a:r>
              <a:rPr lang="es-ES" dirty="0"/>
              <a:t>.</a:t>
            </a:r>
          </a:p>
          <a:p>
            <a:pPr algn="just"/>
            <a:r>
              <a:rPr lang="es-ES" dirty="0" smtClean="0"/>
              <a:t>Existen también pequeñas unidades de tipo bornera para distribución interna dentro </a:t>
            </a:r>
            <a:r>
              <a:rPr lang="es-ES" dirty="0"/>
              <a:t>de tableros seccionales; </a:t>
            </a:r>
            <a:r>
              <a:rPr lang="es-ES" dirty="0" smtClean="0"/>
              <a:t>en este caso las barras de conexión </a:t>
            </a:r>
            <a:r>
              <a:rPr lang="es-ES" dirty="0"/>
              <a:t>son generalmente </a:t>
            </a:r>
            <a:r>
              <a:rPr lang="es-ES" dirty="0" smtClean="0"/>
              <a:t>de bronce</a:t>
            </a:r>
            <a:r>
              <a:rPr lang="es-ES" dirty="0"/>
              <a:t>. </a:t>
            </a:r>
          </a:p>
          <a:p>
            <a:pPr algn="just"/>
            <a:r>
              <a:rPr lang="es-ES" dirty="0" smtClean="0"/>
              <a:t>Al dimensionar las barras de distribución</a:t>
            </a:r>
            <a:r>
              <a:rPr lang="es-ES" dirty="0"/>
              <a:t>, </a:t>
            </a:r>
            <a:r>
              <a:rPr lang="es-ES" dirty="0" smtClean="0"/>
              <a:t>se debe </a:t>
            </a:r>
            <a:r>
              <a:rPr lang="es-ES" dirty="0"/>
              <a:t>tener en </a:t>
            </a:r>
            <a:r>
              <a:rPr lang="es-ES" dirty="0" smtClean="0"/>
              <a:t>cuenta no solamente la corriente que circulará por ellas</a:t>
            </a:r>
            <a:r>
              <a:rPr lang="es-ES" dirty="0"/>
              <a:t>, </a:t>
            </a:r>
            <a:r>
              <a:rPr lang="es-ES" dirty="0" smtClean="0"/>
              <a:t>sino también la resistencia mecánica, puntos de apoyo y sujeción, la corriente de cortocircuito sin considerar protecciones, etcétera. Tengamos en cuenta que existe software </a:t>
            </a:r>
            <a:r>
              <a:rPr lang="es-ES" dirty="0"/>
              <a:t>especializado para </a:t>
            </a:r>
            <a:r>
              <a:rPr lang="es-ES" dirty="0" smtClean="0"/>
              <a:t>este cálculo</a:t>
            </a:r>
            <a:r>
              <a:rPr lang="es-ES" dirty="0"/>
              <a:t>.</a:t>
            </a:r>
          </a:p>
          <a:p>
            <a:pPr algn="just"/>
            <a:r>
              <a:rPr lang="es-ES" dirty="0"/>
              <a:t>En general, usaremos este tipo de barras cuando la </a:t>
            </a:r>
            <a:r>
              <a:rPr lang="es-ES" dirty="0" smtClean="0"/>
              <a:t>corriente </a:t>
            </a:r>
            <a:r>
              <a:rPr lang="es-ES" dirty="0"/>
              <a:t>que se distribuirá en la instalación eléctrica es superior </a:t>
            </a:r>
            <a:r>
              <a:rPr lang="es-ES" dirty="0" smtClean="0"/>
              <a:t>a </a:t>
            </a:r>
            <a:r>
              <a:rPr lang="es-ES" dirty="0"/>
              <a:t>los 100 A, pues luego de la protección general de entrada </a:t>
            </a:r>
            <a:r>
              <a:rPr lang="es-ES" dirty="0" smtClean="0"/>
              <a:t>las </a:t>
            </a:r>
            <a:r>
              <a:rPr lang="es-ES" dirty="0"/>
              <a:t>corrientes por derivar serán las necesarias para cada </a:t>
            </a:r>
            <a:r>
              <a:rPr lang="es-ES" dirty="0" smtClean="0"/>
              <a:t>tablero </a:t>
            </a:r>
            <a:r>
              <a:rPr lang="es-ES" dirty="0"/>
              <a:t>seccional</a:t>
            </a:r>
            <a:r>
              <a:rPr lang="es-ES" dirty="0" smtClean="0"/>
              <a:t>.</a:t>
            </a:r>
            <a:endParaRPr lang="es-ES" dirty="0"/>
          </a:p>
        </p:txBody>
      </p:sp>
    </p:spTree>
    <p:extLst>
      <p:ext uri="{BB962C8B-B14F-4D97-AF65-F5344CB8AC3E}">
        <p14:creationId xmlns:p14="http://schemas.microsoft.com/office/powerpoint/2010/main" val="416160801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Bornera </a:t>
            </a:r>
            <a:r>
              <a:rPr lang="es-ES" b="1" dirty="0"/>
              <a:t>de distribución</a:t>
            </a:r>
            <a:r>
              <a:rPr lang="es-ES" b="1" dirty="0" smtClean="0"/>
              <a:t>. </a:t>
            </a:r>
          </a:p>
          <a:p>
            <a:pPr algn="just"/>
            <a:r>
              <a:rPr lang="es-ES" dirty="0" smtClean="0"/>
              <a:t>Estas </a:t>
            </a:r>
            <a:r>
              <a:rPr lang="es-ES" dirty="0"/>
              <a:t>derivaciones se toman de las barras principales y, a </a:t>
            </a:r>
            <a:r>
              <a:rPr lang="es-ES" dirty="0" smtClean="0"/>
              <a:t>través </a:t>
            </a:r>
            <a:r>
              <a:rPr lang="es-ES" dirty="0"/>
              <a:t>de los correspondientes interruptores, alimentan </a:t>
            </a:r>
            <a:r>
              <a:rPr lang="es-ES" dirty="0" smtClean="0"/>
              <a:t>a los </a:t>
            </a:r>
            <a:r>
              <a:rPr lang="es-ES" dirty="0"/>
              <a:t>diferentes tableros.</a:t>
            </a:r>
          </a:p>
          <a:p>
            <a:pPr algn="ctr"/>
            <a:r>
              <a:rPr lang="es-ES" b="1" dirty="0" smtClean="0">
                <a:solidFill>
                  <a:srgbClr val="FF0000"/>
                </a:solidFill>
                <a:latin typeface="Arial Rounded MT Bold" panose="020F0704030504030204" pitchFamily="34" charset="0"/>
              </a:rPr>
              <a:t>Las barras de distribución se deben tener en cuenta en el tablero principal cuando las corrientes para la instalación superan los 100 A por fase</a:t>
            </a:r>
            <a:r>
              <a:rPr lang="es-ES" b="1" dirty="0">
                <a:solidFill>
                  <a:srgbClr val="FF0000"/>
                </a:solidFill>
                <a:latin typeface="Arial Rounded MT Bold" panose="020F0704030504030204" pitchFamily="34" charset="0"/>
              </a:rPr>
              <a:t>. </a:t>
            </a:r>
          </a:p>
          <a:p>
            <a:pPr algn="just"/>
            <a:r>
              <a:rPr lang="es-ES" b="1" dirty="0" err="1">
                <a:solidFill>
                  <a:srgbClr val="0070C0"/>
                </a:solidFill>
                <a:latin typeface="Arial Rounded MT Bold" panose="020F0704030504030204" pitchFamily="34" charset="0"/>
              </a:rPr>
              <a:t>Blindobarras</a:t>
            </a:r>
            <a:endParaRPr lang="es-ES" b="1" dirty="0">
              <a:solidFill>
                <a:srgbClr val="0070C0"/>
              </a:solidFill>
              <a:latin typeface="Arial Rounded MT Bold" panose="020F0704030504030204" pitchFamily="34" charset="0"/>
            </a:endParaRPr>
          </a:p>
          <a:p>
            <a:pPr algn="just"/>
            <a:r>
              <a:rPr lang="es-ES" dirty="0"/>
              <a:t>Ya hemos visto cómo las barras, dentro de los tableros, nos </a:t>
            </a:r>
            <a:r>
              <a:rPr lang="es-ES" dirty="0" smtClean="0"/>
              <a:t>permiten </a:t>
            </a:r>
            <a:r>
              <a:rPr lang="es-ES" dirty="0"/>
              <a:t>optimizar espacios mejorando las instalaciones en </a:t>
            </a:r>
            <a:r>
              <a:rPr lang="es-ES" dirty="0" smtClean="0"/>
              <a:t>el </a:t>
            </a:r>
            <a:r>
              <a:rPr lang="es-ES" dirty="0"/>
              <a:t>tablero principal de distribución y dentro de los diferentes </a:t>
            </a:r>
            <a:r>
              <a:rPr lang="es-ES" dirty="0" smtClean="0"/>
              <a:t>tableros </a:t>
            </a:r>
            <a:r>
              <a:rPr lang="es-ES" dirty="0"/>
              <a:t>seccionales.</a:t>
            </a:r>
          </a:p>
          <a:p>
            <a:pPr algn="just"/>
            <a:r>
              <a:rPr lang="es-ES" dirty="0"/>
              <a:t>Veremos ahora de qué manera podemos mejorar las </a:t>
            </a:r>
            <a:r>
              <a:rPr lang="es-ES" dirty="0" smtClean="0"/>
              <a:t>conexiones </a:t>
            </a:r>
            <a:r>
              <a:rPr lang="es-ES" dirty="0"/>
              <a:t>entre los tableros a fin de optimizar todo el </a:t>
            </a:r>
            <a:r>
              <a:rPr lang="es-ES" dirty="0" smtClean="0"/>
              <a:t>conjunto </a:t>
            </a:r>
            <a:r>
              <a:rPr lang="es-ES" dirty="0"/>
              <a:t>de la instalación eléctrica.</a:t>
            </a:r>
          </a:p>
          <a:p>
            <a:pPr algn="just"/>
            <a:r>
              <a:rPr lang="es-ES" dirty="0"/>
              <a:t>Las </a:t>
            </a:r>
            <a:r>
              <a:rPr lang="es-ES" dirty="0" err="1"/>
              <a:t>blindobarras</a:t>
            </a:r>
            <a:r>
              <a:rPr lang="es-ES" dirty="0"/>
              <a:t> permiten minimizar los requerimientos de </a:t>
            </a:r>
            <a:r>
              <a:rPr lang="es-ES" dirty="0" smtClean="0"/>
              <a:t>espacio </a:t>
            </a:r>
            <a:r>
              <a:rPr lang="es-ES" dirty="0"/>
              <a:t>para los tendidos eléctricos entre tableros por sus </a:t>
            </a:r>
            <a:r>
              <a:rPr lang="es-ES" dirty="0" smtClean="0"/>
              <a:t>propias </a:t>
            </a:r>
            <a:r>
              <a:rPr lang="es-ES" dirty="0"/>
              <a:t>características; se presentan al usuario como tubos </a:t>
            </a:r>
            <a:r>
              <a:rPr lang="es-ES" dirty="0" smtClean="0"/>
              <a:t>rectangulares </a:t>
            </a:r>
            <a:r>
              <a:rPr lang="es-ES" dirty="0"/>
              <a:t>aislados que poseen las barras de </a:t>
            </a:r>
            <a:r>
              <a:rPr lang="es-ES" dirty="0" smtClean="0"/>
              <a:t>alimentación </a:t>
            </a:r>
            <a:r>
              <a:rPr lang="es-ES" dirty="0"/>
              <a:t>en su interior.</a:t>
            </a:r>
          </a:p>
          <a:p>
            <a:pPr algn="just"/>
            <a:r>
              <a:rPr lang="es-ES" dirty="0"/>
              <a:t>Están destinadas a la distribución de energía en baja </a:t>
            </a:r>
            <a:r>
              <a:rPr lang="es-ES" dirty="0" smtClean="0"/>
              <a:t>tensión </a:t>
            </a:r>
            <a:r>
              <a:rPr lang="es-ES" dirty="0"/>
              <a:t>mediante barras conductoras rígidas y accesorios </a:t>
            </a:r>
            <a:r>
              <a:rPr lang="es-ES" dirty="0" smtClean="0"/>
              <a:t>tales </a:t>
            </a:r>
            <a:r>
              <a:rPr lang="es-ES" dirty="0"/>
              <a:t>que permiten realizar curvas horizontales y </a:t>
            </a:r>
            <a:r>
              <a:rPr lang="es-ES" dirty="0" smtClean="0"/>
              <a:t>verticales</a:t>
            </a:r>
            <a:r>
              <a:rPr lang="es-ES" dirty="0"/>
              <a:t>, conexiones en derivación en T, elementos de soporte </a:t>
            </a:r>
            <a:r>
              <a:rPr lang="es-ES" dirty="0" smtClean="0"/>
              <a:t>y protección</a:t>
            </a:r>
            <a:r>
              <a:rPr lang="es-ES" dirty="0"/>
              <a:t>, </a:t>
            </a:r>
            <a:r>
              <a:rPr lang="es-ES" dirty="0" smtClean="0"/>
              <a:t>y conexionado a diferentes elementos de la instalación </a:t>
            </a:r>
            <a:r>
              <a:rPr lang="es-ES" dirty="0"/>
              <a:t>eléctrica</a:t>
            </a:r>
            <a:r>
              <a:rPr lang="es-ES" dirty="0" smtClean="0"/>
              <a:t>.</a:t>
            </a:r>
            <a:endParaRPr lang="es-ES" dirty="0"/>
          </a:p>
        </p:txBody>
      </p:sp>
      <p:pic>
        <p:nvPicPr>
          <p:cNvPr id="3" name="Imagen 2"/>
          <p:cNvPicPr>
            <a:picLocks noChangeAspect="1"/>
          </p:cNvPicPr>
          <p:nvPr/>
        </p:nvPicPr>
        <p:blipFill>
          <a:blip r:embed="rId2"/>
          <a:stretch>
            <a:fillRect/>
          </a:stretch>
        </p:blipFill>
        <p:spPr>
          <a:xfrm>
            <a:off x="4793301" y="283639"/>
            <a:ext cx="2419350" cy="1914525"/>
          </a:xfrm>
          <a:prstGeom prst="rect">
            <a:avLst/>
          </a:prstGeom>
        </p:spPr>
      </p:pic>
    </p:spTree>
    <p:extLst>
      <p:ext uri="{BB962C8B-B14F-4D97-AF65-F5344CB8AC3E}">
        <p14:creationId xmlns:p14="http://schemas.microsoft.com/office/powerpoint/2010/main" val="246918079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6186309"/>
          </a:xfrm>
          <a:prstGeom prst="rect">
            <a:avLst/>
          </a:prstGeom>
        </p:spPr>
        <p:txBody>
          <a:bodyPr wrap="square">
            <a:spAutoFit/>
          </a:bodyPr>
          <a:lstStyle/>
          <a:p>
            <a:pPr algn="just"/>
            <a:r>
              <a:rPr lang="es-ES" dirty="0" smtClean="0"/>
              <a:t>El </a:t>
            </a:r>
            <a:r>
              <a:rPr lang="es-ES" dirty="0"/>
              <a:t>empleo de las </a:t>
            </a:r>
            <a:r>
              <a:rPr lang="es-ES" dirty="0" err="1"/>
              <a:t>blindobarras</a:t>
            </a:r>
            <a:r>
              <a:rPr lang="es-ES" dirty="0"/>
              <a:t> es una alternativa económica, </a:t>
            </a:r>
            <a:r>
              <a:rPr lang="es-ES" dirty="0" smtClean="0"/>
              <a:t>de </a:t>
            </a:r>
            <a:r>
              <a:rPr lang="es-ES" dirty="0"/>
              <a:t>mejor desempeño y más estética que la tradicional </a:t>
            </a:r>
            <a:r>
              <a:rPr lang="es-ES" dirty="0" smtClean="0"/>
              <a:t>instalación </a:t>
            </a:r>
            <a:r>
              <a:rPr lang="es-ES" dirty="0"/>
              <a:t>con cables. Las barras son de cobre o aluminio, y </a:t>
            </a:r>
            <a:r>
              <a:rPr lang="es-ES" dirty="0" smtClean="0"/>
              <a:t>la </a:t>
            </a:r>
            <a:r>
              <a:rPr lang="es-ES" dirty="0"/>
              <a:t>carcasa contenedora es de aluminio o también puede ser </a:t>
            </a:r>
            <a:r>
              <a:rPr lang="es-ES" dirty="0" smtClean="0"/>
              <a:t>de </a:t>
            </a:r>
            <a:r>
              <a:rPr lang="es-ES" dirty="0"/>
              <a:t>acero inoxidable. Su grado de protección es IP 55.</a:t>
            </a:r>
          </a:p>
          <a:p>
            <a:pPr algn="just"/>
            <a:r>
              <a:rPr lang="es-ES" dirty="0"/>
              <a:t>Se presentan con 2, 3,4 0 5 conductores (en este caso, </a:t>
            </a:r>
            <a:r>
              <a:rPr lang="es-ES" dirty="0" smtClean="0"/>
              <a:t>además </a:t>
            </a:r>
            <a:r>
              <a:rPr lang="es-ES" dirty="0"/>
              <a:t>de las tres fases y el neutro, incluyen la tierra). Pueden </a:t>
            </a:r>
            <a:r>
              <a:rPr lang="es-ES" dirty="0" smtClean="0"/>
              <a:t>ser </a:t>
            </a:r>
            <a:r>
              <a:rPr lang="es-ES" dirty="0"/>
              <a:t>de una o de dos vías, es decir, de una o de dos líneas </a:t>
            </a:r>
            <a:r>
              <a:rPr lang="es-ES" dirty="0" smtClean="0"/>
              <a:t>trifásicas </a:t>
            </a:r>
            <a:r>
              <a:rPr lang="es-ES" dirty="0"/>
              <a:t>en un único conjunto. Admiten corrientes desde </a:t>
            </a:r>
            <a:r>
              <a:rPr lang="es-ES" dirty="0" smtClean="0"/>
              <a:t>los </a:t>
            </a:r>
            <a:r>
              <a:rPr lang="es-ES" dirty="0"/>
              <a:t>25 A hasta los 1000 A por fase.</a:t>
            </a:r>
          </a:p>
          <a:p>
            <a:pPr algn="just"/>
            <a:r>
              <a:rPr lang="es-ES" dirty="0"/>
              <a:t>A diferencia de los sistemas convencionales de distribución </a:t>
            </a:r>
            <a:r>
              <a:rPr lang="es-ES" dirty="0" smtClean="0"/>
              <a:t>de </a:t>
            </a:r>
            <a:r>
              <a:rPr lang="es-ES" dirty="0"/>
              <a:t>energía eléctrica, que permiten improvisar en el tendido de </a:t>
            </a:r>
            <a:r>
              <a:rPr lang="es-ES" dirty="0" smtClean="0"/>
              <a:t>las </a:t>
            </a:r>
            <a:r>
              <a:rPr lang="es-ES" dirty="0"/>
              <a:t>canalizaciones, con el empleo de las </a:t>
            </a:r>
            <a:r>
              <a:rPr lang="es-ES" dirty="0" err="1"/>
              <a:t>blindobarras</a:t>
            </a:r>
            <a:r>
              <a:rPr lang="es-ES" dirty="0"/>
              <a:t> no se </a:t>
            </a:r>
            <a:r>
              <a:rPr lang="es-ES" dirty="0" smtClean="0"/>
              <a:t>puede </a:t>
            </a:r>
            <a:r>
              <a:rPr lang="es-ES" dirty="0"/>
              <a:t>improvisar. En el momento de diseñar la estructura y la </a:t>
            </a:r>
            <a:r>
              <a:rPr lang="es-ES" dirty="0" smtClean="0"/>
              <a:t>obra </a:t>
            </a:r>
            <a:r>
              <a:rPr lang="es-ES" dirty="0"/>
              <a:t>civil, se debe tener presente el tendido de las </a:t>
            </a:r>
            <a:r>
              <a:rPr lang="es-ES" dirty="0" err="1" smtClean="0"/>
              <a:t>blindobarras</a:t>
            </a:r>
            <a:r>
              <a:rPr lang="es-ES" dirty="0"/>
              <a:t>, y la ubicación de los tableros de distribución y las cargas</a:t>
            </a:r>
            <a:r>
              <a:rPr lang="es-ES" dirty="0" smtClean="0"/>
              <a:t>, a fin de </a:t>
            </a:r>
            <a:r>
              <a:rPr lang="es-ES" dirty="0"/>
              <a:t>optimizar </a:t>
            </a:r>
            <a:r>
              <a:rPr lang="es-ES" dirty="0" smtClean="0"/>
              <a:t>su recorrido y el mejor </a:t>
            </a:r>
            <a:r>
              <a:rPr lang="es-ES" dirty="0"/>
              <a:t>aprovechamiento </a:t>
            </a:r>
            <a:r>
              <a:rPr lang="es-ES" dirty="0" smtClean="0"/>
              <a:t>de sus </a:t>
            </a:r>
            <a:r>
              <a:rPr lang="es-ES" dirty="0"/>
              <a:t>características </a:t>
            </a:r>
            <a:r>
              <a:rPr lang="es-ES" dirty="0" smtClean="0"/>
              <a:t>y la reducción </a:t>
            </a:r>
            <a:r>
              <a:rPr lang="es-ES" dirty="0"/>
              <a:t>de sus costos.</a:t>
            </a:r>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smtClean="0"/>
              <a:t>Aquí </a:t>
            </a:r>
            <a:r>
              <a:rPr lang="es-ES" b="1" dirty="0"/>
              <a:t>vemos </a:t>
            </a:r>
            <a:r>
              <a:rPr lang="es-ES" b="1" dirty="0" smtClean="0"/>
              <a:t>el interior </a:t>
            </a:r>
            <a:r>
              <a:rPr lang="es-ES" b="1" dirty="0"/>
              <a:t>de un seccionador de </a:t>
            </a:r>
            <a:r>
              <a:rPr lang="es-ES" b="1" dirty="0" err="1"/>
              <a:t>blindobarras</a:t>
            </a:r>
            <a:r>
              <a:rPr lang="es-ES" b="1" dirty="0" smtClean="0"/>
              <a:t>.</a:t>
            </a:r>
            <a:endParaRPr lang="es-ES" b="1" dirty="0"/>
          </a:p>
        </p:txBody>
      </p:sp>
      <p:pic>
        <p:nvPicPr>
          <p:cNvPr id="4" name="Imagen 3"/>
          <p:cNvPicPr>
            <a:picLocks noChangeAspect="1"/>
          </p:cNvPicPr>
          <p:nvPr/>
        </p:nvPicPr>
        <p:blipFill>
          <a:blip r:embed="rId2"/>
          <a:stretch>
            <a:fillRect/>
          </a:stretch>
        </p:blipFill>
        <p:spPr>
          <a:xfrm>
            <a:off x="4310743" y="3147580"/>
            <a:ext cx="3479470" cy="2968212"/>
          </a:xfrm>
          <a:prstGeom prst="rect">
            <a:avLst/>
          </a:prstGeom>
        </p:spPr>
      </p:pic>
    </p:spTree>
    <p:extLst>
      <p:ext uri="{BB962C8B-B14F-4D97-AF65-F5344CB8AC3E}">
        <p14:creationId xmlns:p14="http://schemas.microsoft.com/office/powerpoint/2010/main" val="80436436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2505" y="117693"/>
            <a:ext cx="8858992"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Conductores </a:t>
            </a:r>
            <a:r>
              <a:rPr lang="es-ES" b="1" dirty="0">
                <a:solidFill>
                  <a:srgbClr val="0070C0"/>
                </a:solidFill>
                <a:latin typeface="Arial Rounded MT Bold" panose="020F0704030504030204" pitchFamily="34" charset="0"/>
              </a:rPr>
              <a:t>eléctricos</a:t>
            </a:r>
          </a:p>
          <a:p>
            <a:pPr algn="just"/>
            <a:r>
              <a:rPr lang="es-ES" dirty="0"/>
              <a:t>Se denomina conductor eléctrico al </a:t>
            </a:r>
            <a:r>
              <a:rPr lang="es-ES" dirty="0" smtClean="0"/>
              <a:t>material </a:t>
            </a:r>
            <a:r>
              <a:rPr lang="es-ES" dirty="0"/>
              <a:t>que, en el momento en el que se pone </a:t>
            </a:r>
            <a:r>
              <a:rPr lang="es-ES" dirty="0" smtClean="0"/>
              <a:t>en contacto </a:t>
            </a:r>
            <a:r>
              <a:rPr lang="es-ES" dirty="0"/>
              <a:t>con un cuerpo cargado </a:t>
            </a:r>
            <a:r>
              <a:rPr lang="es-ES" dirty="0" smtClean="0"/>
              <a:t>eléctricamente</a:t>
            </a:r>
            <a:r>
              <a:rPr lang="es-ES" dirty="0"/>
              <a:t>, transmite la electricidad a todos los </a:t>
            </a:r>
            <a:r>
              <a:rPr lang="es-ES" dirty="0" smtClean="0"/>
              <a:t>puntos </a:t>
            </a:r>
            <a:r>
              <a:rPr lang="es-ES" dirty="0"/>
              <a:t>de su superficie. El termino material </a:t>
            </a:r>
            <a:r>
              <a:rPr lang="es-ES" dirty="0" smtClean="0"/>
              <a:t>conductor </a:t>
            </a:r>
            <a:r>
              <a:rPr lang="es-ES" dirty="0"/>
              <a:t>se refiere a cables y </a:t>
            </a:r>
            <a:r>
              <a:rPr lang="es-ES" dirty="0" smtClean="0"/>
              <a:t>alambres metálicos</a:t>
            </a:r>
            <a:r>
              <a:rPr lang="es-ES" dirty="0"/>
              <a:t>, en redes y circuitos, compuestos por metales </a:t>
            </a:r>
            <a:r>
              <a:rPr lang="es-ES" dirty="0" smtClean="0"/>
              <a:t>puros </a:t>
            </a:r>
            <a:r>
              <a:rPr lang="es-ES" dirty="0"/>
              <a:t>o por mezclas homogéneas de metales puros (</a:t>
            </a:r>
            <a:r>
              <a:rPr lang="es-ES" dirty="0" smtClean="0"/>
              <a:t>aleaciones</a:t>
            </a:r>
            <a:r>
              <a:rPr lang="es-ES" dirty="0"/>
              <a:t>). Estos son elementos que contienen electrones </a:t>
            </a:r>
            <a:r>
              <a:rPr lang="es-ES" dirty="0" smtClean="0"/>
              <a:t>libres </a:t>
            </a:r>
            <a:r>
              <a:rPr lang="es-ES" dirty="0"/>
              <a:t>en su interior por lo que facilitan el desplazamiento de </a:t>
            </a:r>
            <a:r>
              <a:rPr lang="es-ES" dirty="0" smtClean="0"/>
              <a:t>las </a:t>
            </a:r>
            <a:r>
              <a:rPr lang="es-ES" dirty="0"/>
              <a:t>cargas en el material.</a:t>
            </a:r>
          </a:p>
          <a:p>
            <a:pPr algn="just"/>
            <a:r>
              <a:rPr lang="es-ES" dirty="0"/>
              <a:t>Los mejores conductores eléctricos son los metales y sus </a:t>
            </a:r>
            <a:r>
              <a:rPr lang="es-ES" dirty="0" smtClean="0"/>
              <a:t>aleaciones</a:t>
            </a:r>
            <a:r>
              <a:rPr lang="es-ES" dirty="0"/>
              <a:t>, aunque existen materiales no metales que </a:t>
            </a:r>
            <a:r>
              <a:rPr lang="es-ES" dirty="0" smtClean="0"/>
              <a:t>tienen </a:t>
            </a:r>
            <a:r>
              <a:rPr lang="es-ES" dirty="0"/>
              <a:t>la propiedad de conducción de la electricidad, son </a:t>
            </a:r>
            <a:r>
              <a:rPr lang="es-ES" dirty="0" smtClean="0"/>
              <a:t>ejemplos </a:t>
            </a:r>
            <a:r>
              <a:rPr lang="es-ES" dirty="0"/>
              <a:t>de esto el grafito y las soluciones salinas. Los </a:t>
            </a:r>
            <a:r>
              <a:rPr lang="es-ES" dirty="0" smtClean="0"/>
              <a:t>cables </a:t>
            </a:r>
            <a:r>
              <a:rPr lang="es-ES" dirty="0"/>
              <a:t>eléctricos están hechos principalmente con un trozo </a:t>
            </a:r>
            <a:r>
              <a:rPr lang="es-ES" dirty="0" smtClean="0"/>
              <a:t>muy </a:t>
            </a:r>
            <a:r>
              <a:rPr lang="es-ES" dirty="0"/>
              <a:t>largo de cualquier material conductor. Casi siempre, se </a:t>
            </a:r>
            <a:r>
              <a:rPr lang="es-ES" dirty="0" smtClean="0"/>
              <a:t>construyen </a:t>
            </a:r>
            <a:r>
              <a:rPr lang="es-ES" dirty="0"/>
              <a:t>de cobre. Como norma general, los cables </a:t>
            </a:r>
            <a:r>
              <a:rPr lang="es-ES" dirty="0" smtClean="0"/>
              <a:t>cuentan </a:t>
            </a:r>
            <a:r>
              <a:rPr lang="es-ES" dirty="0"/>
              <a:t>con un aislamiento o cubierta de plástico, termoplástico </a:t>
            </a:r>
            <a:r>
              <a:rPr lang="es-ES" dirty="0" smtClean="0"/>
              <a:t>de </a:t>
            </a:r>
            <a:r>
              <a:rPr lang="es-ES" dirty="0"/>
              <a:t>PVC (</a:t>
            </a:r>
            <a:r>
              <a:rPr lang="es-ES" dirty="0" err="1"/>
              <a:t>policloruro</a:t>
            </a:r>
            <a:r>
              <a:rPr lang="es-ES" dirty="0"/>
              <a:t> de vinilo), PE (polietileno), PCP (</a:t>
            </a:r>
            <a:r>
              <a:rPr lang="es-ES" dirty="0" err="1" smtClean="0"/>
              <a:t>policloropreno</a:t>
            </a:r>
            <a:r>
              <a:rPr lang="es-ES" dirty="0"/>
              <a:t>) o neopreno, cuyo tipo y grosor dependerá de la </a:t>
            </a:r>
            <a:r>
              <a:rPr lang="es-ES" dirty="0" smtClean="0"/>
              <a:t>aplicación </a:t>
            </a:r>
            <a:r>
              <a:rPr lang="es-ES" dirty="0"/>
              <a:t>que tenga el cable así como del grosor mismo del </a:t>
            </a:r>
            <a:r>
              <a:rPr lang="es-ES" dirty="0" smtClean="0"/>
              <a:t>material </a:t>
            </a:r>
            <a:r>
              <a:rPr lang="es-ES" dirty="0"/>
              <a:t>conductor. Las partes de un cable eléctrico son:</a:t>
            </a:r>
          </a:p>
          <a:p>
            <a:pPr marL="285750" indent="-285750" algn="just">
              <a:buFont typeface="Arial" panose="020B0604020202020204" pitchFamily="34" charset="0"/>
              <a:buChar char="•"/>
            </a:pPr>
            <a:r>
              <a:rPr lang="es-ES" b="1" dirty="0" smtClean="0"/>
              <a:t>Conductor</a:t>
            </a:r>
            <a:r>
              <a:rPr lang="es-ES" dirty="0"/>
              <a:t>: elemento que conduce la corriente eléctrica y </a:t>
            </a:r>
            <a:r>
              <a:rPr lang="es-ES" dirty="0" smtClean="0"/>
              <a:t>puede </a:t>
            </a:r>
            <a:r>
              <a:rPr lang="es-ES" dirty="0"/>
              <a:t>ser de diversos materiales metálicos. Puede estar </a:t>
            </a:r>
            <a:r>
              <a:rPr lang="es-ES" dirty="0" smtClean="0"/>
              <a:t>formado </a:t>
            </a:r>
            <a:r>
              <a:rPr lang="es-ES" dirty="0"/>
              <a:t>por uno o varios hilos.</a:t>
            </a:r>
          </a:p>
          <a:p>
            <a:pPr marL="285750" indent="-285750" algn="just">
              <a:buFont typeface="Arial" panose="020B0604020202020204" pitchFamily="34" charset="0"/>
              <a:buChar char="•"/>
            </a:pPr>
            <a:r>
              <a:rPr lang="es-ES" b="1" dirty="0" smtClean="0"/>
              <a:t>Aislamiento</a:t>
            </a:r>
            <a:r>
              <a:rPr lang="es-ES" dirty="0"/>
              <a:t>: recubrimiento que envuelve </a:t>
            </a:r>
            <a:r>
              <a:rPr lang="es-ES" dirty="0" smtClean="0"/>
              <a:t>al conductor </a:t>
            </a:r>
            <a:r>
              <a:rPr lang="es-ES" dirty="0"/>
              <a:t>para </a:t>
            </a:r>
            <a:r>
              <a:rPr lang="es-ES" dirty="0" smtClean="0"/>
              <a:t>evitar la circulación </a:t>
            </a:r>
            <a:r>
              <a:rPr lang="es-ES" dirty="0"/>
              <a:t>de corriente eléctrica fuera </a:t>
            </a:r>
            <a:r>
              <a:rPr lang="es-ES" dirty="0" smtClean="0"/>
              <a:t>de él</a:t>
            </a:r>
            <a:r>
              <a:rPr lang="es-ES" dirty="0"/>
              <a:t>.</a:t>
            </a:r>
          </a:p>
          <a:p>
            <a:pPr marL="285750" indent="-285750" algn="just">
              <a:buFont typeface="Arial" panose="020B0604020202020204" pitchFamily="34" charset="0"/>
              <a:buChar char="•"/>
            </a:pPr>
            <a:r>
              <a:rPr lang="es-ES" b="1" dirty="0" smtClean="0"/>
              <a:t>Capa de relleno</a:t>
            </a:r>
            <a:r>
              <a:rPr lang="es-ES" dirty="0"/>
              <a:t>: </a:t>
            </a:r>
            <a:r>
              <a:rPr lang="es-ES" dirty="0" smtClean="0"/>
              <a:t>material aislante que envuelve los conductores </a:t>
            </a:r>
            <a:r>
              <a:rPr lang="es-ES" dirty="0"/>
              <a:t>para mantener </a:t>
            </a:r>
            <a:r>
              <a:rPr lang="es-ES" dirty="0" smtClean="0"/>
              <a:t>la sección </a:t>
            </a:r>
            <a:r>
              <a:rPr lang="es-ES" dirty="0"/>
              <a:t>circular </a:t>
            </a:r>
            <a:r>
              <a:rPr lang="es-ES" dirty="0" smtClean="0"/>
              <a:t>del conjunto</a:t>
            </a:r>
            <a:r>
              <a:rPr lang="es-ES" dirty="0"/>
              <a:t>.</a:t>
            </a:r>
          </a:p>
          <a:p>
            <a:pPr marL="285750" indent="-285750" algn="just">
              <a:buFont typeface="Arial" panose="020B0604020202020204" pitchFamily="34" charset="0"/>
              <a:buChar char="•"/>
            </a:pPr>
            <a:r>
              <a:rPr lang="es-ES" b="1" dirty="0" smtClean="0"/>
              <a:t>Cubierta</a:t>
            </a:r>
            <a:r>
              <a:rPr lang="es-ES" dirty="0"/>
              <a:t>: fabricada de materiales que protegen </a:t>
            </a:r>
            <a:r>
              <a:rPr lang="es-ES" dirty="0" smtClean="0"/>
              <a:t>mecánicamente </a:t>
            </a:r>
            <a:r>
              <a:rPr lang="es-ES" dirty="0"/>
              <a:t>al cable. Tiene como función resguardar el </a:t>
            </a:r>
            <a:r>
              <a:rPr lang="es-ES" dirty="0" smtClean="0"/>
              <a:t>aislamiento </a:t>
            </a:r>
            <a:r>
              <a:rPr lang="es-ES" dirty="0"/>
              <a:t>de los conductores de la acción de la </a:t>
            </a:r>
            <a:r>
              <a:rPr lang="es-ES" dirty="0" smtClean="0"/>
              <a:t>temperatura</a:t>
            </a:r>
            <a:r>
              <a:rPr lang="es-ES" dirty="0"/>
              <a:t>, el sol, la lluvia, etcétera</a:t>
            </a:r>
            <a:r>
              <a:rPr lang="es-ES" dirty="0" smtClean="0"/>
              <a:t>.</a:t>
            </a:r>
            <a:endParaRPr lang="es-ES" dirty="0"/>
          </a:p>
        </p:txBody>
      </p:sp>
      <p:sp>
        <p:nvSpPr>
          <p:cNvPr id="5" name="Rectángulo 4"/>
          <p:cNvSpPr/>
          <p:nvPr/>
        </p:nvSpPr>
        <p:spPr>
          <a:xfrm>
            <a:off x="9001497" y="4506041"/>
            <a:ext cx="2901696" cy="2031325"/>
          </a:xfrm>
          <a:prstGeom prst="rect">
            <a:avLst/>
          </a:prstGeom>
        </p:spPr>
        <p:txBody>
          <a:bodyPr wrap="square">
            <a:spAutoFit/>
          </a:bodyPr>
          <a:lstStyle/>
          <a:p>
            <a:pPr algn="just"/>
            <a:r>
              <a:rPr lang="es-ES" b="1" dirty="0" smtClean="0"/>
              <a:t>El </a:t>
            </a:r>
            <a:r>
              <a:rPr lang="es-ES" b="1" dirty="0"/>
              <a:t>conductor de plata es el </a:t>
            </a:r>
            <a:r>
              <a:rPr lang="es-ES" b="1" dirty="0" smtClean="0"/>
              <a:t>de mayor </a:t>
            </a:r>
            <a:r>
              <a:rPr lang="es-ES" b="1" dirty="0"/>
              <a:t>conductividad, pero </a:t>
            </a:r>
            <a:r>
              <a:rPr lang="es-ES" b="1" dirty="0" smtClean="0"/>
              <a:t>también el </a:t>
            </a:r>
            <a:r>
              <a:rPr lang="es-ES" b="1" dirty="0"/>
              <a:t>de mayor costo. Su uso </a:t>
            </a:r>
            <a:r>
              <a:rPr lang="es-ES" b="1" dirty="0" smtClean="0"/>
              <a:t>queda limitado </a:t>
            </a:r>
            <a:r>
              <a:rPr lang="es-ES" b="1" dirty="0"/>
              <a:t>y aplicado en </a:t>
            </a:r>
            <a:r>
              <a:rPr lang="es-ES" b="1" dirty="0" smtClean="0"/>
              <a:t>algunos conductores</a:t>
            </a:r>
            <a:r>
              <a:rPr lang="es-ES" b="1" dirty="0"/>
              <a:t>, como en el audio.</a:t>
            </a:r>
          </a:p>
        </p:txBody>
      </p:sp>
      <p:pic>
        <p:nvPicPr>
          <p:cNvPr id="6" name="Imagen 5"/>
          <p:cNvPicPr>
            <a:picLocks noChangeAspect="1"/>
          </p:cNvPicPr>
          <p:nvPr/>
        </p:nvPicPr>
        <p:blipFill>
          <a:blip r:embed="rId2"/>
          <a:stretch>
            <a:fillRect/>
          </a:stretch>
        </p:blipFill>
        <p:spPr>
          <a:xfrm>
            <a:off x="9001497" y="1463040"/>
            <a:ext cx="2901696" cy="2811353"/>
          </a:xfrm>
          <a:prstGeom prst="rect">
            <a:avLst/>
          </a:prstGeom>
        </p:spPr>
      </p:pic>
      <p:sp>
        <p:nvSpPr>
          <p:cNvPr id="7" name="Rectángulo 6"/>
          <p:cNvSpPr/>
          <p:nvPr/>
        </p:nvSpPr>
        <p:spPr>
          <a:xfrm>
            <a:off x="9729216" y="2279904"/>
            <a:ext cx="1426464" cy="902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03199257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6740307"/>
          </a:xfrm>
          <a:prstGeom prst="rect">
            <a:avLst/>
          </a:prstGeom>
        </p:spPr>
        <p:txBody>
          <a:bodyPr wrap="square">
            <a:spAutoFit/>
          </a:bodyPr>
          <a:lstStyle/>
          <a:p>
            <a:pPr algn="just"/>
            <a:r>
              <a:rPr lang="es-ES" dirty="0" smtClean="0"/>
              <a:t>Existen </a:t>
            </a:r>
            <a:r>
              <a:rPr lang="es-ES" dirty="0"/>
              <a:t>diferentes tipos de conductores de varias secciones </a:t>
            </a:r>
            <a:r>
              <a:rPr lang="es-ES" dirty="0" smtClean="0"/>
              <a:t>dependiendo </a:t>
            </a:r>
            <a:r>
              <a:rPr lang="es-ES" dirty="0"/>
              <a:t>del consumo y para diferentes objetivos </a:t>
            </a:r>
            <a:r>
              <a:rPr lang="es-ES" dirty="0" smtClean="0"/>
              <a:t>según la </a:t>
            </a:r>
            <a:r>
              <a:rPr lang="es-ES" dirty="0"/>
              <a:t>obra que se realizará </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La </a:t>
            </a:r>
            <a:r>
              <a:rPr lang="es-ES" dirty="0"/>
              <a:t>clasificación general depende del número de </a:t>
            </a:r>
            <a:r>
              <a:rPr lang="es-ES" dirty="0" smtClean="0"/>
              <a:t>conductores </a:t>
            </a:r>
            <a:r>
              <a:rPr lang="es-ES" dirty="0"/>
              <a:t>que incluya en su composición: unipolar (un conductor), </a:t>
            </a:r>
            <a:r>
              <a:rPr lang="es-ES" dirty="0" smtClean="0"/>
              <a:t>bipolar </a:t>
            </a:r>
            <a:r>
              <a:rPr lang="es-ES" dirty="0"/>
              <a:t>(dos conductores), tripolar (tres conductores), </a:t>
            </a:r>
            <a:r>
              <a:rPr lang="es-ES" dirty="0" err="1" smtClean="0"/>
              <a:t>tetrapolar</a:t>
            </a:r>
            <a:r>
              <a:rPr lang="es-ES" dirty="0" smtClean="0"/>
              <a:t> </a:t>
            </a:r>
            <a:r>
              <a:rPr lang="es-ES" dirty="0"/>
              <a:t>(cuatro conductores).</a:t>
            </a:r>
          </a:p>
          <a:p>
            <a:pPr algn="just"/>
            <a:r>
              <a:rPr lang="es-ES" dirty="0"/>
              <a:t>Los conductores clasificados como muy conductivos son </a:t>
            </a:r>
            <a:r>
              <a:rPr lang="es-ES" dirty="0" smtClean="0"/>
              <a:t>aquellos </a:t>
            </a:r>
            <a:r>
              <a:rPr lang="es-ES" dirty="0"/>
              <a:t>capaces de conducir la energía eléctrica de mejor </a:t>
            </a:r>
            <a:r>
              <a:rPr lang="es-ES" dirty="0" smtClean="0"/>
              <a:t>manera</a:t>
            </a:r>
            <a:r>
              <a:rPr lang="es-ES" dirty="0"/>
              <a:t>, debido a que tienen la característica de pasar </a:t>
            </a:r>
            <a:r>
              <a:rPr lang="es-ES" dirty="0" smtClean="0"/>
              <a:t>la energía a través de ellos. Se trata de buenos </a:t>
            </a:r>
            <a:r>
              <a:rPr lang="es-ES" dirty="0"/>
              <a:t>conductores </a:t>
            </a:r>
            <a:r>
              <a:rPr lang="es-ES" dirty="0" smtClean="0"/>
              <a:t>de electricidad y de calor y son los siguientes</a:t>
            </a:r>
            <a:r>
              <a:rPr lang="es-ES" dirty="0"/>
              <a:t>:</a:t>
            </a:r>
          </a:p>
          <a:p>
            <a:pPr marL="285750" indent="-285750" algn="just">
              <a:buFont typeface="Arial" panose="020B0604020202020204" pitchFamily="34" charset="0"/>
              <a:buChar char="•"/>
            </a:pPr>
            <a:r>
              <a:rPr lang="es-ES" b="1" dirty="0" smtClean="0"/>
              <a:t>Plata</a:t>
            </a:r>
            <a:r>
              <a:rPr lang="es-ES" dirty="0"/>
              <a:t>: este es el material con menor resistencia al paso </a:t>
            </a:r>
            <a:r>
              <a:rPr lang="es-ES" dirty="0" smtClean="0"/>
              <a:t>de </a:t>
            </a:r>
            <a:r>
              <a:rPr lang="es-ES" dirty="0"/>
              <a:t>la electricidad, pero, al ser muy costoso, su uso es </a:t>
            </a:r>
            <a:r>
              <a:rPr lang="es-ES" dirty="0" smtClean="0"/>
              <a:t>limitado</a:t>
            </a:r>
            <a:r>
              <a:rPr lang="es-ES" dirty="0"/>
              <a:t>. La plata se encuentra en la naturaleza en forma </a:t>
            </a:r>
            <a:r>
              <a:rPr lang="es-ES" dirty="0" smtClean="0"/>
              <a:t>de </a:t>
            </a:r>
            <a:r>
              <a:rPr lang="es-ES" dirty="0"/>
              <a:t>cloruros, sulfuros o plata nativa. Se caracteriza por </a:t>
            </a:r>
            <a:r>
              <a:rPr lang="es-ES" dirty="0" smtClean="0"/>
              <a:t>ser </a:t>
            </a:r>
            <a:r>
              <a:rPr lang="es-ES" dirty="0"/>
              <a:t>muy dúctil, maleable, no muy duro y fácil de soldar.</a:t>
            </a:r>
          </a:p>
          <a:p>
            <a:pPr algn="ctr"/>
            <a:r>
              <a:rPr lang="es-ES" b="1" dirty="0"/>
              <a:t>En esta imagen, mostramos un ejemplo de una </a:t>
            </a:r>
            <a:r>
              <a:rPr lang="es-ES" b="1" dirty="0" smtClean="0"/>
              <a:t>sección </a:t>
            </a:r>
            <a:r>
              <a:rPr lang="es-ES" b="1" dirty="0"/>
              <a:t>de conductores para uso en instalaciones </a:t>
            </a:r>
            <a:r>
              <a:rPr lang="es-ES" b="1" dirty="0" smtClean="0"/>
              <a:t>embutidas. </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145601" y="735899"/>
            <a:ext cx="3714750" cy="1657350"/>
          </a:xfrm>
          <a:prstGeom prst="rect">
            <a:avLst/>
          </a:prstGeom>
        </p:spPr>
      </p:pic>
      <p:pic>
        <p:nvPicPr>
          <p:cNvPr id="1030" name="Picture 6" descr="Manual de Cables eléctricos IMSA 2013 by imsa cables eléctricos - Issuu"/>
          <p:cNvPicPr>
            <a:picLocks noChangeAspect="1" noChangeArrowheads="1"/>
          </p:cNvPicPr>
          <p:nvPr/>
        </p:nvPicPr>
        <p:blipFill rotWithShape="1">
          <a:blip r:embed="rId3">
            <a:extLst>
              <a:ext uri="{28A0092B-C50C-407E-A947-70E740481C1C}">
                <a14:useLocalDpi xmlns:a14="http://schemas.microsoft.com/office/drawing/2010/main" val="0"/>
              </a:ext>
            </a:extLst>
          </a:blip>
          <a:srcRect l="9055" t="16894" r="35227" b="32990"/>
          <a:stretch/>
        </p:blipFill>
        <p:spPr bwMode="auto">
          <a:xfrm>
            <a:off x="4702630" y="5023261"/>
            <a:ext cx="3157722" cy="1721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92480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5632311"/>
          </a:xfrm>
          <a:prstGeom prst="rect">
            <a:avLst/>
          </a:prstGeom>
        </p:spPr>
        <p:txBody>
          <a:bodyPr wrap="square">
            <a:spAutoFit/>
          </a:bodyPr>
          <a:lstStyle/>
          <a:p>
            <a:pPr algn="just"/>
            <a:r>
              <a:rPr lang="es-ES" dirty="0"/>
              <a:t>Es el mejor conductor de electricidad, ya que contiene un mayor número de átomos móviles (electrones libres). </a:t>
            </a:r>
          </a:p>
          <a:p>
            <a:pPr algn="just"/>
            <a:r>
              <a:rPr lang="es-ES" dirty="0"/>
              <a:t>Para que un material sea un buen conductor, la electricidad que pasa a través de él debe ser capaz de mover los electrones. Cuantos más electrones libres hay en un metal, mayor es su conductividad. Como material conductor se emplea en fusibles (para cortocircuitos eléctricos), en especial por su alta conductividad, su </a:t>
            </a:r>
            <a:r>
              <a:rPr lang="es-ES" dirty="0" err="1"/>
              <a:t>inoxibilidad</a:t>
            </a:r>
            <a:r>
              <a:rPr lang="es-ES" dirty="0"/>
              <a:t> y su precisión para la fusión; en contactos de interruptores o relevadores para bajas intensidades, por su alta conductividad eléctrica y térmica; en instrumentos médicos eléctricos, se haya comprendida entre la conductividad del oro y el cobre</a:t>
            </a:r>
            <a:r>
              <a:rPr lang="es-ES" dirty="0" smtClean="0"/>
              <a:t>.</a:t>
            </a:r>
          </a:p>
          <a:p>
            <a:pPr algn="just"/>
            <a:endParaRPr lang="es-ES" dirty="0"/>
          </a:p>
          <a:p>
            <a:pPr marL="285750" indent="-285750" algn="just">
              <a:buFont typeface="Arial" panose="020B0604020202020204" pitchFamily="34" charset="0"/>
              <a:buChar char="•"/>
            </a:pPr>
            <a:r>
              <a:rPr lang="es-ES" b="1" dirty="0" smtClean="0"/>
              <a:t>Cobre</a:t>
            </a:r>
            <a:r>
              <a:rPr lang="es-ES" dirty="0"/>
              <a:t>: es el conductor eléctrico más utilizado por ser económico y presenta una conductividad muy alta. Este material se encuentra en la naturaleza de manera abundante en forma de sulfuros, carbonatos, óxidos y, en muy pocos casos, se halla el cobre nativo</a:t>
            </a:r>
            <a:r>
              <a:rPr lang="es-ES" dirty="0" smtClean="0"/>
              <a:t>.</a:t>
            </a:r>
          </a:p>
          <a:p>
            <a:pPr marL="285750" indent="-285750" algn="just">
              <a:buFont typeface="Arial" panose="020B0604020202020204" pitchFamily="34" charset="0"/>
              <a:buChar char="•"/>
            </a:pPr>
            <a:endParaRPr lang="es-ES" dirty="0"/>
          </a:p>
          <a:p>
            <a:pPr algn="just"/>
            <a:r>
              <a:rPr lang="es-ES" dirty="0" smtClean="0"/>
              <a:t>Se </a:t>
            </a:r>
            <a:r>
              <a:rPr lang="es-ES" dirty="0"/>
              <a:t>caracteriza por ser dúctil y maleable, sencillo de </a:t>
            </a:r>
            <a:r>
              <a:rPr lang="es-ES" dirty="0" smtClean="0"/>
              <a:t>estañar y </a:t>
            </a:r>
            <a:r>
              <a:rPr lang="es-ES" dirty="0"/>
              <a:t>soldar, y es muy resistente a </a:t>
            </a:r>
            <a:r>
              <a:rPr lang="es-ES" dirty="0" smtClean="0"/>
              <a:t>la tracción</a:t>
            </a:r>
            <a:r>
              <a:rPr lang="es-ES" dirty="0"/>
              <a:t>. Para </a:t>
            </a:r>
            <a:r>
              <a:rPr lang="es-ES" dirty="0" smtClean="0"/>
              <a:t>mejorar </a:t>
            </a:r>
            <a:r>
              <a:rPr lang="es-ES" dirty="0"/>
              <a:t>sus cualidades mecánicas, el cobre es fusionado </a:t>
            </a:r>
            <a:r>
              <a:rPr lang="es-ES" dirty="0" smtClean="0"/>
              <a:t>haciendo </a:t>
            </a:r>
            <a:r>
              <a:rPr lang="es-ES" dirty="0"/>
              <a:t>aleaciones con bronce y estaño. El </a:t>
            </a:r>
            <a:r>
              <a:rPr lang="es-ES" dirty="0" smtClean="0"/>
              <a:t>alambre de </a:t>
            </a:r>
            <a:r>
              <a:rPr lang="es-ES" dirty="0"/>
              <a:t>cobre se encuentra en las entrañas de casi cualquier </a:t>
            </a:r>
            <a:r>
              <a:rPr lang="es-ES" dirty="0" smtClean="0"/>
              <a:t>dispositivo </a:t>
            </a:r>
            <a:r>
              <a:rPr lang="es-ES" dirty="0"/>
              <a:t>electrónico y en el interior de las paredes </a:t>
            </a:r>
            <a:r>
              <a:rPr lang="es-ES" dirty="0" smtClean="0"/>
              <a:t>de </a:t>
            </a:r>
            <a:r>
              <a:rPr lang="es-ES" dirty="0"/>
              <a:t>la mayoría de los hogares. Es la selección ideal </a:t>
            </a:r>
            <a:r>
              <a:rPr lang="es-ES" dirty="0" smtClean="0"/>
              <a:t>para </a:t>
            </a:r>
            <a:r>
              <a:rPr lang="es-ES" dirty="0"/>
              <a:t>casi todas las aplicaciones eléctricas prácticas. </a:t>
            </a:r>
          </a:p>
          <a:p>
            <a:pPr algn="just"/>
            <a:r>
              <a:rPr lang="es-ES" dirty="0"/>
              <a:t>La conductividad eléctrica del cobre puro fue </a:t>
            </a:r>
            <a:r>
              <a:rPr lang="es-ES" dirty="0" smtClean="0"/>
              <a:t>adoptada </a:t>
            </a:r>
            <a:r>
              <a:rPr lang="es-ES" dirty="0"/>
              <a:t>por la Comisión Electrotécnica Internacional en </a:t>
            </a:r>
            <a:r>
              <a:rPr lang="es-ES" dirty="0" smtClean="0"/>
              <a:t>1913 </a:t>
            </a:r>
            <a:r>
              <a:rPr lang="es-ES" dirty="0"/>
              <a:t>como la referencia estándar para esta magnitud, </a:t>
            </a:r>
            <a:r>
              <a:rPr lang="es-ES" dirty="0" smtClean="0"/>
              <a:t>estableciendo </a:t>
            </a:r>
            <a:r>
              <a:rPr lang="es-ES" dirty="0"/>
              <a:t>el International </a:t>
            </a:r>
            <a:r>
              <a:rPr lang="es-ES" dirty="0" err="1"/>
              <a:t>Annealed</a:t>
            </a:r>
            <a:r>
              <a:rPr lang="es-ES" dirty="0"/>
              <a:t> </a:t>
            </a:r>
            <a:r>
              <a:rPr lang="es-ES" dirty="0" err="1"/>
              <a:t>Copper</a:t>
            </a:r>
            <a:r>
              <a:rPr lang="es-ES" dirty="0"/>
              <a:t> </a:t>
            </a:r>
            <a:r>
              <a:rPr lang="es-ES" dirty="0" smtClean="0"/>
              <a:t>Standard </a:t>
            </a:r>
            <a:r>
              <a:rPr lang="es-ES" dirty="0"/>
              <a:t>(estándar internacional del cobre recocido) o </a:t>
            </a:r>
            <a:r>
              <a:rPr lang="es-ES" dirty="0" smtClean="0"/>
              <a:t>IACS</a:t>
            </a:r>
            <a:r>
              <a:rPr lang="es-ES" dirty="0"/>
              <a:t>. Según esta definición, la conductividad del cobre </a:t>
            </a:r>
            <a:r>
              <a:rPr lang="es-ES" dirty="0" smtClean="0"/>
              <a:t>recocido </a:t>
            </a:r>
            <a:r>
              <a:rPr lang="es-ES" dirty="0"/>
              <a:t>medida a 20 </a:t>
            </a:r>
            <a:r>
              <a:rPr lang="es-ES" dirty="0" smtClean="0"/>
              <a:t>°C </a:t>
            </a:r>
            <a:r>
              <a:rPr lang="es-ES" dirty="0"/>
              <a:t>es igual a 58.0 </a:t>
            </a:r>
            <a:r>
              <a:rPr lang="es-ES" dirty="0" smtClean="0"/>
              <a:t>MS/m². </a:t>
            </a:r>
            <a:r>
              <a:rPr lang="es-ES" dirty="0"/>
              <a:t>Este </a:t>
            </a:r>
            <a:r>
              <a:rPr lang="es-ES" dirty="0" smtClean="0"/>
              <a:t>valor </a:t>
            </a:r>
            <a:r>
              <a:rPr lang="es-ES" dirty="0"/>
              <a:t>es llamado 100 % </a:t>
            </a:r>
            <a:r>
              <a:rPr lang="es-ES" dirty="0" err="1"/>
              <a:t>lACS</a:t>
            </a:r>
            <a:r>
              <a:rPr lang="es-ES" dirty="0"/>
              <a:t>, y la conductividad del resto </a:t>
            </a:r>
            <a:r>
              <a:rPr lang="es-ES" dirty="0" smtClean="0"/>
              <a:t>de </a:t>
            </a:r>
            <a:r>
              <a:rPr lang="es-ES" dirty="0"/>
              <a:t>los materiales se expresa como un cierto porcentaje </a:t>
            </a:r>
            <a:r>
              <a:rPr lang="es-ES" dirty="0" smtClean="0"/>
              <a:t>de </a:t>
            </a:r>
            <a:r>
              <a:rPr lang="es-ES" dirty="0"/>
              <a:t>IACS</a:t>
            </a:r>
            <a:r>
              <a:rPr lang="es-ES" dirty="0" smtClean="0"/>
              <a:t>.</a:t>
            </a:r>
          </a:p>
        </p:txBody>
      </p:sp>
    </p:spTree>
    <p:extLst>
      <p:ext uri="{BB962C8B-B14F-4D97-AF65-F5344CB8AC3E}">
        <p14:creationId xmlns:p14="http://schemas.microsoft.com/office/powerpoint/2010/main" val="199128125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5909310"/>
          </a:xfrm>
          <a:prstGeom prst="rect">
            <a:avLst/>
          </a:prstGeom>
        </p:spPr>
        <p:txBody>
          <a:bodyPr wrap="square">
            <a:spAutoFit/>
          </a:bodyPr>
          <a:lstStyle/>
          <a:p>
            <a:pPr marL="285750" indent="-285750" algn="just">
              <a:buFont typeface="Arial" panose="020B0604020202020204" pitchFamily="34" charset="0"/>
              <a:buChar char="•"/>
            </a:pPr>
            <a:r>
              <a:rPr lang="es-ES" b="1" dirty="0" smtClean="0"/>
              <a:t>Aluminio</a:t>
            </a:r>
            <a:r>
              <a:rPr lang="es-ES" dirty="0"/>
              <a:t>: ocupa el tercer puesto por su conductividad, </a:t>
            </a:r>
            <a:r>
              <a:rPr lang="es-ES" dirty="0" smtClean="0"/>
              <a:t>luego </a:t>
            </a:r>
            <a:r>
              <a:rPr lang="es-ES" dirty="0"/>
              <a:t>de los dos anteriores. Su conductividad representa un </a:t>
            </a:r>
            <a:r>
              <a:rPr lang="es-ES" dirty="0" smtClean="0"/>
              <a:t>63 </a:t>
            </a:r>
            <a:r>
              <a:rPr lang="es-ES" dirty="0"/>
              <a:t>% de la del cobre, pero a igualdad de peso y longitud su </a:t>
            </a:r>
            <a:r>
              <a:rPr lang="es-ES" dirty="0" smtClean="0"/>
              <a:t>conductancia </a:t>
            </a:r>
            <a:r>
              <a:rPr lang="es-ES" dirty="0"/>
              <a:t>es del doble. El aluminio se encuentra en </a:t>
            </a:r>
            <a:r>
              <a:rPr lang="es-ES" dirty="0" smtClean="0"/>
              <a:t>grandes </a:t>
            </a:r>
            <a:r>
              <a:rPr lang="es-ES" dirty="0"/>
              <a:t>cantidades y se lo extrae de un mineral llamado bauxita. </a:t>
            </a:r>
          </a:p>
          <a:p>
            <a:pPr algn="just"/>
            <a:r>
              <a:rPr lang="es-ES" dirty="0"/>
              <a:t>Se caracteriza por no ser muy resistente a la tracción, ser </a:t>
            </a:r>
            <a:r>
              <a:rPr lang="es-ES" dirty="0" smtClean="0"/>
              <a:t>más </a:t>
            </a:r>
            <a:r>
              <a:rPr lang="es-ES" dirty="0"/>
              <a:t>blando que el cobre, y no es fácil de soldar. A pesar </a:t>
            </a:r>
            <a:r>
              <a:rPr lang="es-ES" dirty="0" smtClean="0"/>
              <a:t>de </a:t>
            </a:r>
            <a:r>
              <a:rPr lang="es-ES" dirty="0"/>
              <a:t>esto, como es dúctil, permite ser trabajado por estirado, </a:t>
            </a:r>
            <a:r>
              <a:rPr lang="es-ES" dirty="0" smtClean="0"/>
              <a:t>laminado</a:t>
            </a:r>
            <a:r>
              <a:rPr lang="es-ES" dirty="0"/>
              <a:t>, forjado, hilado y extrusión</a:t>
            </a:r>
            <a:r>
              <a:rPr lang="es-ES" dirty="0" smtClean="0"/>
              <a:t>.</a:t>
            </a:r>
          </a:p>
          <a:p>
            <a:pPr algn="just"/>
            <a:r>
              <a:rPr lang="es-ES" dirty="0" smtClean="0"/>
              <a:t>Para mejorar la resistencia mecánica del aluminio, se le agrega magnesio</a:t>
            </a:r>
            <a:r>
              <a:rPr lang="es-ES" dirty="0"/>
              <a:t>, </a:t>
            </a:r>
            <a:r>
              <a:rPr lang="es-ES" dirty="0" smtClean="0"/>
              <a:t>hierro o silicio. Los conductores </a:t>
            </a:r>
            <a:r>
              <a:rPr lang="es-ES" dirty="0"/>
              <a:t>de </a:t>
            </a:r>
            <a:r>
              <a:rPr lang="es-ES" dirty="0" smtClean="0"/>
              <a:t>aluminio son empleados principalmente para transmisión y distribución de energía eléctrica en líneas aéreas</a:t>
            </a:r>
            <a:r>
              <a:rPr lang="es-ES" dirty="0"/>
              <a:t>. </a:t>
            </a:r>
          </a:p>
          <a:p>
            <a:pPr algn="just"/>
            <a:r>
              <a:rPr lang="es-ES" dirty="0" smtClean="0"/>
              <a:t>Gracias a las innumerables </a:t>
            </a:r>
            <a:r>
              <a:rPr lang="es-ES" dirty="0"/>
              <a:t>combinaciones </a:t>
            </a:r>
            <a:r>
              <a:rPr lang="es-ES" dirty="0" smtClean="0"/>
              <a:t>de alambres de aluminio y de </a:t>
            </a:r>
            <a:r>
              <a:rPr lang="es-ES" dirty="0"/>
              <a:t>acero, </a:t>
            </a:r>
            <a:r>
              <a:rPr lang="es-ES" dirty="0" smtClean="0"/>
              <a:t>se puede </a:t>
            </a:r>
            <a:r>
              <a:rPr lang="es-ES" dirty="0"/>
              <a:t>obtener una mejor </a:t>
            </a:r>
            <a:r>
              <a:rPr lang="es-ES" dirty="0" smtClean="0"/>
              <a:t>relación </a:t>
            </a:r>
            <a:r>
              <a:rPr lang="es-ES" dirty="0"/>
              <a:t>entre capacidad de transporte de corriente eléctrica </a:t>
            </a:r>
            <a:r>
              <a:rPr lang="es-ES" dirty="0" smtClean="0"/>
              <a:t>y resistencia </a:t>
            </a:r>
            <a:r>
              <a:rPr lang="es-ES" dirty="0"/>
              <a:t>mecánica para cada </a:t>
            </a:r>
            <a:r>
              <a:rPr lang="es-ES" dirty="0" smtClean="0"/>
              <a:t>tipo de aplicación</a:t>
            </a:r>
            <a:r>
              <a:rPr lang="es-ES" dirty="0"/>
              <a:t>. </a:t>
            </a:r>
          </a:p>
          <a:p>
            <a:pPr algn="just"/>
            <a:r>
              <a:rPr lang="es-ES" dirty="0"/>
              <a:t>Para fabricarlos, </a:t>
            </a:r>
            <a:r>
              <a:rPr lang="es-ES" dirty="0" smtClean="0"/>
              <a:t>se emplean </a:t>
            </a:r>
            <a:r>
              <a:rPr lang="es-ES" dirty="0"/>
              <a:t>metales </a:t>
            </a:r>
            <a:r>
              <a:rPr lang="es-ES" dirty="0" smtClean="0"/>
              <a:t>y aleaciones</a:t>
            </a:r>
            <a:r>
              <a:rPr lang="es-ES" dirty="0"/>
              <a:t>, acero </a:t>
            </a:r>
            <a:r>
              <a:rPr lang="es-ES" dirty="0" smtClean="0"/>
              <a:t>recubierto </a:t>
            </a:r>
            <a:r>
              <a:rPr lang="es-ES" dirty="0"/>
              <a:t>con </a:t>
            </a:r>
            <a:r>
              <a:rPr lang="es-ES" dirty="0" smtClean="0"/>
              <a:t>zinc o aluminio</a:t>
            </a:r>
            <a:r>
              <a:rPr lang="es-ES" dirty="0"/>
              <a:t>.</a:t>
            </a:r>
          </a:p>
          <a:p>
            <a:pPr algn="just"/>
            <a:r>
              <a:rPr lang="es-ES" b="1" dirty="0">
                <a:solidFill>
                  <a:srgbClr val="0070C0"/>
                </a:solidFill>
                <a:latin typeface="Arial Rounded MT Bold" panose="020F0704030504030204" pitchFamily="34" charset="0"/>
              </a:rPr>
              <a:t>Elegir </a:t>
            </a:r>
            <a:r>
              <a:rPr lang="es-ES" b="1" dirty="0" smtClean="0">
                <a:solidFill>
                  <a:srgbClr val="0070C0"/>
                </a:solidFill>
                <a:latin typeface="Arial Rounded MT Bold" panose="020F0704030504030204" pitchFamily="34" charset="0"/>
              </a:rPr>
              <a:t>un buen conductor</a:t>
            </a:r>
            <a:endParaRPr lang="es-ES" b="1" dirty="0">
              <a:solidFill>
                <a:srgbClr val="0070C0"/>
              </a:solidFill>
              <a:latin typeface="Arial Rounded MT Bold" panose="020F0704030504030204" pitchFamily="34" charset="0"/>
            </a:endParaRPr>
          </a:p>
          <a:p>
            <a:pPr algn="ctr"/>
            <a:r>
              <a:rPr lang="es-ES" b="1" dirty="0">
                <a:solidFill>
                  <a:srgbClr val="0070C0"/>
                </a:solidFill>
              </a:rPr>
              <a:t>Muchas veces, por motivos económicos, </a:t>
            </a:r>
            <a:r>
              <a:rPr lang="es-ES" b="1" dirty="0" smtClean="0">
                <a:solidFill>
                  <a:srgbClr val="0070C0"/>
                </a:solidFill>
              </a:rPr>
              <a:t>algunos </a:t>
            </a:r>
            <a:r>
              <a:rPr lang="es-ES" b="1" dirty="0">
                <a:solidFill>
                  <a:srgbClr val="0070C0"/>
                </a:solidFill>
              </a:rPr>
              <a:t>elegimos conductores de </a:t>
            </a:r>
            <a:r>
              <a:rPr lang="es-ES" b="1" dirty="0" smtClean="0">
                <a:solidFill>
                  <a:srgbClr val="0070C0"/>
                </a:solidFill>
              </a:rPr>
              <a:t>menor </a:t>
            </a:r>
            <a:r>
              <a:rPr lang="es-ES" b="1" dirty="0">
                <a:solidFill>
                  <a:srgbClr val="0070C0"/>
                </a:solidFill>
              </a:rPr>
              <a:t>costo </a:t>
            </a:r>
            <a:r>
              <a:rPr lang="es-ES" b="1" dirty="0" smtClean="0">
                <a:solidFill>
                  <a:srgbClr val="0070C0"/>
                </a:solidFill>
              </a:rPr>
              <a:t>sin saber si respetan las normas de seguridad</a:t>
            </a:r>
            <a:r>
              <a:rPr lang="es-ES" b="1" dirty="0">
                <a:solidFill>
                  <a:srgbClr val="0070C0"/>
                </a:solidFill>
              </a:rPr>
              <a:t>. </a:t>
            </a:r>
            <a:r>
              <a:rPr lang="es-ES" b="1" dirty="0" smtClean="0">
                <a:solidFill>
                  <a:srgbClr val="0070C0"/>
                </a:solidFill>
              </a:rPr>
              <a:t>Esto puede </a:t>
            </a:r>
            <a:r>
              <a:rPr lang="es-ES" b="1" dirty="0">
                <a:solidFill>
                  <a:srgbClr val="0070C0"/>
                </a:solidFill>
              </a:rPr>
              <a:t>traer problemas tales como el </a:t>
            </a:r>
            <a:r>
              <a:rPr lang="es-ES" b="1" dirty="0" smtClean="0">
                <a:solidFill>
                  <a:srgbClr val="0070C0"/>
                </a:solidFill>
              </a:rPr>
              <a:t>recalentamiento del conductor</a:t>
            </a:r>
            <a:r>
              <a:rPr lang="es-ES" b="1" dirty="0">
                <a:solidFill>
                  <a:srgbClr val="0070C0"/>
                </a:solidFill>
              </a:rPr>
              <a:t>, </a:t>
            </a:r>
            <a:r>
              <a:rPr lang="es-ES" b="1" dirty="0" smtClean="0">
                <a:solidFill>
                  <a:srgbClr val="0070C0"/>
                </a:solidFill>
              </a:rPr>
              <a:t>el mal funcionamiento </a:t>
            </a:r>
            <a:r>
              <a:rPr lang="es-ES" b="1" dirty="0">
                <a:solidFill>
                  <a:srgbClr val="0070C0"/>
                </a:solidFill>
              </a:rPr>
              <a:t>de artefactos, etcétera. </a:t>
            </a:r>
          </a:p>
          <a:p>
            <a:pPr algn="ctr"/>
            <a:r>
              <a:rPr lang="es-ES" b="1" dirty="0">
                <a:solidFill>
                  <a:srgbClr val="0070C0"/>
                </a:solidFill>
              </a:rPr>
              <a:t>Esto </a:t>
            </a:r>
            <a:r>
              <a:rPr lang="es-ES" b="1" dirty="0" smtClean="0">
                <a:solidFill>
                  <a:srgbClr val="0070C0"/>
                </a:solidFill>
              </a:rPr>
              <a:t>se produce </a:t>
            </a:r>
            <a:r>
              <a:rPr lang="es-ES" b="1" dirty="0">
                <a:solidFill>
                  <a:srgbClr val="0070C0"/>
                </a:solidFill>
              </a:rPr>
              <a:t>porque </a:t>
            </a:r>
            <a:r>
              <a:rPr lang="es-ES" b="1" dirty="0" smtClean="0">
                <a:solidFill>
                  <a:srgbClr val="0070C0"/>
                </a:solidFill>
              </a:rPr>
              <a:t>la aleación de los metales </a:t>
            </a:r>
            <a:r>
              <a:rPr lang="es-ES" b="1" dirty="0">
                <a:solidFill>
                  <a:srgbClr val="0070C0"/>
                </a:solidFill>
              </a:rPr>
              <a:t>no </a:t>
            </a:r>
            <a:r>
              <a:rPr lang="es-ES" b="1" dirty="0" smtClean="0">
                <a:solidFill>
                  <a:srgbClr val="0070C0"/>
                </a:solidFill>
              </a:rPr>
              <a:t>es la apropiada</a:t>
            </a:r>
            <a:r>
              <a:rPr lang="es-ES" b="1" dirty="0">
                <a:solidFill>
                  <a:srgbClr val="0070C0"/>
                </a:solidFill>
              </a:rPr>
              <a:t>.</a:t>
            </a:r>
          </a:p>
          <a:p>
            <a:pPr algn="just"/>
            <a:r>
              <a:rPr lang="es-ES" dirty="0"/>
              <a:t>Los conductores de alta resistividad están compuestos </a:t>
            </a:r>
            <a:r>
              <a:rPr lang="es-ES" dirty="0" smtClean="0"/>
              <a:t>de </a:t>
            </a:r>
            <a:r>
              <a:rPr lang="es-ES" dirty="0"/>
              <a:t>aleaciones que tienen composiciones muy variadas y </a:t>
            </a:r>
            <a:r>
              <a:rPr lang="es-ES" dirty="0" smtClean="0"/>
              <a:t>se </a:t>
            </a:r>
            <a:r>
              <a:rPr lang="es-ES" dirty="0"/>
              <a:t>encuentran en el mercado bajo distintas </a:t>
            </a:r>
            <a:r>
              <a:rPr lang="es-ES" dirty="0" smtClean="0"/>
              <a:t>denominaciones</a:t>
            </a:r>
            <a:r>
              <a:rPr lang="es-ES" dirty="0"/>
              <a:t>. Los principales elementos empleados en ellas son: </a:t>
            </a:r>
          </a:p>
          <a:p>
            <a:pPr algn="ctr"/>
            <a:r>
              <a:rPr lang="es-ES" b="1" dirty="0"/>
              <a:t>cobre, cromo, hierro, níquel, manganeso, aluminio, zinc y </a:t>
            </a:r>
            <a:r>
              <a:rPr lang="es-ES" b="1" dirty="0" smtClean="0"/>
              <a:t>silicio</a:t>
            </a:r>
            <a:r>
              <a:rPr lang="es-ES" b="1" dirty="0"/>
              <a:t>, entre </a:t>
            </a:r>
            <a:r>
              <a:rPr lang="es-ES" b="1" dirty="0" smtClean="0"/>
              <a:t>otros, </a:t>
            </a:r>
            <a:endParaRPr lang="es-ES" b="1" dirty="0"/>
          </a:p>
          <a:p>
            <a:pPr algn="just"/>
            <a:r>
              <a:rPr lang="es-ES" dirty="0"/>
              <a:t>todas las sustancias se oponen en mayor o menor </a:t>
            </a:r>
            <a:r>
              <a:rPr lang="es-ES" dirty="0" smtClean="0"/>
              <a:t>grado </a:t>
            </a:r>
            <a:r>
              <a:rPr lang="es-ES" dirty="0"/>
              <a:t>al paso de la corriente eléctrica; esta oposición es </a:t>
            </a:r>
            <a:r>
              <a:rPr lang="es-ES" dirty="0" smtClean="0"/>
              <a:t>llamada </a:t>
            </a:r>
            <a:r>
              <a:rPr lang="es-ES" dirty="0"/>
              <a:t>resistencia eléctrica. Los materiales buenos </a:t>
            </a:r>
            <a:r>
              <a:rPr lang="es-ES" dirty="0" smtClean="0"/>
              <a:t>conductores </a:t>
            </a:r>
            <a:r>
              <a:rPr lang="es-ES" dirty="0"/>
              <a:t>de electricidad son bajos en resistencia, y </a:t>
            </a:r>
            <a:r>
              <a:rPr lang="es-ES" dirty="0" smtClean="0"/>
              <a:t>los </a:t>
            </a:r>
            <a:r>
              <a:rPr lang="es-ES" dirty="0"/>
              <a:t>aislantes tienen una resistencia alta. </a:t>
            </a:r>
            <a:endParaRPr lang="es-ES" dirty="0" smtClean="0"/>
          </a:p>
        </p:txBody>
      </p:sp>
    </p:spTree>
    <p:extLst>
      <p:ext uri="{BB962C8B-B14F-4D97-AF65-F5344CB8AC3E}">
        <p14:creationId xmlns:p14="http://schemas.microsoft.com/office/powerpoint/2010/main" val="179575678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6186309"/>
          </a:xfrm>
          <a:prstGeom prst="rect">
            <a:avLst/>
          </a:prstGeom>
        </p:spPr>
        <p:txBody>
          <a:bodyPr wrap="square">
            <a:spAutoFit/>
          </a:bodyPr>
          <a:lstStyle/>
          <a:p>
            <a:pPr algn="just"/>
            <a:r>
              <a:rPr lang="es-ES" dirty="0" smtClean="0"/>
              <a:t>Las </a:t>
            </a:r>
            <a:r>
              <a:rPr lang="es-ES" dirty="0"/>
              <a:t>principales </a:t>
            </a:r>
            <a:r>
              <a:rPr lang="es-ES" dirty="0" smtClean="0"/>
              <a:t>aleaciones </a:t>
            </a:r>
            <a:r>
              <a:rPr lang="es-ES" dirty="0"/>
              <a:t>de alta resistividad son las siguientes</a:t>
            </a:r>
            <a:r>
              <a:rPr lang="es-ES" dirty="0" smtClean="0"/>
              <a:t>:</a:t>
            </a:r>
          </a:p>
          <a:p>
            <a:pPr algn="just"/>
            <a:endParaRPr lang="es-ES" dirty="0"/>
          </a:p>
          <a:p>
            <a:pPr marL="285750" indent="-285750" algn="just">
              <a:buFont typeface="Arial" panose="020B0604020202020204" pitchFamily="34" charset="0"/>
              <a:buChar char="•"/>
            </a:pPr>
            <a:r>
              <a:rPr lang="es-ES" b="1" dirty="0"/>
              <a:t>Aleaciones de cobre y níquel</a:t>
            </a:r>
            <a:r>
              <a:rPr lang="es-ES" dirty="0"/>
              <a:t>: estas presentan una </a:t>
            </a:r>
            <a:r>
              <a:rPr lang="es-ES" dirty="0" smtClean="0"/>
              <a:t>resistencia </a:t>
            </a:r>
            <a:r>
              <a:rPr lang="es-ES" dirty="0"/>
              <a:t>al paso de la corriente eléctrica relativamente baja </a:t>
            </a:r>
            <a:r>
              <a:rPr lang="es-ES" dirty="0" smtClean="0"/>
              <a:t>y </a:t>
            </a:r>
            <a:r>
              <a:rPr lang="es-ES" dirty="0"/>
              <a:t>una fuerza electromotriz elevada en relación al cobre. </a:t>
            </a:r>
            <a:r>
              <a:rPr lang="es-ES" dirty="0" smtClean="0"/>
              <a:t>El </a:t>
            </a:r>
            <a:r>
              <a:rPr lang="es-ES" dirty="0"/>
              <a:t>níquel representa el 40 % y el cobre el 60 % restante, y </a:t>
            </a:r>
            <a:r>
              <a:rPr lang="es-ES" dirty="0" smtClean="0"/>
              <a:t>es </a:t>
            </a:r>
            <a:r>
              <a:rPr lang="es-ES" dirty="0"/>
              <a:t>una aleación que no resulta útil para instrumentos de </a:t>
            </a:r>
            <a:r>
              <a:rPr lang="es-ES" dirty="0" smtClean="0"/>
              <a:t>medida </a:t>
            </a:r>
            <a:r>
              <a:rPr lang="es-ES" dirty="0"/>
              <a:t>de precisión, a pesar de que su coeficiente de temperatura es bajo. Sin embargo, este se puede </a:t>
            </a:r>
            <a:r>
              <a:rPr lang="es-ES" dirty="0" smtClean="0"/>
              <a:t>incrementar </a:t>
            </a:r>
            <a:r>
              <a:rPr lang="es-ES" dirty="0"/>
              <a:t>añadiéndose zinc.</a:t>
            </a:r>
          </a:p>
          <a:p>
            <a:pPr marL="285750" indent="-285750" algn="just">
              <a:buFont typeface="Arial" panose="020B0604020202020204" pitchFamily="34" charset="0"/>
              <a:buChar char="•"/>
            </a:pPr>
            <a:r>
              <a:rPr lang="es-ES" b="1" dirty="0"/>
              <a:t>Aleación de cromo y níquel</a:t>
            </a:r>
            <a:r>
              <a:rPr lang="es-ES" dirty="0"/>
              <a:t>: esta se caracteriza por </a:t>
            </a:r>
            <a:r>
              <a:rPr lang="es-ES" dirty="0" smtClean="0"/>
              <a:t>presentar </a:t>
            </a:r>
            <a:r>
              <a:rPr lang="es-ES" dirty="0"/>
              <a:t>coeficientes bajos de temperatura, un coeficiente </a:t>
            </a:r>
            <a:r>
              <a:rPr lang="es-ES" dirty="0" smtClean="0"/>
              <a:t>de </a:t>
            </a:r>
            <a:r>
              <a:rPr lang="es-ES" dirty="0"/>
              <a:t>resistividad </a:t>
            </a:r>
            <a:r>
              <a:rPr lang="es-ES" dirty="0" err="1"/>
              <a:t>mayory</a:t>
            </a:r>
            <a:r>
              <a:rPr lang="es-ES" dirty="0"/>
              <a:t> una fuerza electromotriz pequeña </a:t>
            </a:r>
            <a:r>
              <a:rPr lang="es-ES" dirty="0" smtClean="0"/>
              <a:t>con </a:t>
            </a:r>
            <a:r>
              <a:rPr lang="es-ES" dirty="0"/>
              <a:t>respecto al cobre. Debido a que el conductor está </a:t>
            </a:r>
            <a:r>
              <a:rPr lang="es-ES" dirty="0" smtClean="0"/>
              <a:t>cubierto </a:t>
            </a:r>
            <a:r>
              <a:rPr lang="es-ES" dirty="0"/>
              <a:t>por una capa de óxido que lo protege del ataque </a:t>
            </a:r>
            <a:r>
              <a:rPr lang="es-ES" dirty="0" smtClean="0"/>
              <a:t>del </a:t>
            </a:r>
            <a:r>
              <a:rPr lang="es-ES" dirty="0"/>
              <a:t>oxígeno, resulta útil para trabajar a temperaturas </a:t>
            </a:r>
            <a:r>
              <a:rPr lang="es-ES" dirty="0" smtClean="0"/>
              <a:t>que superen </a:t>
            </a:r>
            <a:r>
              <a:rPr lang="es-ES" dirty="0"/>
              <a:t>los 1000 </a:t>
            </a:r>
            <a:r>
              <a:rPr lang="es-ES" dirty="0" smtClean="0"/>
              <a:t>°C. </a:t>
            </a:r>
            <a:r>
              <a:rPr lang="es-ES" dirty="0"/>
              <a:t>Los conductores de alta </a:t>
            </a:r>
            <a:r>
              <a:rPr lang="es-ES" dirty="0" smtClean="0"/>
              <a:t>resistividad se </a:t>
            </a:r>
            <a:r>
              <a:rPr lang="es-ES" dirty="0"/>
              <a:t>caracterizan entonces por perdurar a lo largo del </a:t>
            </a:r>
            <a:r>
              <a:rPr lang="es-ES" dirty="0" smtClean="0"/>
              <a:t>tiempo, contar con un punto de fusión elevado</a:t>
            </a:r>
            <a:r>
              <a:rPr lang="es-ES" dirty="0"/>
              <a:t>, </a:t>
            </a:r>
            <a:r>
              <a:rPr lang="es-ES" dirty="0" smtClean="0"/>
              <a:t>ser fáciles de soldar</a:t>
            </a:r>
            <a:r>
              <a:rPr lang="es-ES" dirty="0"/>
              <a:t>, ser dúctiles </a:t>
            </a:r>
            <a:r>
              <a:rPr lang="es-ES" dirty="0" smtClean="0"/>
              <a:t>y maleables</a:t>
            </a:r>
            <a:r>
              <a:rPr lang="es-ES" dirty="0"/>
              <a:t>.</a:t>
            </a:r>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sp>
        <p:nvSpPr>
          <p:cNvPr id="3" name="Rectángulo 2"/>
          <p:cNvSpPr/>
          <p:nvPr/>
        </p:nvSpPr>
        <p:spPr>
          <a:xfrm>
            <a:off x="3321133" y="3727494"/>
            <a:ext cx="2818410" cy="1754326"/>
          </a:xfrm>
          <a:prstGeom prst="rect">
            <a:avLst/>
          </a:prstGeom>
        </p:spPr>
        <p:txBody>
          <a:bodyPr wrap="square">
            <a:spAutoFit/>
          </a:bodyPr>
          <a:lstStyle/>
          <a:p>
            <a:pPr algn="just"/>
            <a:r>
              <a:rPr lang="es-ES" b="1" dirty="0" smtClean="0"/>
              <a:t>Cables </a:t>
            </a:r>
            <a:r>
              <a:rPr lang="es-ES" b="1" dirty="0"/>
              <a:t>de aleación. </a:t>
            </a:r>
          </a:p>
          <a:p>
            <a:pPr algn="just"/>
            <a:r>
              <a:rPr lang="es-ES" b="1" dirty="0"/>
              <a:t>Se </a:t>
            </a:r>
            <a:r>
              <a:rPr lang="es-ES" b="1" dirty="0" smtClean="0"/>
              <a:t>los utiliza por su menor </a:t>
            </a:r>
            <a:r>
              <a:rPr lang="es-ES" b="1" dirty="0"/>
              <a:t>costo </a:t>
            </a:r>
            <a:r>
              <a:rPr lang="es-ES" b="1" dirty="0" smtClean="0"/>
              <a:t>y también </a:t>
            </a:r>
            <a:r>
              <a:rPr lang="es-ES" b="1" dirty="0"/>
              <a:t>para </a:t>
            </a:r>
            <a:r>
              <a:rPr lang="es-ES" b="1" dirty="0" smtClean="0"/>
              <a:t>reemplazar </a:t>
            </a:r>
            <a:r>
              <a:rPr lang="es-ES" b="1" dirty="0"/>
              <a:t>las líneas de </a:t>
            </a:r>
            <a:r>
              <a:rPr lang="es-ES" b="1" dirty="0" smtClean="0"/>
              <a:t>cobre </a:t>
            </a:r>
            <a:r>
              <a:rPr lang="es-ES" b="1" dirty="0"/>
              <a:t>cuando están </a:t>
            </a:r>
            <a:r>
              <a:rPr lang="es-ES" b="1" dirty="0" smtClean="0"/>
              <a:t>expuestas </a:t>
            </a:r>
            <a:r>
              <a:rPr lang="es-ES" b="1" dirty="0"/>
              <a:t>a robo.</a:t>
            </a:r>
          </a:p>
        </p:txBody>
      </p:sp>
      <p:pic>
        <p:nvPicPr>
          <p:cNvPr id="4" name="Imagen 3"/>
          <p:cNvPicPr>
            <a:picLocks noChangeAspect="1"/>
          </p:cNvPicPr>
          <p:nvPr/>
        </p:nvPicPr>
        <p:blipFill>
          <a:blip r:embed="rId2"/>
          <a:stretch>
            <a:fillRect/>
          </a:stretch>
        </p:blipFill>
        <p:spPr>
          <a:xfrm>
            <a:off x="6398325" y="3585482"/>
            <a:ext cx="2514600" cy="2038350"/>
          </a:xfrm>
          <a:prstGeom prst="rect">
            <a:avLst/>
          </a:prstGeom>
        </p:spPr>
      </p:pic>
      <p:sp>
        <p:nvSpPr>
          <p:cNvPr id="5" name="Rectángulo 4"/>
          <p:cNvSpPr/>
          <p:nvPr/>
        </p:nvSpPr>
        <p:spPr>
          <a:xfrm>
            <a:off x="305542" y="5748563"/>
            <a:ext cx="11668002" cy="646331"/>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conductores eléctricos que han cumplido su vida útil son una de las principales causas de los accidentes eléctricos</a:t>
            </a:r>
            <a:r>
              <a:rPr lang="es-ES" b="1" dirty="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350103235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257" y="283639"/>
            <a:ext cx="11483439" cy="3416320"/>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Sección </a:t>
            </a:r>
            <a:r>
              <a:rPr lang="es-ES" b="1" dirty="0" smtClean="0">
                <a:solidFill>
                  <a:srgbClr val="0070C0"/>
                </a:solidFill>
                <a:latin typeface="Arial Rounded MT Bold" panose="020F0704030504030204" pitchFamily="34" charset="0"/>
              </a:rPr>
              <a:t>de los conductores</a:t>
            </a:r>
            <a:endParaRPr lang="es-ES" b="1" dirty="0">
              <a:solidFill>
                <a:srgbClr val="0070C0"/>
              </a:solidFill>
              <a:latin typeface="Arial Rounded MT Bold" panose="020F0704030504030204" pitchFamily="34" charset="0"/>
            </a:endParaRPr>
          </a:p>
          <a:p>
            <a:pPr algn="just"/>
            <a:r>
              <a:rPr lang="es-ES" dirty="0" smtClean="0"/>
              <a:t>Para determinar la sección de los conductores, deben tenerse en cuenta los factores </a:t>
            </a:r>
            <a:r>
              <a:rPr lang="es-ES" dirty="0"/>
              <a:t>siguientes:</a:t>
            </a:r>
          </a:p>
          <a:p>
            <a:pPr marL="742950" lvl="1" indent="-285750" algn="just">
              <a:buFont typeface="Wingdings" panose="05000000000000000000" pitchFamily="2" charset="2"/>
              <a:buChar char="q"/>
            </a:pPr>
            <a:r>
              <a:rPr lang="es-ES" b="1" dirty="0" smtClean="0"/>
              <a:t>Temperatura</a:t>
            </a:r>
            <a:r>
              <a:rPr lang="es-ES" dirty="0"/>
              <a:t>: la temperatura en el conductor no debe </a:t>
            </a:r>
            <a:r>
              <a:rPr lang="es-ES" dirty="0" smtClean="0"/>
              <a:t>ser superior </a:t>
            </a:r>
            <a:r>
              <a:rPr lang="es-ES" dirty="0"/>
              <a:t>a 70 </a:t>
            </a:r>
            <a:r>
              <a:rPr lang="es-ES" dirty="0" smtClean="0"/>
              <a:t>°C </a:t>
            </a:r>
            <a:r>
              <a:rPr lang="es-ES" dirty="0"/>
              <a:t>en los cables con aislamiento de </a:t>
            </a:r>
            <a:r>
              <a:rPr lang="es-ES" dirty="0" err="1" smtClean="0"/>
              <a:t>policloruro</a:t>
            </a:r>
            <a:r>
              <a:rPr lang="es-ES" dirty="0" smtClean="0"/>
              <a:t> </a:t>
            </a:r>
            <a:r>
              <a:rPr lang="es-ES" dirty="0"/>
              <a:t>de vinilo o de goma y 90 </a:t>
            </a:r>
            <a:r>
              <a:rPr lang="es-ES" dirty="0" smtClean="0"/>
              <a:t>°C </a:t>
            </a:r>
            <a:r>
              <a:rPr lang="es-ES" dirty="0"/>
              <a:t>en los cables con </a:t>
            </a:r>
            <a:r>
              <a:rPr lang="es-ES" dirty="0" smtClean="0"/>
              <a:t>aislamiento </a:t>
            </a:r>
            <a:r>
              <a:rPr lang="es-ES" dirty="0"/>
              <a:t>de goma butílica, etileno-</a:t>
            </a:r>
            <a:r>
              <a:rPr lang="es-ES" dirty="0" err="1"/>
              <a:t>propileno</a:t>
            </a:r>
            <a:r>
              <a:rPr lang="es-ES" dirty="0"/>
              <a:t> o polietileno </a:t>
            </a:r>
            <a:r>
              <a:rPr lang="es-ES" dirty="0" smtClean="0"/>
              <a:t>reticulado</a:t>
            </a:r>
            <a:r>
              <a:rPr lang="es-ES" dirty="0"/>
              <a:t>.</a:t>
            </a:r>
          </a:p>
          <a:p>
            <a:pPr marL="742950" lvl="1" indent="-285750" algn="just">
              <a:buFont typeface="Wingdings" panose="05000000000000000000" pitchFamily="2" charset="2"/>
              <a:buChar char="q"/>
            </a:pPr>
            <a:r>
              <a:rPr lang="es-ES" b="1" dirty="0" smtClean="0"/>
              <a:t>Caída </a:t>
            </a:r>
            <a:r>
              <a:rPr lang="es-ES" b="1" dirty="0"/>
              <a:t>de tensión</a:t>
            </a:r>
            <a:r>
              <a:rPr lang="es-ES" dirty="0"/>
              <a:t>: es importante que la tolerancia </a:t>
            </a:r>
            <a:r>
              <a:rPr lang="es-ES" dirty="0" smtClean="0"/>
              <a:t>máxima </a:t>
            </a:r>
            <a:r>
              <a:rPr lang="es-ES" dirty="0"/>
              <a:t>admisible de la tensión no sea superior a -5 % de su </a:t>
            </a:r>
            <a:r>
              <a:rPr lang="es-ES" dirty="0" smtClean="0"/>
              <a:t>tensión </a:t>
            </a:r>
            <a:r>
              <a:rPr lang="es-ES" dirty="0"/>
              <a:t>nominal.</a:t>
            </a:r>
          </a:p>
          <a:p>
            <a:pPr marL="742950" lvl="1" indent="-285750" algn="just">
              <a:buFont typeface="Wingdings" panose="05000000000000000000" pitchFamily="2" charset="2"/>
              <a:buChar char="q"/>
            </a:pPr>
            <a:r>
              <a:rPr lang="es-ES" b="1" dirty="0" smtClean="0"/>
              <a:t>Impedancia</a:t>
            </a:r>
            <a:r>
              <a:rPr lang="es-ES" dirty="0"/>
              <a:t>: debe contar con un valor máximo de la </a:t>
            </a:r>
            <a:r>
              <a:rPr lang="es-ES" dirty="0" smtClean="0"/>
              <a:t>impedancia </a:t>
            </a:r>
            <a:r>
              <a:rPr lang="es-ES" dirty="0"/>
              <a:t>(longitud del conductor) que permita asegurar </a:t>
            </a:r>
            <a:r>
              <a:rPr lang="es-ES" dirty="0" smtClean="0"/>
              <a:t>el </a:t>
            </a:r>
            <a:r>
              <a:rPr lang="es-ES" dirty="0"/>
              <a:t>funcionamiento de la protección contra cortocircuitos.</a:t>
            </a:r>
          </a:p>
          <a:p>
            <a:pPr algn="just"/>
            <a:r>
              <a:rPr lang="es-ES" dirty="0"/>
              <a:t>Siempre que realicemos una instalación eléctrica, debemos </a:t>
            </a:r>
            <a:r>
              <a:rPr lang="es-ES" dirty="0" smtClean="0"/>
              <a:t>hacer </a:t>
            </a:r>
            <a:r>
              <a:rPr lang="es-ES" dirty="0"/>
              <a:t>los cálculos de los conductores como así también </a:t>
            </a:r>
            <a:r>
              <a:rPr lang="es-ES" dirty="0" smtClean="0"/>
              <a:t>de </a:t>
            </a:r>
            <a:r>
              <a:rPr lang="es-ES" dirty="0"/>
              <a:t>la cañería. Es recomendable que tanto los conductores </a:t>
            </a:r>
            <a:r>
              <a:rPr lang="es-ES" dirty="0" smtClean="0"/>
              <a:t>como </a:t>
            </a:r>
            <a:r>
              <a:rPr lang="es-ES" dirty="0"/>
              <a:t>la cañería por colocar sean un poco más grandes que </a:t>
            </a:r>
            <a:r>
              <a:rPr lang="es-ES" dirty="0" smtClean="0"/>
              <a:t>los </a:t>
            </a:r>
            <a:r>
              <a:rPr lang="es-ES" dirty="0"/>
              <a:t>resultados de los cálculos.</a:t>
            </a:r>
          </a:p>
        </p:txBody>
      </p:sp>
      <p:sp>
        <p:nvSpPr>
          <p:cNvPr id="6" name="Rectángulo 5"/>
          <p:cNvSpPr/>
          <p:nvPr/>
        </p:nvSpPr>
        <p:spPr>
          <a:xfrm>
            <a:off x="261257" y="6094551"/>
            <a:ext cx="11483439" cy="646331"/>
          </a:xfrm>
          <a:prstGeom prst="rect">
            <a:avLst/>
          </a:prstGeom>
        </p:spPr>
        <p:txBody>
          <a:bodyPr wrap="square">
            <a:spAutoFit/>
          </a:bodyPr>
          <a:lstStyle/>
          <a:p>
            <a:pPr algn="ctr"/>
            <a:r>
              <a:rPr lang="es-ES" b="1" dirty="0" smtClean="0"/>
              <a:t>El cable </a:t>
            </a:r>
            <a:r>
              <a:rPr lang="es-ES" b="1" dirty="0"/>
              <a:t>llamado desnudo por no tener </a:t>
            </a:r>
            <a:r>
              <a:rPr lang="es-ES" b="1" dirty="0" smtClean="0"/>
              <a:t>recubrimiento se </a:t>
            </a:r>
            <a:r>
              <a:rPr lang="es-ES" b="1" dirty="0"/>
              <a:t>utiliza para </a:t>
            </a:r>
            <a:r>
              <a:rPr lang="es-ES" b="1" dirty="0" smtClean="0"/>
              <a:t>las instalaciones </a:t>
            </a:r>
            <a:r>
              <a:rPr lang="es-ES" b="1" dirty="0"/>
              <a:t>de descarga </a:t>
            </a:r>
            <a:r>
              <a:rPr lang="es-ES" b="1" dirty="0" smtClean="0"/>
              <a:t>a tierra</a:t>
            </a:r>
            <a:r>
              <a:rPr lang="es-ES" b="1" dirty="0"/>
              <a:t>. </a:t>
            </a:r>
          </a:p>
          <a:p>
            <a:pPr algn="ctr"/>
            <a:r>
              <a:rPr lang="es-ES" b="1" dirty="0"/>
              <a:t>Este es uno </a:t>
            </a:r>
            <a:r>
              <a:rPr lang="es-ES" b="1" dirty="0" smtClean="0"/>
              <a:t>de los </a:t>
            </a:r>
            <a:r>
              <a:rPr lang="es-ES" b="1" dirty="0"/>
              <a:t>que menos aleación debe tener </a:t>
            </a:r>
            <a:r>
              <a:rPr lang="es-ES" b="1" dirty="0" smtClean="0"/>
              <a:t>para </a:t>
            </a:r>
            <a:r>
              <a:rPr lang="es-ES" b="1" dirty="0"/>
              <a:t>ser un buen conductor de descarga.</a:t>
            </a:r>
          </a:p>
        </p:txBody>
      </p:sp>
      <p:pic>
        <p:nvPicPr>
          <p:cNvPr id="7" name="Imagen 6"/>
          <p:cNvPicPr>
            <a:picLocks noChangeAspect="1"/>
          </p:cNvPicPr>
          <p:nvPr/>
        </p:nvPicPr>
        <p:blipFill>
          <a:blip r:embed="rId2"/>
          <a:stretch>
            <a:fillRect/>
          </a:stretch>
        </p:blipFill>
        <p:spPr>
          <a:xfrm>
            <a:off x="4595750" y="3416629"/>
            <a:ext cx="2826327" cy="2677921"/>
          </a:xfrm>
          <a:prstGeom prst="rect">
            <a:avLst/>
          </a:prstGeom>
        </p:spPr>
      </p:pic>
    </p:spTree>
    <p:extLst>
      <p:ext uri="{BB962C8B-B14F-4D97-AF65-F5344CB8AC3E}">
        <p14:creationId xmlns:p14="http://schemas.microsoft.com/office/powerpoint/2010/main" val="336262831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73776" y="3058471"/>
            <a:ext cx="10782795" cy="923330"/>
          </a:xfrm>
          <a:prstGeom prst="rect">
            <a:avLst/>
          </a:prstGeom>
        </p:spPr>
        <p:txBody>
          <a:bodyPr wrap="square">
            <a:spAutoFit/>
          </a:bodyPr>
          <a:lstStyle/>
          <a:p>
            <a:pPr algn="ctr"/>
            <a:r>
              <a:rPr lang="es-ES" sz="5400" b="1" dirty="0" smtClean="0"/>
              <a:t>CONDUCTORES</a:t>
            </a:r>
            <a:endParaRPr lang="es-ES" sz="5400" b="1" dirty="0"/>
          </a:p>
        </p:txBody>
      </p:sp>
    </p:spTree>
    <p:extLst>
      <p:ext uri="{BB962C8B-B14F-4D97-AF65-F5344CB8AC3E}">
        <p14:creationId xmlns:p14="http://schemas.microsoft.com/office/powerpoint/2010/main" val="3251763311"/>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algn="just"/>
            <a:r>
              <a:rPr lang="es-ES" dirty="0"/>
              <a:t>Como sabemos, existen diferentes tipos </a:t>
            </a:r>
            <a:r>
              <a:rPr lang="es-ES" dirty="0" smtClean="0"/>
              <a:t>de conductores </a:t>
            </a:r>
            <a:r>
              <a:rPr lang="es-ES" dirty="0"/>
              <a:t>con </a:t>
            </a:r>
            <a:r>
              <a:rPr lang="es-ES" dirty="0" smtClean="0"/>
              <a:t>los que </a:t>
            </a:r>
            <a:r>
              <a:rPr lang="es-ES" dirty="0"/>
              <a:t>podremos enfrentar tareas específicas. </a:t>
            </a:r>
            <a:r>
              <a:rPr lang="es-ES" dirty="0" smtClean="0"/>
              <a:t>En general</a:t>
            </a:r>
            <a:r>
              <a:rPr lang="es-ES" dirty="0"/>
              <a:t>, se </a:t>
            </a:r>
          </a:p>
          <a:p>
            <a:pPr algn="just"/>
            <a:r>
              <a:rPr lang="es-ES" dirty="0"/>
              <a:t>componen </a:t>
            </a:r>
            <a:r>
              <a:rPr lang="es-ES" dirty="0" smtClean="0"/>
              <a:t>de las partes </a:t>
            </a:r>
            <a:r>
              <a:rPr lang="es-ES" dirty="0"/>
              <a:t>que mencionamos </a:t>
            </a:r>
            <a:r>
              <a:rPr lang="es-ES" dirty="0" smtClean="0"/>
              <a:t>a continuación:</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052762" y="876300"/>
            <a:ext cx="6086475" cy="5105400"/>
          </a:xfrm>
          <a:prstGeom prst="rect">
            <a:avLst/>
          </a:prstGeom>
        </p:spPr>
      </p:pic>
    </p:spTree>
    <p:extLst>
      <p:ext uri="{BB962C8B-B14F-4D97-AF65-F5344CB8AC3E}">
        <p14:creationId xmlns:p14="http://schemas.microsoft.com/office/powerpoint/2010/main" val="17224559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Conductores de mayor sección</a:t>
            </a:r>
          </a:p>
          <a:p>
            <a:pPr algn="just"/>
            <a:r>
              <a:rPr lang="es-ES" dirty="0" smtClean="0"/>
              <a:t>Recomendamos </a:t>
            </a:r>
            <a:r>
              <a:rPr lang="es-ES" dirty="0"/>
              <a:t>siempre colocar conductores mayores </a:t>
            </a:r>
            <a:r>
              <a:rPr lang="es-ES" dirty="0" smtClean="0"/>
              <a:t>al que </a:t>
            </a:r>
            <a:r>
              <a:rPr lang="es-ES" dirty="0"/>
              <a:t>resulte </a:t>
            </a:r>
            <a:r>
              <a:rPr lang="es-ES" dirty="0" smtClean="0"/>
              <a:t>del cálculo </a:t>
            </a:r>
            <a:r>
              <a:rPr lang="es-ES" dirty="0"/>
              <a:t>que hagamos, debido </a:t>
            </a:r>
            <a:r>
              <a:rPr lang="es-ES" dirty="0" smtClean="0"/>
              <a:t>a que</a:t>
            </a:r>
            <a:r>
              <a:rPr lang="es-ES" dirty="0"/>
              <a:t>, </a:t>
            </a:r>
            <a:r>
              <a:rPr lang="es-ES" dirty="0" smtClean="0"/>
              <a:t>en estos </a:t>
            </a:r>
            <a:r>
              <a:rPr lang="es-ES" dirty="0"/>
              <a:t>momentos, </a:t>
            </a:r>
            <a:r>
              <a:rPr lang="es-ES" dirty="0" smtClean="0"/>
              <a:t>a diario </a:t>
            </a:r>
            <a:r>
              <a:rPr lang="es-ES" dirty="0"/>
              <a:t>salen </a:t>
            </a:r>
            <a:r>
              <a:rPr lang="es-ES" dirty="0" smtClean="0"/>
              <a:t>a la venta nuevos </a:t>
            </a:r>
            <a:r>
              <a:rPr lang="es-ES" dirty="0"/>
              <a:t>productos que funcionan con </a:t>
            </a:r>
            <a:r>
              <a:rPr lang="es-ES" dirty="0" smtClean="0"/>
              <a:t>energía </a:t>
            </a:r>
            <a:r>
              <a:rPr lang="es-ES" dirty="0"/>
              <a:t>eléctrica </a:t>
            </a:r>
            <a:r>
              <a:rPr lang="es-ES" dirty="0" smtClean="0"/>
              <a:t>tanto para hogares </a:t>
            </a:r>
            <a:r>
              <a:rPr lang="es-ES" dirty="0"/>
              <a:t>como para industrias</a:t>
            </a:r>
            <a:r>
              <a:rPr lang="es-ES" dirty="0" smtClean="0"/>
              <a:t>. Por </a:t>
            </a:r>
            <a:r>
              <a:rPr lang="es-ES" dirty="0"/>
              <a:t>eso, deberíamos dejar preparada </a:t>
            </a:r>
            <a:r>
              <a:rPr lang="es-ES" dirty="0" smtClean="0"/>
              <a:t>la instalación para el posible </a:t>
            </a:r>
            <a:r>
              <a:rPr lang="es-ES" dirty="0"/>
              <a:t>agregado de futuros artefactos eléctricos </a:t>
            </a:r>
            <a:r>
              <a:rPr lang="es-ES" dirty="0" smtClean="0"/>
              <a:t>en ella. En algunos </a:t>
            </a:r>
            <a:r>
              <a:rPr lang="es-ES" dirty="0"/>
              <a:t>casos se </a:t>
            </a:r>
            <a:r>
              <a:rPr lang="es-ES" dirty="0" smtClean="0"/>
              <a:t>utiliza una instalación de una medida </a:t>
            </a:r>
            <a:r>
              <a:rPr lang="es-ES" dirty="0"/>
              <a:t>menor para </a:t>
            </a:r>
            <a:r>
              <a:rPr lang="es-ES" dirty="0" smtClean="0"/>
              <a:t>la iluminación y una </a:t>
            </a:r>
            <a:r>
              <a:rPr lang="es-ES" dirty="0"/>
              <a:t>con sección mayor </a:t>
            </a:r>
            <a:r>
              <a:rPr lang="es-ES" dirty="0" smtClean="0"/>
              <a:t>para las </a:t>
            </a:r>
            <a:r>
              <a:rPr lang="es-ES" dirty="0"/>
              <a:t>líneas de tomas; </a:t>
            </a:r>
            <a:r>
              <a:rPr lang="es-ES" dirty="0" smtClean="0"/>
              <a:t>esa es otra alternativa para </a:t>
            </a:r>
            <a:r>
              <a:rPr lang="es-ES" dirty="0"/>
              <a:t>dejar nuestra </a:t>
            </a:r>
            <a:r>
              <a:rPr lang="es-ES" dirty="0" smtClean="0"/>
              <a:t>instalación lista para </a:t>
            </a:r>
            <a:r>
              <a:rPr lang="es-ES" dirty="0"/>
              <a:t>futuras reformas</a:t>
            </a:r>
            <a:r>
              <a:rPr lang="es-ES" dirty="0" smtClean="0"/>
              <a:t>.</a:t>
            </a:r>
          </a:p>
          <a:p>
            <a:pPr algn="just"/>
            <a:r>
              <a:rPr lang="es-ES" b="1" dirty="0" smtClean="0">
                <a:solidFill>
                  <a:srgbClr val="0070C0"/>
                </a:solidFill>
                <a:latin typeface="Arial Rounded MT Bold" panose="020F0704030504030204" pitchFamily="34" charset="0"/>
              </a:rPr>
              <a:t>Dimensionado </a:t>
            </a:r>
            <a:r>
              <a:rPr lang="es-ES" b="1" dirty="0">
                <a:solidFill>
                  <a:srgbClr val="0070C0"/>
                </a:solidFill>
                <a:latin typeface="Arial Rounded MT Bold" panose="020F0704030504030204" pitchFamily="34" charset="0"/>
              </a:rPr>
              <a:t>de conductores</a:t>
            </a:r>
          </a:p>
          <a:p>
            <a:pPr algn="just"/>
            <a:r>
              <a:rPr lang="es-ES" dirty="0"/>
              <a:t>El dimensionado se realiza a partir del número de puntos </a:t>
            </a:r>
            <a:r>
              <a:rPr lang="es-ES" dirty="0" smtClean="0"/>
              <a:t>de </a:t>
            </a:r>
            <a:r>
              <a:rPr lang="es-ES" dirty="0"/>
              <a:t>uso para cada circuito, factores de simultaneidad y uso </a:t>
            </a:r>
            <a:r>
              <a:rPr lang="es-ES" dirty="0" smtClean="0"/>
              <a:t>de </a:t>
            </a:r>
            <a:r>
              <a:rPr lang="es-ES" dirty="0"/>
              <a:t>la instalación. También debemos considerar la potencia </a:t>
            </a:r>
            <a:r>
              <a:rPr lang="es-ES" dirty="0" smtClean="0"/>
              <a:t>prevista </a:t>
            </a:r>
            <a:r>
              <a:rPr lang="es-ES" dirty="0"/>
              <a:t>por cada toma, la intensidad admisible de los </a:t>
            </a:r>
            <a:r>
              <a:rPr lang="es-ES" dirty="0" smtClean="0"/>
              <a:t>conductores </a:t>
            </a:r>
            <a:r>
              <a:rPr lang="es-ES" dirty="0"/>
              <a:t>y la caída de tensión.</a:t>
            </a:r>
          </a:p>
          <a:p>
            <a:pPr algn="just"/>
            <a:r>
              <a:rPr lang="es-ES" dirty="0"/>
              <a:t>Además, se tendrá en cuenta que los conductores activos </a:t>
            </a:r>
            <a:r>
              <a:rPr lang="es-ES" dirty="0" smtClean="0"/>
              <a:t>serán </a:t>
            </a:r>
            <a:r>
              <a:rPr lang="es-ES" dirty="0"/>
              <a:t>de cobre, aislados y con una tensión asignada de </a:t>
            </a:r>
            <a:r>
              <a:rPr lang="es-ES" dirty="0" smtClean="0"/>
              <a:t>450/750 </a:t>
            </a:r>
            <a:r>
              <a:rPr lang="es-ES" dirty="0"/>
              <a:t>V como mínimo. Los conductores de protección </a:t>
            </a:r>
            <a:r>
              <a:rPr lang="es-ES" dirty="0" smtClean="0"/>
              <a:t>serán </a:t>
            </a:r>
            <a:r>
              <a:rPr lang="es-ES" dirty="0"/>
              <a:t>de cobre y se instalarán por la misma canalización que </a:t>
            </a:r>
            <a:r>
              <a:rPr lang="es-ES" dirty="0" smtClean="0"/>
              <a:t>los </a:t>
            </a:r>
            <a:r>
              <a:rPr lang="es-ES" dirty="0"/>
              <a:t>conductores activos.</a:t>
            </a:r>
          </a:p>
          <a:p>
            <a:pPr algn="just"/>
            <a:r>
              <a:rPr lang="es-ES" dirty="0"/>
              <a:t>La caída de tensión máxima permitida será del 3 % de la </a:t>
            </a:r>
            <a:r>
              <a:rPr lang="es-ES" dirty="0" smtClean="0"/>
              <a:t>tensión </a:t>
            </a:r>
            <a:r>
              <a:rPr lang="es-ES" dirty="0"/>
              <a:t>nominal. Esta caída de tensión se calculará para una </a:t>
            </a:r>
            <a:r>
              <a:rPr lang="es-ES" dirty="0" smtClean="0"/>
              <a:t>intensidad </a:t>
            </a:r>
            <a:r>
              <a:rPr lang="es-ES" dirty="0"/>
              <a:t>de funcionamiento del circuito igual a la </a:t>
            </a:r>
            <a:r>
              <a:rPr lang="es-ES" dirty="0" smtClean="0"/>
              <a:t>intensidad </a:t>
            </a:r>
            <a:r>
              <a:rPr lang="es-ES" dirty="0"/>
              <a:t>del interruptor automático de dicho circuito y para una </a:t>
            </a:r>
            <a:r>
              <a:rPr lang="es-ES" dirty="0" smtClean="0"/>
              <a:t>distancia </a:t>
            </a:r>
            <a:r>
              <a:rPr lang="es-ES" dirty="0"/>
              <a:t>correspondiente a la del punto de utilización más </a:t>
            </a:r>
            <a:r>
              <a:rPr lang="es-ES" dirty="0" smtClean="0"/>
              <a:t>alejado </a:t>
            </a:r>
            <a:r>
              <a:rPr lang="es-ES" dirty="0"/>
              <a:t>del origen de la instalación interior.</a:t>
            </a:r>
          </a:p>
          <a:p>
            <a:pPr algn="just"/>
            <a:r>
              <a:rPr lang="es-ES" dirty="0"/>
              <a:t>El cálculo preciso de las dimensiones de un cable puede </a:t>
            </a:r>
            <a:r>
              <a:rPr lang="es-ES" dirty="0" smtClean="0"/>
              <a:t>llegar </a:t>
            </a:r>
            <a:r>
              <a:rPr lang="es-ES" dirty="0"/>
              <a:t>a ser muy complicado si las condiciones de instalación </a:t>
            </a:r>
            <a:r>
              <a:rPr lang="es-ES" dirty="0" smtClean="0"/>
              <a:t>difieren </a:t>
            </a:r>
            <a:r>
              <a:rPr lang="es-ES" dirty="0"/>
              <a:t>mucho de las indicadas en las tablas de corrientes </a:t>
            </a:r>
            <a:r>
              <a:rPr lang="es-ES" dirty="0" smtClean="0"/>
              <a:t>máximas </a:t>
            </a:r>
            <a:r>
              <a:rPr lang="es-ES" dirty="0"/>
              <a:t>de cada tipo de cable.</a:t>
            </a:r>
          </a:p>
          <a:p>
            <a:pPr algn="just"/>
            <a:r>
              <a:rPr lang="es-ES" dirty="0"/>
              <a:t>La capacidad de conducir corriente que tiene un cable </a:t>
            </a:r>
            <a:r>
              <a:rPr lang="es-ES" dirty="0" smtClean="0"/>
              <a:t>depende </a:t>
            </a:r>
            <a:r>
              <a:rPr lang="es-ES" dirty="0"/>
              <a:t>fundamentalmente de su resistencia óhmica y de la </a:t>
            </a:r>
            <a:r>
              <a:rPr lang="es-ES" dirty="0" smtClean="0"/>
              <a:t>posibilidad </a:t>
            </a:r>
            <a:r>
              <a:rPr lang="es-ES" dirty="0"/>
              <a:t>de disipación térmica (enfriamiento) que posea </a:t>
            </a:r>
            <a:r>
              <a:rPr lang="es-ES" dirty="0" smtClean="0"/>
              <a:t>el </a:t>
            </a:r>
            <a:r>
              <a:rPr lang="es-ES" dirty="0"/>
              <a:t>cable. Esto quiere decir que un cable con mucho aislante </a:t>
            </a:r>
            <a:r>
              <a:rPr lang="es-ES" dirty="0" smtClean="0"/>
              <a:t>conducirá </a:t>
            </a:r>
            <a:r>
              <a:rPr lang="es-ES" dirty="0"/>
              <a:t>menos corriente que otro con poco, </a:t>
            </a:r>
            <a:r>
              <a:rPr lang="es-ES" dirty="0" smtClean="0"/>
              <a:t>considerando </a:t>
            </a:r>
            <a:r>
              <a:rPr lang="es-ES" dirty="0"/>
              <a:t>la misma cuerda conductora en ambos</a:t>
            </a:r>
            <a:r>
              <a:rPr lang="es-ES" dirty="0" smtClean="0"/>
              <a:t>.</a:t>
            </a:r>
          </a:p>
          <a:p>
            <a:pPr algn="just"/>
            <a:endParaRPr lang="es-ES" dirty="0"/>
          </a:p>
        </p:txBody>
      </p:sp>
    </p:spTree>
    <p:extLst>
      <p:ext uri="{BB962C8B-B14F-4D97-AF65-F5344CB8AC3E}">
        <p14:creationId xmlns:p14="http://schemas.microsoft.com/office/powerpoint/2010/main" val="423566818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463308"/>
          </a:xfrm>
          <a:prstGeom prst="rect">
            <a:avLst/>
          </a:prstGeom>
        </p:spPr>
        <p:txBody>
          <a:bodyPr wrap="square">
            <a:spAutoFit/>
          </a:bodyPr>
          <a:lstStyle/>
          <a:p>
            <a:pPr algn="just"/>
            <a:r>
              <a:rPr lang="es-ES" dirty="0" smtClean="0"/>
              <a:t>En el cable con mayor espesor aislante, el calor generado en el conductor por efecto Joule tiene mayor dificultad para salir fuera del cable. También, si el cable tiene otras fuentes de calor cerca, por ejemplo otro cable, o si la temperatura ambiente es muy elevada, su capacidad de conducción se verá disminuida. Por el contrario, un cable al aire libre disipará mejor su temperatura y podrá conducir más corriente sin calentar. En este último caso, habrá que tener la precaución de considerar el calentamiento del sol, la velocidad del viento promedio, etcétera. Al elegir la sección de un cable, además del cálculo habitual basado en el consumo, la tensión y el coseno o del sistema, es importante tener en cuenta los siguientes factores que muchas veces son pasados por alto:</a:t>
            </a:r>
          </a:p>
          <a:p>
            <a:pPr marL="742950" lvl="1" indent="-285750" algn="just">
              <a:buFont typeface="Wingdings" panose="05000000000000000000" pitchFamily="2" charset="2"/>
              <a:buChar char="q"/>
            </a:pPr>
            <a:r>
              <a:rPr lang="es-ES" b="1" dirty="0" smtClean="0"/>
              <a:t>La corriente de cortocircuito y el tipo de protección que se utilizará.</a:t>
            </a:r>
          </a:p>
          <a:p>
            <a:pPr marL="742950" lvl="1" indent="-285750" algn="just">
              <a:buFont typeface="Wingdings" panose="05000000000000000000" pitchFamily="2" charset="2"/>
              <a:buChar char="q"/>
            </a:pPr>
            <a:r>
              <a:rPr lang="es-ES" b="1" dirty="0" smtClean="0"/>
              <a:t>El contenido de corrientes armónicas del circuito.</a:t>
            </a:r>
          </a:p>
          <a:p>
            <a:pPr marL="742950" lvl="1" indent="-285750" algn="just">
              <a:buFont typeface="Wingdings" panose="05000000000000000000" pitchFamily="2" charset="2"/>
              <a:buChar char="q"/>
            </a:pPr>
            <a:r>
              <a:rPr lang="es-ES" b="1" dirty="0" smtClean="0"/>
              <a:t>La existencia de motores de potencia.</a:t>
            </a:r>
          </a:p>
          <a:p>
            <a:pPr marL="742950" lvl="1" indent="-285750" algn="just">
              <a:buFont typeface="Wingdings" panose="05000000000000000000" pitchFamily="2" charset="2"/>
              <a:buChar char="q"/>
            </a:pPr>
            <a:r>
              <a:rPr lang="es-ES" b="1" dirty="0" smtClean="0"/>
              <a:t>La temperatura ambiente máxima en el día más caluroso del año.</a:t>
            </a:r>
          </a:p>
          <a:p>
            <a:pPr marL="742950" lvl="1" indent="-285750" algn="just">
              <a:buFont typeface="Wingdings" panose="05000000000000000000" pitchFamily="2" charset="2"/>
              <a:buChar char="q"/>
            </a:pPr>
            <a:r>
              <a:rPr lang="es-ES" b="1" dirty="0" smtClean="0"/>
              <a:t>Las condiciones de instalación (en cañería, cable canal, al aire libre, enterrado, etcétera).</a:t>
            </a:r>
          </a:p>
          <a:p>
            <a:pPr marL="742950" lvl="1" indent="-285750" algn="just">
              <a:buFont typeface="Wingdings" panose="05000000000000000000" pitchFamily="2" charset="2"/>
              <a:buChar char="q"/>
            </a:pPr>
            <a:r>
              <a:rPr lang="es-ES" b="1" dirty="0" smtClean="0"/>
              <a:t>La caída de tensión máxima admisible (tener en cuenta la longitud del tendido).</a:t>
            </a:r>
          </a:p>
          <a:p>
            <a:pPr algn="just"/>
            <a:r>
              <a:rPr lang="es-ES" dirty="0" smtClean="0"/>
              <a:t>El cable debe estar preparado no solo para soportar la corriente normal de funcionamiento, sino que debe quedar íntegro después de que un cortocircuito haga activar la protección del sistema (interruptor </a:t>
            </a:r>
            <a:r>
              <a:rPr lang="es-ES" dirty="0" err="1" smtClean="0"/>
              <a:t>termomagnético</a:t>
            </a:r>
            <a:r>
              <a:rPr lang="es-ES" dirty="0" smtClean="0"/>
              <a:t> o fusibles). Durante el tiempo que tarda en actuar la protección, o sea, el breve lapso (inferior a 0,2 segundos) de apertura de los contactos de la llave térmica o de fundición de los fusibles, el cable debe soportar, sin alteraciones en sus propiedades, la </a:t>
            </a:r>
            <a:r>
              <a:rPr lang="es-ES" dirty="0" err="1" smtClean="0"/>
              <a:t>sobretemperatura</a:t>
            </a:r>
            <a:r>
              <a:rPr lang="es-ES" dirty="0" smtClean="0"/>
              <a:t> provocada en esos 0,2 segundos que dura el cortocircuito.</a:t>
            </a:r>
          </a:p>
          <a:p>
            <a:pPr algn="just"/>
            <a:r>
              <a:rPr lang="es-ES" dirty="0" smtClean="0"/>
              <a:t>Este valor de corriente de cortocircuito máxima depende de la compañía de suministro o del sector anterior de la instalación; pueden ser valores del orden de los 3.000, 6.000, 10.000 amperes o más. Este valor se llama </a:t>
            </a:r>
            <a:r>
              <a:rPr lang="es-ES" dirty="0" err="1" smtClean="0"/>
              <a:t>Ik</a:t>
            </a:r>
            <a:r>
              <a:rPr lang="es-ES" dirty="0" smtClean="0"/>
              <a:t> = corriente de cortocircuito máxima. Al elegir la sección del cable, se debe tener en cuenta esta corriente máxima y el tiempo de actuación de la protección.</a:t>
            </a:r>
          </a:p>
          <a:p>
            <a:pPr algn="just"/>
            <a:endParaRPr lang="es-ES" dirty="0"/>
          </a:p>
        </p:txBody>
      </p:sp>
    </p:spTree>
    <p:extLst>
      <p:ext uri="{BB962C8B-B14F-4D97-AF65-F5344CB8AC3E}">
        <p14:creationId xmlns:p14="http://schemas.microsoft.com/office/powerpoint/2010/main" val="358777877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7017306"/>
          </a:xfrm>
          <a:prstGeom prst="rect">
            <a:avLst/>
          </a:prstGeom>
        </p:spPr>
        <p:txBody>
          <a:bodyPr wrap="square">
            <a:spAutoFit/>
          </a:bodyPr>
          <a:lstStyle/>
          <a:p>
            <a:pPr algn="just"/>
            <a:r>
              <a:rPr lang="es-ES" dirty="0" smtClean="0"/>
              <a:t>Una </a:t>
            </a:r>
            <a:r>
              <a:rPr lang="es-ES" dirty="0"/>
              <a:t>sugerencia importante para una instalación es que, </a:t>
            </a:r>
            <a:r>
              <a:rPr lang="es-ES" dirty="0" smtClean="0"/>
              <a:t>después </a:t>
            </a:r>
            <a:r>
              <a:rPr lang="es-ES" dirty="0"/>
              <a:t>de hacer los cálculos, utilicemos cables de una </a:t>
            </a:r>
            <a:r>
              <a:rPr lang="es-ES" dirty="0" smtClean="0"/>
              <a:t>sección </a:t>
            </a:r>
            <a:r>
              <a:rPr lang="es-ES" dirty="0"/>
              <a:t>superior, que, aunque producirá un aumento de </a:t>
            </a:r>
            <a:r>
              <a:rPr lang="es-ES" dirty="0" smtClean="0"/>
              <a:t>coste </a:t>
            </a:r>
            <a:r>
              <a:rPr lang="es-ES" dirty="0"/>
              <a:t>a la hora de comprarlos, puede evitar problemas </a:t>
            </a:r>
            <a:r>
              <a:rPr lang="es-ES" dirty="0" smtClean="0"/>
              <a:t>futuros</a:t>
            </a:r>
            <a:r>
              <a:rPr lang="es-ES" dirty="0"/>
              <a:t>, y además reducirá considerablemente las pérdidas de </a:t>
            </a:r>
            <a:r>
              <a:rPr lang="es-ES" dirty="0" smtClean="0"/>
              <a:t>energía </a:t>
            </a:r>
            <a:r>
              <a:rPr lang="es-ES" dirty="0"/>
              <a:t>debidas a la instalación del cableado.</a:t>
            </a:r>
          </a:p>
          <a:p>
            <a:pPr algn="just"/>
            <a:r>
              <a:rPr lang="es-ES" dirty="0"/>
              <a:t>Para evitar problemas a futuro en un tendido eléctrico, es </a:t>
            </a:r>
            <a:r>
              <a:rPr lang="es-ES" dirty="0" smtClean="0"/>
              <a:t>de </a:t>
            </a:r>
            <a:r>
              <a:rPr lang="es-ES" dirty="0"/>
              <a:t>suma importancia tomar varios recaudos, uno de ellos es </a:t>
            </a:r>
            <a:r>
              <a:rPr lang="es-ES" dirty="0" smtClean="0"/>
              <a:t>el </a:t>
            </a:r>
            <a:r>
              <a:rPr lang="es-ES" dirty="0"/>
              <a:t>cálculo de la sección de los conductores. Para </a:t>
            </a:r>
            <a:r>
              <a:rPr lang="es-ES" dirty="0" smtClean="0"/>
              <a:t>comenzar </a:t>
            </a:r>
            <a:r>
              <a:rPr lang="es-ES" dirty="0"/>
              <a:t>deberíamos tomar el consumo total que tendremos de </a:t>
            </a:r>
            <a:r>
              <a:rPr lang="es-ES" dirty="0" smtClean="0"/>
              <a:t>la </a:t>
            </a:r>
            <a:r>
              <a:rPr lang="es-ES" dirty="0"/>
              <a:t>instalación.</a:t>
            </a:r>
          </a:p>
          <a:p>
            <a:pPr algn="just"/>
            <a:r>
              <a:rPr lang="es-ES" dirty="0"/>
              <a:t>Teniendo en cuenta que un milímetro de cable soporta 6 A, </a:t>
            </a:r>
            <a:r>
              <a:rPr lang="es-ES" dirty="0" smtClean="0"/>
              <a:t>uno </a:t>
            </a:r>
            <a:r>
              <a:rPr lang="es-ES" dirty="0"/>
              <a:t>de los cálculos para saber qué conductor utilizar podría </a:t>
            </a:r>
            <a:r>
              <a:rPr lang="es-ES" dirty="0" smtClean="0"/>
              <a:t>ser </a:t>
            </a:r>
            <a:r>
              <a:rPr lang="es-ES" dirty="0"/>
              <a:t>el que comentamos a continuación.</a:t>
            </a:r>
          </a:p>
          <a:p>
            <a:pPr algn="just"/>
            <a:r>
              <a:rPr lang="es-ES" dirty="0"/>
              <a:t>Por ejemplo, si tenemos un consumo total de 2200 watts, </a:t>
            </a:r>
            <a:r>
              <a:rPr lang="es-ES" dirty="0" smtClean="0"/>
              <a:t>dividido </a:t>
            </a:r>
            <a:r>
              <a:rPr lang="es-ES" dirty="0"/>
              <a:t>por la tensión de 220 volts nos da 10 A; el máximo </a:t>
            </a:r>
            <a:r>
              <a:rPr lang="es-ES" dirty="0" smtClean="0"/>
              <a:t>admisible </a:t>
            </a:r>
            <a:r>
              <a:rPr lang="es-ES" dirty="0"/>
              <a:t>será 9,6 A por mm de cable; tendríamos que colocar </a:t>
            </a:r>
            <a:r>
              <a:rPr lang="es-ES" dirty="0" smtClean="0"/>
              <a:t>cables de 2,5 mm</a:t>
            </a:r>
            <a:r>
              <a:rPr lang="es-ES" dirty="0"/>
              <a:t>, que </a:t>
            </a:r>
            <a:r>
              <a:rPr lang="es-ES" dirty="0" smtClean="0"/>
              <a:t>es la sección </a:t>
            </a:r>
            <a:r>
              <a:rPr lang="es-ES" dirty="0"/>
              <a:t>siguiente </a:t>
            </a:r>
            <a:r>
              <a:rPr lang="es-ES" dirty="0" smtClean="0"/>
              <a:t>al de 1 milímetro</a:t>
            </a:r>
            <a:r>
              <a:rPr lang="es-ES" dirty="0"/>
              <a:t>.</a:t>
            </a:r>
          </a:p>
          <a:p>
            <a:pPr algn="just"/>
            <a:r>
              <a:rPr lang="es-ES" dirty="0"/>
              <a:t>La circulación de corriente a través de los conductores </a:t>
            </a:r>
            <a:r>
              <a:rPr lang="es-ES" dirty="0" smtClean="0"/>
              <a:t>ocasiona </a:t>
            </a:r>
            <a:r>
              <a:rPr lang="es-ES" dirty="0"/>
              <a:t>una pérdida de potencia transportada por el </a:t>
            </a:r>
            <a:r>
              <a:rPr lang="es-ES" dirty="0" smtClean="0"/>
              <a:t>cable</a:t>
            </a:r>
            <a:r>
              <a:rPr lang="es-ES" dirty="0"/>
              <a:t>, y una caída de tensión o diferencia entre las </a:t>
            </a:r>
            <a:r>
              <a:rPr lang="es-ES" dirty="0" smtClean="0"/>
              <a:t>tensiones en </a:t>
            </a:r>
            <a:r>
              <a:rPr lang="es-ES" dirty="0"/>
              <a:t>el origen y el extremo de la canalización. Esta caída de </a:t>
            </a:r>
            <a:r>
              <a:rPr lang="es-ES" dirty="0" smtClean="0"/>
              <a:t>tensión </a:t>
            </a:r>
            <a:r>
              <a:rPr lang="es-ES" dirty="0"/>
              <a:t>debe ser inferior a los límites por el reglamento en </a:t>
            </a:r>
            <a:r>
              <a:rPr lang="es-ES" dirty="0" smtClean="0"/>
              <a:t>cada </a:t>
            </a:r>
            <a:r>
              <a:rPr lang="es-ES" dirty="0"/>
              <a:t>parte de la instalación, con el objetivo de garantizar el </a:t>
            </a:r>
            <a:r>
              <a:rPr lang="es-ES" dirty="0" smtClean="0"/>
              <a:t>funcionamiento </a:t>
            </a:r>
            <a:r>
              <a:rPr lang="es-ES" dirty="0"/>
              <a:t>de los receptores alimentados.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837339" y="4174733"/>
            <a:ext cx="5259160" cy="2534825"/>
          </a:xfrm>
          <a:prstGeom prst="rect">
            <a:avLst/>
          </a:prstGeom>
        </p:spPr>
      </p:pic>
      <p:sp>
        <p:nvSpPr>
          <p:cNvPr id="4" name="Rectángulo 3"/>
          <p:cNvSpPr/>
          <p:nvPr/>
        </p:nvSpPr>
        <p:spPr>
          <a:xfrm>
            <a:off x="1294410" y="4549044"/>
            <a:ext cx="2542929" cy="2031325"/>
          </a:xfrm>
          <a:prstGeom prst="rect">
            <a:avLst/>
          </a:prstGeom>
        </p:spPr>
        <p:txBody>
          <a:bodyPr wrap="square">
            <a:spAutoFit/>
          </a:bodyPr>
          <a:lstStyle/>
          <a:p>
            <a:pPr algn="just"/>
            <a:r>
              <a:rPr lang="es-ES" b="1" dirty="0"/>
              <a:t>En este cuadro </a:t>
            </a:r>
            <a:r>
              <a:rPr lang="es-ES" b="1" dirty="0" smtClean="0"/>
              <a:t>se </a:t>
            </a:r>
            <a:r>
              <a:rPr lang="es-ES" b="1" dirty="0"/>
              <a:t>explica </a:t>
            </a:r>
            <a:r>
              <a:rPr lang="es-ES" b="1" dirty="0" smtClean="0"/>
              <a:t>de manera sencilla </a:t>
            </a:r>
            <a:r>
              <a:rPr lang="es-ES" b="1" dirty="0"/>
              <a:t>qué </a:t>
            </a:r>
            <a:r>
              <a:rPr lang="es-ES" b="1" dirty="0" smtClean="0"/>
              <a:t>caño tendremos que usar dependiendo </a:t>
            </a:r>
            <a:r>
              <a:rPr lang="es-ES" b="1" dirty="0"/>
              <a:t>de la </a:t>
            </a:r>
            <a:r>
              <a:rPr lang="es-ES" b="1" dirty="0" smtClean="0"/>
              <a:t>sección y </a:t>
            </a:r>
            <a:r>
              <a:rPr lang="es-ES" b="1" dirty="0"/>
              <a:t>también de </a:t>
            </a:r>
            <a:r>
              <a:rPr lang="es-ES" b="1" dirty="0" smtClean="0"/>
              <a:t>la </a:t>
            </a:r>
            <a:r>
              <a:rPr lang="es-ES" b="1" dirty="0"/>
              <a:t>cantidad </a:t>
            </a:r>
            <a:r>
              <a:rPr lang="es-ES" b="1" dirty="0" smtClean="0"/>
              <a:t>de conductores que </a:t>
            </a:r>
            <a:r>
              <a:rPr lang="es-ES" b="1" dirty="0"/>
              <a:t>utilicemos.</a:t>
            </a:r>
          </a:p>
        </p:txBody>
      </p:sp>
    </p:spTree>
    <p:extLst>
      <p:ext uri="{BB962C8B-B14F-4D97-AF65-F5344CB8AC3E}">
        <p14:creationId xmlns:p14="http://schemas.microsoft.com/office/powerpoint/2010/main" val="373897009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463308"/>
          </a:xfrm>
          <a:prstGeom prst="rect">
            <a:avLst/>
          </a:prstGeom>
        </p:spPr>
        <p:txBody>
          <a:bodyPr wrap="square">
            <a:spAutoFit/>
          </a:bodyPr>
          <a:lstStyle/>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Es importante </a:t>
            </a:r>
            <a:r>
              <a:rPr lang="es-ES" b="1" dirty="0">
                <a:solidFill>
                  <a:srgbClr val="FF0000"/>
                </a:solidFill>
                <a:latin typeface="Arial Rounded MT Bold" panose="020F0704030504030204" pitchFamily="34" charset="0"/>
              </a:rPr>
              <a:t>considerar </a:t>
            </a:r>
            <a:r>
              <a:rPr lang="es-ES" b="1" dirty="0" smtClean="0">
                <a:solidFill>
                  <a:srgbClr val="FF0000"/>
                </a:solidFill>
                <a:latin typeface="Arial Rounded MT Bold" panose="020F0704030504030204" pitchFamily="34" charset="0"/>
              </a:rPr>
              <a:t>que un milímetro de cable conductor </a:t>
            </a:r>
            <a:r>
              <a:rPr lang="es-ES" b="1" dirty="0">
                <a:solidFill>
                  <a:srgbClr val="FF0000"/>
                </a:solidFill>
                <a:latin typeface="Arial Rounded MT Bold" panose="020F0704030504030204" pitchFamily="34" charset="0"/>
              </a:rPr>
              <a:t>puede soportar </a:t>
            </a:r>
            <a:r>
              <a:rPr lang="es-ES" b="1" dirty="0" smtClean="0">
                <a:solidFill>
                  <a:srgbClr val="FF0000"/>
                </a:solidFill>
                <a:latin typeface="Arial Rounded MT Bold" panose="020F0704030504030204" pitchFamily="34" charset="0"/>
              </a:rPr>
              <a:t>hasta 6 </a:t>
            </a:r>
            <a:r>
              <a:rPr lang="es-ES" b="1" dirty="0">
                <a:solidFill>
                  <a:srgbClr val="FF0000"/>
                </a:solidFill>
                <a:latin typeface="Arial Rounded MT Bold" panose="020F0704030504030204" pitchFamily="34" charset="0"/>
              </a:rPr>
              <a:t>A.</a:t>
            </a:r>
          </a:p>
          <a:p>
            <a:pPr algn="just"/>
            <a:endParaRPr lang="es-ES" dirty="0" smtClean="0"/>
          </a:p>
          <a:p>
            <a:pPr algn="just"/>
            <a:r>
              <a:rPr lang="es-ES" dirty="0" smtClean="0"/>
              <a:t>La </a:t>
            </a:r>
            <a:r>
              <a:rPr lang="es-ES" dirty="0"/>
              <a:t>temperatura que puede alcanzar el conductor de un </a:t>
            </a:r>
            <a:r>
              <a:rPr lang="es-ES" dirty="0" smtClean="0"/>
              <a:t>cable </a:t>
            </a:r>
            <a:r>
              <a:rPr lang="es-ES" dirty="0"/>
              <a:t>como consecuencia de un cortocircuito o </a:t>
            </a:r>
            <a:r>
              <a:rPr lang="es-ES" dirty="0" err="1" smtClean="0"/>
              <a:t>sobreintensidad</a:t>
            </a:r>
            <a:r>
              <a:rPr lang="es-ES" dirty="0" smtClean="0"/>
              <a:t> </a:t>
            </a:r>
            <a:r>
              <a:rPr lang="es-ES" dirty="0"/>
              <a:t>de poca duración, no debe sobrepasar la temperatura </a:t>
            </a:r>
            <a:r>
              <a:rPr lang="es-ES" dirty="0" smtClean="0"/>
              <a:t>máxima </a:t>
            </a:r>
            <a:r>
              <a:rPr lang="es-ES" dirty="0"/>
              <a:t>admisible de corta duración (para menos de 5 </a:t>
            </a:r>
            <a:r>
              <a:rPr lang="es-ES" dirty="0" smtClean="0"/>
              <a:t>segundos</a:t>
            </a:r>
            <a:r>
              <a:rPr lang="es-ES" dirty="0"/>
              <a:t>) asignada a los materiales utilizados para el </a:t>
            </a:r>
            <a:r>
              <a:rPr lang="es-ES" dirty="0" smtClean="0"/>
              <a:t>aislamiento </a:t>
            </a:r>
            <a:r>
              <a:rPr lang="es-ES" dirty="0"/>
              <a:t>de cables. Esta temperatura que se especifica en las </a:t>
            </a:r>
            <a:r>
              <a:rPr lang="es-ES" dirty="0" smtClean="0"/>
              <a:t>normas </a:t>
            </a:r>
            <a:r>
              <a:rPr lang="es-ES" dirty="0"/>
              <a:t>particulares de los cables suele ser de 160 *C para </a:t>
            </a:r>
            <a:r>
              <a:rPr lang="es-ES" dirty="0" smtClean="0"/>
              <a:t>cables </a:t>
            </a:r>
            <a:r>
              <a:rPr lang="es-ES" dirty="0"/>
              <a:t>con aislamiento plástico y de 250 *C para cables con </a:t>
            </a:r>
            <a:r>
              <a:rPr lang="es-ES" dirty="0" smtClean="0"/>
              <a:t>aislamientos </a:t>
            </a:r>
            <a:r>
              <a:rPr lang="es-ES" dirty="0"/>
              <a:t>termoestables.</a:t>
            </a:r>
            <a:endParaRPr lang="es-ES" dirty="0" smtClean="0"/>
          </a:p>
          <a:p>
            <a:pPr algn="just"/>
            <a:endParaRPr lang="es-ES" dirty="0"/>
          </a:p>
          <a:p>
            <a:pPr algn="just"/>
            <a:r>
              <a:rPr lang="es-ES" b="1" dirty="0" smtClean="0">
                <a:solidFill>
                  <a:srgbClr val="0070C0"/>
                </a:solidFill>
                <a:latin typeface="Arial Rounded MT Bold" panose="020F0704030504030204" pitchFamily="34" charset="0"/>
              </a:rPr>
              <a:t>CABLES ESPECIALES Y </a:t>
            </a:r>
            <a:r>
              <a:rPr lang="es-ES" b="1" dirty="0">
                <a:solidFill>
                  <a:srgbClr val="0070C0"/>
                </a:solidFill>
                <a:latin typeface="Arial Rounded MT Bold" panose="020F0704030504030204" pitchFamily="34" charset="0"/>
              </a:rPr>
              <a:t>ACCESORIOS</a:t>
            </a:r>
          </a:p>
          <a:p>
            <a:pPr algn="just"/>
            <a:r>
              <a:rPr lang="es-ES" dirty="0" smtClean="0"/>
              <a:t>Es importante </a:t>
            </a:r>
            <a:r>
              <a:rPr lang="es-ES" dirty="0"/>
              <a:t>considerar </a:t>
            </a:r>
            <a:r>
              <a:rPr lang="es-ES" dirty="0" smtClean="0"/>
              <a:t>que un milímetro de cable conductor </a:t>
            </a:r>
            <a:r>
              <a:rPr lang="es-ES" dirty="0"/>
              <a:t>puede soportar </a:t>
            </a:r>
            <a:r>
              <a:rPr lang="es-ES" dirty="0" smtClean="0"/>
              <a:t>hasta 6 </a:t>
            </a:r>
            <a:r>
              <a:rPr lang="es-ES" dirty="0"/>
              <a:t>A.</a:t>
            </a:r>
          </a:p>
          <a:p>
            <a:pPr algn="just"/>
            <a:r>
              <a:rPr lang="es-ES" dirty="0"/>
              <a:t>La temperatura que puede alcanzar el conductor de un </a:t>
            </a:r>
            <a:r>
              <a:rPr lang="es-ES" dirty="0" smtClean="0"/>
              <a:t>cable </a:t>
            </a:r>
            <a:r>
              <a:rPr lang="es-ES" dirty="0"/>
              <a:t>como consecuencia de un cortocircuito o </a:t>
            </a:r>
            <a:r>
              <a:rPr lang="es-ES" dirty="0" err="1" smtClean="0"/>
              <a:t>sobreintensidad</a:t>
            </a:r>
            <a:r>
              <a:rPr lang="es-ES" dirty="0" smtClean="0"/>
              <a:t> </a:t>
            </a:r>
            <a:r>
              <a:rPr lang="es-ES" dirty="0"/>
              <a:t>de poca duración, no debe sobrepasar la temperatura </a:t>
            </a:r>
            <a:r>
              <a:rPr lang="es-ES" dirty="0" smtClean="0"/>
              <a:t>máxima </a:t>
            </a:r>
            <a:r>
              <a:rPr lang="es-ES" dirty="0"/>
              <a:t>admisible de corta duración (para menos de 5 </a:t>
            </a:r>
            <a:r>
              <a:rPr lang="es-ES" dirty="0" smtClean="0"/>
              <a:t>segundos</a:t>
            </a:r>
            <a:r>
              <a:rPr lang="es-ES" dirty="0"/>
              <a:t>) asignada a los materiales utilizados para el </a:t>
            </a:r>
            <a:r>
              <a:rPr lang="es-ES" dirty="0" smtClean="0"/>
              <a:t>aislamiento </a:t>
            </a:r>
            <a:r>
              <a:rPr lang="es-ES" dirty="0"/>
              <a:t>de cables. Esta temperatura que se especifica en las </a:t>
            </a:r>
            <a:r>
              <a:rPr lang="es-ES" dirty="0" smtClean="0"/>
              <a:t>normas </a:t>
            </a:r>
            <a:r>
              <a:rPr lang="es-ES" dirty="0"/>
              <a:t>particulares de los cables suele ser de 160 </a:t>
            </a:r>
            <a:r>
              <a:rPr lang="es-ES" dirty="0" smtClean="0"/>
              <a:t>°C </a:t>
            </a:r>
            <a:r>
              <a:rPr lang="es-ES" dirty="0"/>
              <a:t>para </a:t>
            </a:r>
            <a:r>
              <a:rPr lang="es-ES" dirty="0" smtClean="0"/>
              <a:t>cables </a:t>
            </a:r>
            <a:r>
              <a:rPr lang="es-ES" dirty="0"/>
              <a:t>con aislamiento plástico y de 250 </a:t>
            </a:r>
            <a:r>
              <a:rPr lang="es-ES" dirty="0" smtClean="0"/>
              <a:t>°C </a:t>
            </a:r>
            <a:r>
              <a:rPr lang="es-ES" dirty="0"/>
              <a:t>para cables con </a:t>
            </a:r>
            <a:r>
              <a:rPr lang="es-ES" dirty="0" smtClean="0"/>
              <a:t>aislamientos </a:t>
            </a:r>
            <a:r>
              <a:rPr lang="es-ES" dirty="0"/>
              <a:t>termoestables.</a:t>
            </a:r>
          </a:p>
          <a:p>
            <a:pPr algn="just"/>
            <a:r>
              <a:rPr lang="es-ES" dirty="0"/>
              <a:t>Hay distintos tipos de cables eléctricos, </a:t>
            </a:r>
            <a:r>
              <a:rPr lang="es-ES" dirty="0" smtClean="0"/>
              <a:t>y su elección variará de </a:t>
            </a:r>
            <a:r>
              <a:rPr lang="es-ES" dirty="0"/>
              <a:t>acuerdo </a:t>
            </a:r>
            <a:r>
              <a:rPr lang="es-ES" dirty="0" smtClean="0"/>
              <a:t>al uso </a:t>
            </a:r>
            <a:r>
              <a:rPr lang="es-ES" dirty="0"/>
              <a:t>que </a:t>
            </a:r>
            <a:r>
              <a:rPr lang="es-ES" dirty="0" smtClean="0"/>
              <a:t>le daremos</a:t>
            </a:r>
            <a:r>
              <a:rPr lang="es-ES" dirty="0"/>
              <a:t>. Aquí conoceremos </a:t>
            </a:r>
            <a:r>
              <a:rPr lang="es-ES" dirty="0" smtClean="0"/>
              <a:t>los cables </a:t>
            </a:r>
            <a:r>
              <a:rPr lang="es-ES" dirty="0"/>
              <a:t>especiales </a:t>
            </a:r>
            <a:r>
              <a:rPr lang="es-ES" dirty="0" smtClean="0"/>
              <a:t>y los accesorios para instalaciones en atmósferas </a:t>
            </a:r>
            <a:r>
              <a:rPr lang="es-ES" dirty="0"/>
              <a:t>explosivas.</a:t>
            </a:r>
          </a:p>
          <a:p>
            <a:pPr algn="just"/>
            <a:r>
              <a:rPr lang="es-ES" dirty="0" smtClean="0"/>
              <a:t>En la mayoría de los hogares y negocios, se utilizan cables o alambres hechos de un material conductor sólido</a:t>
            </a:r>
            <a:r>
              <a:rPr lang="es-ES" dirty="0"/>
              <a:t>, casi siempre cobre, protegido con una cubierta </a:t>
            </a:r>
            <a:r>
              <a:rPr lang="es-ES" dirty="0" smtClean="0"/>
              <a:t>aislante </a:t>
            </a:r>
            <a:r>
              <a:rPr lang="es-ES" dirty="0"/>
              <a:t>de plástico. En instalaciones antiguas y para algunas </a:t>
            </a:r>
            <a:r>
              <a:rPr lang="es-ES" dirty="0" smtClean="0"/>
              <a:t>aplicaciones </a:t>
            </a:r>
            <a:r>
              <a:rPr lang="es-ES" dirty="0"/>
              <a:t>especiales, se pueden llegar a utilizar </a:t>
            </a:r>
            <a:r>
              <a:rPr lang="es-ES" dirty="0" smtClean="0"/>
              <a:t>conductores </a:t>
            </a:r>
            <a:r>
              <a:rPr lang="es-ES" dirty="0"/>
              <a:t>de aluminio o aluminio recubierto de cobre, pero eso </a:t>
            </a:r>
            <a:r>
              <a:rPr lang="es-ES" dirty="0" smtClean="0"/>
              <a:t>es </a:t>
            </a:r>
            <a:r>
              <a:rPr lang="es-ES" dirty="0"/>
              <a:t>muy poco común</a:t>
            </a:r>
            <a:r>
              <a:rPr lang="es-ES" dirty="0" smtClean="0"/>
              <a:t>.</a:t>
            </a:r>
          </a:p>
          <a:p>
            <a:pPr algn="just"/>
            <a:endParaRPr lang="es-ES" dirty="0"/>
          </a:p>
        </p:txBody>
      </p:sp>
    </p:spTree>
    <p:extLst>
      <p:ext uri="{BB962C8B-B14F-4D97-AF65-F5344CB8AC3E}">
        <p14:creationId xmlns:p14="http://schemas.microsoft.com/office/powerpoint/2010/main" val="69776919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740307"/>
          </a:xfrm>
          <a:prstGeom prst="rect">
            <a:avLst/>
          </a:prstGeom>
        </p:spPr>
        <p:txBody>
          <a:bodyPr wrap="square">
            <a:spAutoFit/>
          </a:bodyPr>
          <a:lstStyle/>
          <a:p>
            <a:pPr algn="just"/>
            <a:r>
              <a:rPr lang="es-ES" dirty="0" smtClean="0"/>
              <a:t>Los </a:t>
            </a:r>
            <a:r>
              <a:rPr lang="es-ES" dirty="0"/>
              <a:t>alambres y cables casi siempre se despachan por rollos </a:t>
            </a:r>
            <a:r>
              <a:rPr lang="es-ES" dirty="0" smtClean="0"/>
              <a:t>y </a:t>
            </a:r>
            <a:r>
              <a:rPr lang="es-ES" dirty="0"/>
              <a:t>se venden por metro, aunque existen en el mercado </a:t>
            </a:r>
            <a:r>
              <a:rPr lang="es-ES" dirty="0" smtClean="0"/>
              <a:t>algunas </a:t>
            </a:r>
            <a:r>
              <a:rPr lang="es-ES" dirty="0"/>
              <a:t>presentaciones de cables armados en metros fijos para </a:t>
            </a:r>
            <a:r>
              <a:rPr lang="es-ES" dirty="0" smtClean="0"/>
              <a:t>usos </a:t>
            </a:r>
            <a:r>
              <a:rPr lang="es-ES" dirty="0"/>
              <a:t>particulares.</a:t>
            </a:r>
          </a:p>
          <a:p>
            <a:pPr algn="just"/>
            <a:r>
              <a:rPr lang="es-ES" dirty="0"/>
              <a:t>Una de las instalaciones fuera de lo convencional es la </a:t>
            </a:r>
            <a:r>
              <a:rPr lang="es-ES" dirty="0" smtClean="0"/>
              <a:t>subterránea</a:t>
            </a:r>
            <a:r>
              <a:rPr lang="es-ES" dirty="0"/>
              <a:t>. Cuando el tendido de la red eléctrica se extiende </a:t>
            </a:r>
            <a:r>
              <a:rPr lang="es-ES" dirty="0" smtClean="0"/>
              <a:t>por </a:t>
            </a:r>
            <a:r>
              <a:rPr lang="es-ES" dirty="0"/>
              <a:t>varios metros, lo ideal para que esta presente </a:t>
            </a:r>
            <a:r>
              <a:rPr lang="es-ES" dirty="0" smtClean="0"/>
              <a:t>durabilidad </a:t>
            </a:r>
            <a:r>
              <a:rPr lang="es-ES" dirty="0"/>
              <a:t>en el tiempo es el tendido subterráneo; este conductor </a:t>
            </a:r>
            <a:r>
              <a:rPr lang="es-ES" dirty="0" smtClean="0"/>
              <a:t>está </a:t>
            </a:r>
            <a:r>
              <a:rPr lang="es-ES" dirty="0"/>
              <a:t>especialmente diseñado para su correcto </a:t>
            </a:r>
            <a:r>
              <a:rPr lang="es-ES" dirty="0" smtClean="0"/>
              <a:t>funcionamiento </a:t>
            </a:r>
            <a:r>
              <a:rPr lang="es-ES" dirty="0"/>
              <a:t>en este tipo de tendido.</a:t>
            </a:r>
          </a:p>
          <a:p>
            <a:pPr algn="just"/>
            <a:r>
              <a:rPr lang="es-ES" dirty="0"/>
              <a:t>Los conductores de los cables utilizados en las líneas </a:t>
            </a:r>
            <a:r>
              <a:rPr lang="es-ES" dirty="0" smtClean="0"/>
              <a:t>subterráneas </a:t>
            </a:r>
            <a:r>
              <a:rPr lang="es-ES" dirty="0"/>
              <a:t>serán de cobre o de aluminio y estarán aislados </a:t>
            </a:r>
            <a:r>
              <a:rPr lang="es-ES" dirty="0" smtClean="0"/>
              <a:t>con </a:t>
            </a:r>
            <a:r>
              <a:rPr lang="es-ES" dirty="0"/>
              <a:t>mezclas apropiadas de compuestos poliméricos. </a:t>
            </a:r>
            <a:r>
              <a:rPr lang="es-ES" dirty="0" smtClean="0"/>
              <a:t>Estarán</a:t>
            </a:r>
            <a:r>
              <a:rPr lang="es-ES" dirty="0"/>
              <a:t>, además, debidamente protegidos contra la corrosión </a:t>
            </a:r>
            <a:r>
              <a:rPr lang="es-ES" dirty="0" smtClean="0"/>
              <a:t>que </a:t>
            </a:r>
            <a:r>
              <a:rPr lang="es-ES" dirty="0"/>
              <a:t>pueda provocar el terreno donde se instalen y </a:t>
            </a:r>
            <a:r>
              <a:rPr lang="es-ES" dirty="0" smtClean="0"/>
              <a:t>tendrán la </a:t>
            </a:r>
            <a:r>
              <a:rPr lang="es-ES" dirty="0"/>
              <a:t>resistencia mecánica para soportar los esfuerzos a los </a:t>
            </a:r>
            <a:r>
              <a:rPr lang="es-ES" dirty="0" smtClean="0"/>
              <a:t>que </a:t>
            </a:r>
            <a:r>
              <a:rPr lang="es-ES" dirty="0"/>
              <a:t>puedan estar sometidos. El material conductor de estos </a:t>
            </a:r>
            <a:r>
              <a:rPr lang="es-ES" dirty="0" smtClean="0"/>
              <a:t>cables </a:t>
            </a:r>
            <a:r>
              <a:rPr lang="es-ES" dirty="0"/>
              <a:t>suele ser cobre electrolítico o aluminio grado </a:t>
            </a:r>
            <a:r>
              <a:rPr lang="es-ES" dirty="0" smtClean="0"/>
              <a:t>electrolítico</a:t>
            </a:r>
            <a:r>
              <a:rPr lang="es-ES" dirty="0"/>
              <a:t>. La temperatura admisible aproximada es de 70? en </a:t>
            </a:r>
            <a:r>
              <a:rPr lang="es-ES" dirty="0" smtClean="0"/>
              <a:t>servicio </a:t>
            </a:r>
            <a:r>
              <a:rPr lang="es-ES" dirty="0"/>
              <a:t>continuo y 160? en cortocircuito. Los cables </a:t>
            </a:r>
            <a:r>
              <a:rPr lang="es-ES" dirty="0" smtClean="0"/>
              <a:t>subterráneos </a:t>
            </a:r>
            <a:r>
              <a:rPr lang="es-ES" dirty="0"/>
              <a:t>están fabricados de la siguiente manera:</a:t>
            </a:r>
          </a:p>
          <a:p>
            <a:pPr marL="285750" indent="-285750" algn="just">
              <a:buFont typeface="Arial" panose="020B0604020202020204" pitchFamily="34" charset="0"/>
              <a:buChar char="•"/>
            </a:pPr>
            <a:r>
              <a:rPr lang="es-ES" b="1" dirty="0" smtClean="0"/>
              <a:t>Conductor</a:t>
            </a:r>
            <a:r>
              <a:rPr lang="es-ES" dirty="0"/>
              <a:t>: es la parte más importante dentro del cable, </a:t>
            </a:r>
            <a:r>
              <a:rPr lang="es-ES" dirty="0" smtClean="0"/>
              <a:t>ya </a:t>
            </a:r>
            <a:r>
              <a:rPr lang="es-ES" dirty="0"/>
              <a:t>que transporta la energía. Existen dos materiales que </a:t>
            </a:r>
            <a:r>
              <a:rPr lang="es-ES" dirty="0" smtClean="0"/>
              <a:t>normalmente </a:t>
            </a:r>
            <a:r>
              <a:rPr lang="es-ES" dirty="0"/>
              <a:t>se utilizan para el conductor; estos son </a:t>
            </a:r>
            <a:r>
              <a:rPr lang="es-ES" dirty="0" smtClean="0"/>
              <a:t>cobre </a:t>
            </a:r>
            <a:r>
              <a:rPr lang="es-ES" dirty="0"/>
              <a:t>o aluminio. Cada uno tiene ventajas y desventajas </a:t>
            </a:r>
            <a:r>
              <a:rPr lang="es-ES" dirty="0" smtClean="0"/>
              <a:t>que </a:t>
            </a:r>
            <a:r>
              <a:rPr lang="es-ES" dirty="0"/>
              <a:t>definen su selección, de acuerdo con el uso e </a:t>
            </a:r>
            <a:r>
              <a:rPr lang="es-ES" dirty="0" smtClean="0"/>
              <a:t>instalación </a:t>
            </a:r>
            <a:r>
              <a:rPr lang="es-ES" dirty="0"/>
              <a:t>final del cable.</a:t>
            </a:r>
          </a:p>
          <a:p>
            <a:pPr marL="285750" indent="-285750" algn="just">
              <a:buFont typeface="Arial" panose="020B0604020202020204" pitchFamily="34" charset="0"/>
              <a:buChar char="•"/>
            </a:pPr>
            <a:r>
              <a:rPr lang="es-ES" b="1" dirty="0" smtClean="0"/>
              <a:t>Semiconductor </a:t>
            </a:r>
            <a:r>
              <a:rPr lang="es-ES" b="1" dirty="0"/>
              <a:t>interno</a:t>
            </a:r>
            <a:r>
              <a:rPr lang="es-ES" dirty="0"/>
              <a:t>: consiste en una capa polimérica </a:t>
            </a:r>
            <a:r>
              <a:rPr lang="es-ES" dirty="0" smtClean="0"/>
              <a:t>extruida </a:t>
            </a:r>
            <a:r>
              <a:rPr lang="es-ES" dirty="0"/>
              <a:t>sobre el conductor, cuya función es </a:t>
            </a:r>
            <a:r>
              <a:rPr lang="es-ES" dirty="0" smtClean="0"/>
              <a:t>homogeneizar </a:t>
            </a:r>
            <a:r>
              <a:rPr lang="es-ES" dirty="0"/>
              <a:t>el campo eléctrico del cable. Debido a que un cable </a:t>
            </a:r>
            <a:r>
              <a:rPr lang="es-ES" dirty="0" smtClean="0"/>
              <a:t>no </a:t>
            </a:r>
            <a:r>
              <a:rPr lang="es-ES" dirty="0"/>
              <a:t>tiene una superficie regular al estar compuesto de </a:t>
            </a:r>
            <a:r>
              <a:rPr lang="es-ES" dirty="0" smtClean="0"/>
              <a:t>diferentes </a:t>
            </a:r>
            <a:r>
              <a:rPr lang="es-ES" dirty="0"/>
              <a:t>alambres, el campo eléctrico que emite tampoco </a:t>
            </a:r>
            <a:r>
              <a:rPr lang="es-ES" dirty="0" smtClean="0"/>
              <a:t>es </a:t>
            </a:r>
            <a:r>
              <a:rPr lang="es-ES" dirty="0"/>
              <a:t>homogéneo.</a:t>
            </a:r>
          </a:p>
          <a:p>
            <a:pPr marL="285750" indent="-285750" algn="just">
              <a:buFont typeface="Arial" panose="020B0604020202020204" pitchFamily="34" charset="0"/>
              <a:buChar char="•"/>
            </a:pPr>
            <a:r>
              <a:rPr lang="es-ES" b="1" dirty="0" smtClean="0"/>
              <a:t>Aislamiento</a:t>
            </a:r>
            <a:r>
              <a:rPr lang="es-ES" dirty="0"/>
              <a:t>: es la capa más crítica dentro del cable, pues </a:t>
            </a:r>
            <a:r>
              <a:rPr lang="es-ES" dirty="0" smtClean="0"/>
              <a:t>se </a:t>
            </a:r>
            <a:r>
              <a:rPr lang="es-ES" dirty="0"/>
              <a:t>encarga de limitar su campo eléctrico. Se han utilizado </a:t>
            </a:r>
            <a:r>
              <a:rPr lang="es-ES" dirty="0" smtClean="0"/>
              <a:t>distintos </a:t>
            </a:r>
            <a:r>
              <a:rPr lang="es-ES" dirty="0"/>
              <a:t>materiales para aislar los cables de energía. </a:t>
            </a:r>
            <a:r>
              <a:rPr lang="es-ES" dirty="0" smtClean="0"/>
              <a:t>Los primeros </a:t>
            </a:r>
            <a:r>
              <a:rPr lang="es-ES" dirty="0"/>
              <a:t>aislamientos utilizados fueron </a:t>
            </a:r>
            <a:r>
              <a:rPr lang="es-ES" dirty="0" smtClean="0"/>
              <a:t>de papel y plomo</a:t>
            </a:r>
            <a:r>
              <a:rPr lang="es-ES" dirty="0"/>
              <a:t>, </a:t>
            </a:r>
            <a:r>
              <a:rPr lang="es-ES" dirty="0" smtClean="0"/>
              <a:t>los que han estado en operación por más de 100 años </a:t>
            </a:r>
            <a:r>
              <a:rPr lang="es-ES" dirty="0"/>
              <a:t>y </a:t>
            </a:r>
            <a:r>
              <a:rPr lang="es-ES" dirty="0" smtClean="0"/>
              <a:t>aún se encuentran instalados. Esta tecnología ya no es utilizada, debido al interés de ayudar al medioambiente</a:t>
            </a:r>
            <a:r>
              <a:rPr lang="es-ES" dirty="0"/>
              <a:t>, </a:t>
            </a:r>
            <a:r>
              <a:rPr lang="es-ES" dirty="0" smtClean="0"/>
              <a:t>que busca eliminar el uso del plomo, así como por ser cables con mayores pérdidas eléctricas que los cables producidos </a:t>
            </a:r>
            <a:r>
              <a:rPr lang="es-ES" dirty="0"/>
              <a:t>hoy </a:t>
            </a:r>
            <a:r>
              <a:rPr lang="es-ES" dirty="0" smtClean="0"/>
              <a:t>en día de </a:t>
            </a:r>
            <a:r>
              <a:rPr lang="es-ES" dirty="0"/>
              <a:t>una forma más eficiente.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408407847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Semiconductor externo</a:t>
            </a:r>
            <a:r>
              <a:rPr lang="es-ES" dirty="0" smtClean="0"/>
              <a:t>: tiene como propósito que el campo </a:t>
            </a:r>
            <a:r>
              <a:rPr lang="es-ES" dirty="0"/>
              <a:t>eléctrico </a:t>
            </a:r>
            <a:r>
              <a:rPr lang="es-ES" dirty="0" smtClean="0"/>
              <a:t>del cable </a:t>
            </a:r>
            <a:r>
              <a:rPr lang="es-ES" dirty="0"/>
              <a:t>quede confinado </a:t>
            </a:r>
            <a:r>
              <a:rPr lang="es-ES" dirty="0" smtClean="0"/>
              <a:t>al aislamiento. Este material, al igual que el semiconductor </a:t>
            </a:r>
            <a:r>
              <a:rPr lang="es-ES" dirty="0"/>
              <a:t>interno, </a:t>
            </a:r>
            <a:r>
              <a:rPr lang="es-ES" dirty="0" smtClean="0"/>
              <a:t>es un polímero con un alto contenido de negro de humo (</a:t>
            </a:r>
            <a:r>
              <a:rPr lang="es-ES" dirty="0"/>
              <a:t>compuesto </a:t>
            </a:r>
            <a:r>
              <a:rPr lang="es-ES" dirty="0" smtClean="0"/>
              <a:t>de carbono</a:t>
            </a:r>
            <a:r>
              <a:rPr lang="es-ES" dirty="0"/>
              <a:t>) para que </a:t>
            </a:r>
            <a:r>
              <a:rPr lang="es-ES" dirty="0" smtClean="0"/>
              <a:t>sea conductor</a:t>
            </a:r>
            <a:r>
              <a:rPr lang="es-ES" dirty="0"/>
              <a:t>. </a:t>
            </a:r>
          </a:p>
          <a:p>
            <a:pPr marL="285750" indent="-285750" algn="just">
              <a:buFont typeface="Arial" panose="020B0604020202020204" pitchFamily="34" charset="0"/>
              <a:buChar char="•"/>
            </a:pPr>
            <a:r>
              <a:rPr lang="es-ES" b="1" dirty="0"/>
              <a:t>Cubiertas</a:t>
            </a:r>
            <a:r>
              <a:rPr lang="es-ES" dirty="0" smtClean="0"/>
              <a:t>: tiene como principal función dar protección mecánica al cable. Debe </a:t>
            </a:r>
            <a:r>
              <a:rPr lang="es-ES" dirty="0"/>
              <a:t>tener muy buenas propiedades </a:t>
            </a:r>
            <a:r>
              <a:rPr lang="es-ES" dirty="0" smtClean="0"/>
              <a:t>mecánicas y de abrasión, así como resistencia química y a la intemperie</a:t>
            </a:r>
            <a:r>
              <a:rPr lang="es-ES" dirty="0"/>
              <a:t>, </a:t>
            </a:r>
            <a:r>
              <a:rPr lang="es-ES" dirty="0" smtClean="0"/>
              <a:t>para proteger el cable </a:t>
            </a:r>
            <a:r>
              <a:rPr lang="es-ES" dirty="0"/>
              <a:t>contra </a:t>
            </a:r>
            <a:r>
              <a:rPr lang="es-ES" dirty="0" smtClean="0"/>
              <a:t>los rayos del sol, contaminantes y químicos que se encuentren </a:t>
            </a:r>
            <a:r>
              <a:rPr lang="es-ES" dirty="0"/>
              <a:t>en </a:t>
            </a:r>
            <a:r>
              <a:rPr lang="es-ES" dirty="0" smtClean="0"/>
              <a:t>la tierra</a:t>
            </a:r>
            <a:r>
              <a:rPr lang="es-ES" dirty="0"/>
              <a:t>, </a:t>
            </a:r>
            <a:r>
              <a:rPr lang="es-ES" dirty="0" smtClean="0"/>
              <a:t>y contra </a:t>
            </a:r>
            <a:r>
              <a:rPr lang="es-ES" dirty="0"/>
              <a:t>aceites </a:t>
            </a:r>
            <a:r>
              <a:rPr lang="es-ES" dirty="0" smtClean="0"/>
              <a:t>y solventes </a:t>
            </a:r>
            <a:r>
              <a:rPr lang="es-ES" dirty="0"/>
              <a:t>para cables que son </a:t>
            </a:r>
            <a:r>
              <a:rPr lang="es-ES" dirty="0" smtClean="0"/>
              <a:t>utilizados en la industria.</a:t>
            </a:r>
          </a:p>
          <a:p>
            <a:pPr marL="285750" indent="-285750" algn="just">
              <a:buFont typeface="Arial" panose="020B0604020202020204" pitchFamily="34" charset="0"/>
              <a:buChar char="•"/>
            </a:pPr>
            <a:endParaRPr lang="es-ES" dirty="0"/>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endParaRPr lang="es-ES" dirty="0"/>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endParaRPr lang="es-ES" dirty="0"/>
          </a:p>
          <a:p>
            <a:pPr marL="285750" indent="-285750" algn="ctr">
              <a:buFont typeface="Arial" panose="020B0604020202020204" pitchFamily="34" charset="0"/>
              <a:buChar char="•"/>
            </a:pPr>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902525" y="2366516"/>
            <a:ext cx="3586348" cy="2526117"/>
          </a:xfrm>
          <a:prstGeom prst="rect">
            <a:avLst/>
          </a:prstGeom>
        </p:spPr>
      </p:pic>
      <p:sp>
        <p:nvSpPr>
          <p:cNvPr id="4" name="Rectángulo 3"/>
          <p:cNvSpPr/>
          <p:nvPr/>
        </p:nvSpPr>
        <p:spPr>
          <a:xfrm>
            <a:off x="201882" y="5073272"/>
            <a:ext cx="4928258" cy="1477328"/>
          </a:xfrm>
          <a:prstGeom prst="rect">
            <a:avLst/>
          </a:prstGeom>
        </p:spPr>
        <p:txBody>
          <a:bodyPr wrap="square">
            <a:spAutoFit/>
          </a:bodyPr>
          <a:lstStyle/>
          <a:p>
            <a:pPr algn="ctr"/>
            <a:r>
              <a:rPr lang="es-ES" b="1" dirty="0"/>
              <a:t>Aquí vemos un zanjeo para una instalación con cable subterráneo; esta debe ubicarse al menos a 70 cm, y contar con una cobertura de arena. Si fuera posible, deberían colocarse ladrillos a lo largo del zanjeo y luego taparlo.</a:t>
            </a:r>
          </a:p>
        </p:txBody>
      </p:sp>
      <p:pic>
        <p:nvPicPr>
          <p:cNvPr id="5" name="Imagen 4"/>
          <p:cNvPicPr>
            <a:picLocks noChangeAspect="1"/>
          </p:cNvPicPr>
          <p:nvPr/>
        </p:nvPicPr>
        <p:blipFill>
          <a:blip r:embed="rId3"/>
          <a:stretch>
            <a:fillRect/>
          </a:stretch>
        </p:blipFill>
        <p:spPr>
          <a:xfrm>
            <a:off x="7246731" y="2069275"/>
            <a:ext cx="4562475" cy="4572000"/>
          </a:xfrm>
          <a:prstGeom prst="rect">
            <a:avLst/>
          </a:prstGeom>
        </p:spPr>
      </p:pic>
      <p:sp>
        <p:nvSpPr>
          <p:cNvPr id="6" name="Rectángulo 5"/>
          <p:cNvSpPr/>
          <p:nvPr/>
        </p:nvSpPr>
        <p:spPr>
          <a:xfrm>
            <a:off x="5510149" y="2366516"/>
            <a:ext cx="4381995" cy="923330"/>
          </a:xfrm>
          <a:prstGeom prst="rect">
            <a:avLst/>
          </a:prstGeom>
        </p:spPr>
        <p:txBody>
          <a:bodyPr wrap="square">
            <a:spAutoFit/>
          </a:bodyPr>
          <a:lstStyle/>
          <a:p>
            <a:r>
              <a:rPr lang="es-ES" b="1" dirty="0"/>
              <a:t>Diagrama que muestra los principales elementos que intervienen en una instalación eléctrica subterránea.</a:t>
            </a:r>
          </a:p>
        </p:txBody>
      </p:sp>
    </p:spTree>
    <p:extLst>
      <p:ext uri="{BB962C8B-B14F-4D97-AF65-F5344CB8AC3E}">
        <p14:creationId xmlns:p14="http://schemas.microsoft.com/office/powerpoint/2010/main" val="80787996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5355312"/>
          </a:xfrm>
          <a:prstGeom prst="rect">
            <a:avLst/>
          </a:prstGeom>
        </p:spPr>
        <p:txBody>
          <a:bodyPr wrap="square">
            <a:spAutoFit/>
          </a:bodyPr>
          <a:lstStyle/>
          <a:p>
            <a:pPr algn="just"/>
            <a:r>
              <a:rPr lang="es-ES" dirty="0" smtClean="0"/>
              <a:t>El </a:t>
            </a:r>
            <a:r>
              <a:rPr lang="es-ES" b="1" dirty="0"/>
              <a:t>cable siliconado </a:t>
            </a:r>
            <a:r>
              <a:rPr lang="es-ES" dirty="0"/>
              <a:t>es otro tipo de cable para instalaciones </a:t>
            </a:r>
            <a:r>
              <a:rPr lang="es-ES" dirty="0" smtClean="0"/>
              <a:t>específicas</a:t>
            </a:r>
            <a:r>
              <a:rPr lang="es-ES" dirty="0"/>
              <a:t>, en este caso se utiliza en lugares donde la </a:t>
            </a:r>
            <a:r>
              <a:rPr lang="es-ES" dirty="0" smtClean="0"/>
              <a:t>instalación </a:t>
            </a:r>
            <a:r>
              <a:rPr lang="es-ES" dirty="0"/>
              <a:t>estará expuesta a temperaturas altas. Es flexible, </a:t>
            </a:r>
            <a:r>
              <a:rPr lang="es-ES" dirty="0" smtClean="0"/>
              <a:t>elástico </a:t>
            </a:r>
            <a:r>
              <a:rPr lang="es-ES" dirty="0"/>
              <a:t>y aislante</a:t>
            </a:r>
            <a:r>
              <a:rPr lang="es-ES" dirty="0" smtClean="0"/>
              <a:t>, y </a:t>
            </a:r>
            <a:r>
              <a:rPr lang="es-ES" dirty="0"/>
              <a:t>mantiene sus propiedades a temperaturas extremas que otros materiales no soportarían. Se encuentra en </a:t>
            </a:r>
            <a:r>
              <a:rPr lang="es-ES" dirty="0" smtClean="0"/>
              <a:t>varios </a:t>
            </a:r>
            <a:r>
              <a:rPr lang="es-ES" dirty="0"/>
              <a:t>colores como los demás conductores, y en diferentes </a:t>
            </a:r>
            <a:r>
              <a:rPr lang="es-ES" dirty="0" smtClean="0"/>
              <a:t>secciones </a:t>
            </a:r>
            <a:r>
              <a:rPr lang="es-ES" dirty="0"/>
              <a:t>como los demás cables. El costo de estos cables es </a:t>
            </a:r>
            <a:r>
              <a:rPr lang="es-ES" dirty="0" smtClean="0"/>
              <a:t>un </a:t>
            </a:r>
            <a:r>
              <a:rPr lang="es-ES" dirty="0"/>
              <a:t>poco más elevado que el de los conductores normales. Es </a:t>
            </a:r>
            <a:r>
              <a:rPr lang="es-ES" dirty="0" smtClean="0"/>
              <a:t>usado </a:t>
            </a:r>
            <a:r>
              <a:rPr lang="es-ES" dirty="0"/>
              <a:t>en centrales eléctricas, industrias productoras de </a:t>
            </a:r>
            <a:r>
              <a:rPr lang="es-ES" dirty="0" smtClean="0"/>
              <a:t>acero</a:t>
            </a:r>
            <a:r>
              <a:rPr lang="es-ES" dirty="0"/>
              <a:t>, así como en la construcción de cemento, vidrio y cerámica.</a:t>
            </a:r>
          </a:p>
          <a:p>
            <a:pPr algn="just"/>
            <a:r>
              <a:rPr lang="es-ES" dirty="0"/>
              <a:t>La silicona es un polímero inorgánico derivado del </a:t>
            </a:r>
            <a:r>
              <a:rPr lang="es-ES" dirty="0" err="1" smtClean="0"/>
              <a:t>polisiloxano</a:t>
            </a:r>
            <a:r>
              <a:rPr lang="es-ES" dirty="0"/>
              <a:t>, constituido por una serie de átomos de silicio y </a:t>
            </a:r>
            <a:r>
              <a:rPr lang="es-ES" dirty="0" smtClean="0"/>
              <a:t>oxígeno </a:t>
            </a:r>
            <a:r>
              <a:rPr lang="es-ES" dirty="0"/>
              <a:t>alternados. Es inodoro e incoloro, hecho </a:t>
            </a:r>
            <a:r>
              <a:rPr lang="es-ES" dirty="0" smtClean="0"/>
              <a:t>principalmente </a:t>
            </a:r>
            <a:r>
              <a:rPr lang="es-ES" dirty="0"/>
              <a:t>de silicio. La silicona es inerte y estable a </a:t>
            </a:r>
            <a:r>
              <a:rPr lang="es-ES" dirty="0" smtClean="0"/>
              <a:t>altas temperaturas</a:t>
            </a:r>
            <a:r>
              <a:rPr lang="es-ES" dirty="0"/>
              <a:t>, </a:t>
            </a:r>
            <a:r>
              <a:rPr lang="es-ES" dirty="0" smtClean="0"/>
              <a:t>lo que la hace útil en </a:t>
            </a:r>
            <a:r>
              <a:rPr lang="es-ES" dirty="0"/>
              <a:t>gran variedad </a:t>
            </a:r>
            <a:r>
              <a:rPr lang="es-ES" dirty="0" smtClean="0"/>
              <a:t>de aplicaciones </a:t>
            </a:r>
            <a:r>
              <a:rPr lang="es-ES" dirty="0"/>
              <a:t>industriales.</a:t>
            </a:r>
          </a:p>
          <a:p>
            <a:pPr algn="just"/>
            <a:r>
              <a:rPr lang="es-ES" dirty="0"/>
              <a:t>Este material no se ve afectado por condiciones </a:t>
            </a:r>
            <a:r>
              <a:rPr lang="es-ES" dirty="0" smtClean="0"/>
              <a:t>meteorológicas </a:t>
            </a:r>
            <a:r>
              <a:rPr lang="es-ES" dirty="0"/>
              <a:t>extremas, como calor, frío, sequedad, agua o </a:t>
            </a:r>
            <a:r>
              <a:rPr lang="es-ES" dirty="0" smtClean="0"/>
              <a:t>humedad</a:t>
            </a:r>
            <a:r>
              <a:rPr lang="es-ES" dirty="0"/>
              <a:t>. También tiene una resistencia excelente a la radiación </a:t>
            </a:r>
            <a:r>
              <a:rPr lang="es-ES" dirty="0" smtClean="0"/>
              <a:t>ultravioleta </a:t>
            </a:r>
            <a:r>
              <a:rPr lang="es-ES" dirty="0"/>
              <a:t>y a la degradación por ozono. La silicona es más </a:t>
            </a:r>
            <a:r>
              <a:rPr lang="es-ES" dirty="0" smtClean="0"/>
              <a:t>cara </a:t>
            </a:r>
            <a:r>
              <a:rPr lang="es-ES" dirty="0"/>
              <a:t>que la mayor parte de los tipos de cauchos porque </a:t>
            </a:r>
            <a:r>
              <a:rPr lang="es-ES" dirty="0" smtClean="0"/>
              <a:t>contiene </a:t>
            </a:r>
            <a:r>
              <a:rPr lang="es-ES" dirty="0"/>
              <a:t>polímeros especiales de altas prestaciones con </a:t>
            </a:r>
            <a:r>
              <a:rPr lang="es-ES" dirty="0" smtClean="0"/>
              <a:t>sobresalientes </a:t>
            </a:r>
            <a:r>
              <a:rPr lang="es-ES" dirty="0"/>
              <a:t>cualidades. Se fabrica en cantidades </a:t>
            </a:r>
            <a:r>
              <a:rPr lang="es-ES" dirty="0" smtClean="0"/>
              <a:t>relativamente </a:t>
            </a:r>
            <a:r>
              <a:rPr lang="es-ES" dirty="0"/>
              <a:t>pequeñas y requiere instalaciones de fabricación </a:t>
            </a:r>
            <a:r>
              <a:rPr lang="es-ES" dirty="0" smtClean="0"/>
              <a:t>primaria </a:t>
            </a:r>
            <a:r>
              <a:rPr lang="es-ES" dirty="0"/>
              <a:t>cara y complicada.</a:t>
            </a:r>
          </a:p>
          <a:p>
            <a:pPr algn="just"/>
            <a:r>
              <a:rPr lang="es-ES" dirty="0"/>
              <a:t>En términos generales, la temperatura de servicio de la </a:t>
            </a:r>
            <a:r>
              <a:rPr lang="es-ES" dirty="0" smtClean="0"/>
              <a:t>silicona </a:t>
            </a:r>
            <a:r>
              <a:rPr lang="es-ES" dirty="0"/>
              <a:t>está comprendida entre -110*C y +315C. Se </a:t>
            </a:r>
            <a:r>
              <a:rPr lang="es-ES" dirty="0" smtClean="0"/>
              <a:t>considera </a:t>
            </a:r>
            <a:r>
              <a:rPr lang="es-ES" dirty="0"/>
              <a:t>un polímero muy seguro sin ningún efecto tóxico </a:t>
            </a:r>
            <a:r>
              <a:rPr lang="es-ES" dirty="0" smtClean="0"/>
              <a:t>prácticamente </a:t>
            </a:r>
            <a:r>
              <a:rPr lang="es-ES" dirty="0"/>
              <a:t>en la mayoría de los entornos.</a:t>
            </a:r>
          </a:p>
          <a:p>
            <a:pPr algn="just"/>
            <a:r>
              <a:rPr lang="es-ES" dirty="0"/>
              <a:t>El cable tipo taller, también llamado vaina redonda o TPR, </a:t>
            </a:r>
            <a:r>
              <a:rPr lang="es-ES" dirty="0" smtClean="0"/>
              <a:t>es </a:t>
            </a:r>
            <a:r>
              <a:rPr lang="es-ES" dirty="0"/>
              <a:t>utilizado para alimentar artefactos en los que el </a:t>
            </a:r>
            <a:r>
              <a:rPr lang="es-ES" dirty="0" smtClean="0"/>
              <a:t>conductor </a:t>
            </a:r>
            <a:r>
              <a:rPr lang="es-ES" dirty="0"/>
              <a:t>queda a la intemperie, ya que su vaina está diseñada </a:t>
            </a:r>
            <a:r>
              <a:rPr lang="es-ES" dirty="0" smtClean="0"/>
              <a:t>para </a:t>
            </a:r>
            <a:r>
              <a:rPr lang="es-ES" dirty="0"/>
              <a:t>soportar los efectos que puede sufrir un cable cuando </a:t>
            </a:r>
            <a:r>
              <a:rPr lang="es-ES" dirty="0" smtClean="0"/>
              <a:t>está </a:t>
            </a:r>
            <a:r>
              <a:rPr lang="es-ES" dirty="0"/>
              <a:t>al aire libre</a:t>
            </a:r>
            <a:r>
              <a:rPr lang="es-ES" dirty="0" smtClean="0"/>
              <a:t>.</a:t>
            </a:r>
          </a:p>
        </p:txBody>
      </p:sp>
    </p:spTree>
    <p:extLst>
      <p:ext uri="{BB962C8B-B14F-4D97-AF65-F5344CB8AC3E}">
        <p14:creationId xmlns:p14="http://schemas.microsoft.com/office/powerpoint/2010/main" val="367596610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Tendido eléctrico </a:t>
            </a:r>
            <a:r>
              <a:rPr lang="es-ES" b="1" dirty="0" smtClean="0">
                <a:solidFill>
                  <a:srgbClr val="0070C0"/>
                </a:solidFill>
                <a:latin typeface="Arial Rounded MT Bold" panose="020F0704030504030204" pitchFamily="34" charset="0"/>
              </a:rPr>
              <a:t>subterráneo</a:t>
            </a:r>
            <a:endParaRPr lang="es-ES" b="1" dirty="0">
              <a:solidFill>
                <a:srgbClr val="0070C0"/>
              </a:solidFill>
              <a:latin typeface="Arial Rounded MT Bold" panose="020F0704030504030204" pitchFamily="34" charset="0"/>
            </a:endParaRPr>
          </a:p>
          <a:p>
            <a:pPr algn="just"/>
            <a:r>
              <a:rPr lang="es-ES" dirty="0" smtClean="0"/>
              <a:t>El cable </a:t>
            </a:r>
            <a:r>
              <a:rPr lang="es-ES" dirty="0"/>
              <a:t>para este </a:t>
            </a:r>
            <a:r>
              <a:rPr lang="es-ES" dirty="0" smtClean="0"/>
              <a:t>tipo de instalación no es de precio </a:t>
            </a:r>
            <a:r>
              <a:rPr lang="es-ES" dirty="0"/>
              <a:t>accesible como un </a:t>
            </a:r>
            <a:r>
              <a:rPr lang="es-ES" dirty="0" smtClean="0"/>
              <a:t>cable </a:t>
            </a:r>
            <a:r>
              <a:rPr lang="es-ES" dirty="0"/>
              <a:t>normal, pero, </a:t>
            </a:r>
            <a:r>
              <a:rPr lang="es-ES" dirty="0" smtClean="0"/>
              <a:t>si nos detenemos a pensar en que es lo apropiado para una instalación </a:t>
            </a:r>
            <a:r>
              <a:rPr lang="es-ES" dirty="0"/>
              <a:t>subterránea </a:t>
            </a:r>
            <a:r>
              <a:rPr lang="es-ES" dirty="0" smtClean="0"/>
              <a:t>y dado que </a:t>
            </a:r>
            <a:r>
              <a:rPr lang="es-ES" dirty="0"/>
              <a:t>otro conductor </a:t>
            </a:r>
            <a:r>
              <a:rPr lang="es-ES" dirty="0" smtClean="0"/>
              <a:t>duraría muy </a:t>
            </a:r>
            <a:r>
              <a:rPr lang="es-ES" dirty="0"/>
              <a:t>poco </a:t>
            </a:r>
            <a:r>
              <a:rPr lang="es-ES" dirty="0" smtClean="0"/>
              <a:t>tiempo en estas </a:t>
            </a:r>
            <a:r>
              <a:rPr lang="es-ES" dirty="0"/>
              <a:t>condiciones, nos </a:t>
            </a:r>
            <a:r>
              <a:rPr lang="es-ES" dirty="0" smtClean="0"/>
              <a:t>daríamos </a:t>
            </a:r>
            <a:r>
              <a:rPr lang="es-ES" dirty="0"/>
              <a:t>cuenta de que gastaríamos </a:t>
            </a:r>
            <a:r>
              <a:rPr lang="es-ES" dirty="0" smtClean="0"/>
              <a:t>mucho </a:t>
            </a:r>
            <a:r>
              <a:rPr lang="es-ES" dirty="0"/>
              <a:t>más haciéndolo </a:t>
            </a:r>
            <a:r>
              <a:rPr lang="es-ES" dirty="0" smtClean="0"/>
              <a:t>de la manera incorrecta. Por lo tanto</a:t>
            </a:r>
            <a:r>
              <a:rPr lang="es-ES" dirty="0"/>
              <a:t>, </a:t>
            </a:r>
            <a:r>
              <a:rPr lang="es-ES" dirty="0" smtClean="0"/>
              <a:t>se recomienda pensar bien antes </a:t>
            </a:r>
            <a:r>
              <a:rPr lang="es-ES" dirty="0"/>
              <a:t>de </a:t>
            </a:r>
            <a:r>
              <a:rPr lang="es-ES" dirty="0" smtClean="0"/>
              <a:t>colocar un conductor </a:t>
            </a:r>
            <a:r>
              <a:rPr lang="es-ES" dirty="0"/>
              <a:t>que no corresponda </a:t>
            </a:r>
            <a:r>
              <a:rPr lang="es-ES" dirty="0" smtClean="0"/>
              <a:t>en una instalación eléctrica </a:t>
            </a:r>
            <a:r>
              <a:rPr lang="es-ES" dirty="0"/>
              <a:t>especial</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2050" name="Picture 2" descr="Cable Subterraneo ARGENPLAS 5x4mm - Precio x metro - CERTIFICA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8120" y="1898609"/>
            <a:ext cx="2421370" cy="2899023"/>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6127670" y="5103674"/>
            <a:ext cx="6096000" cy="1477328"/>
          </a:xfrm>
          <a:prstGeom prst="rect">
            <a:avLst/>
          </a:prstGeom>
        </p:spPr>
        <p:txBody>
          <a:bodyPr>
            <a:spAutoFit/>
          </a:bodyPr>
          <a:lstStyle/>
          <a:p>
            <a:r>
              <a:rPr lang="es-ES" b="1" dirty="0" smtClean="0"/>
              <a:t>Estos </a:t>
            </a:r>
            <a:r>
              <a:rPr lang="es-ES" b="1" dirty="0"/>
              <a:t>son algunos ejemplos de cables siliconados. </a:t>
            </a:r>
          </a:p>
          <a:p>
            <a:r>
              <a:rPr lang="es-ES" b="1" dirty="0"/>
              <a:t>Como vemos, sus vainas </a:t>
            </a:r>
            <a:r>
              <a:rPr lang="es-ES" b="1" dirty="0" smtClean="0"/>
              <a:t>o aislantes </a:t>
            </a:r>
            <a:r>
              <a:rPr lang="es-ES" b="1" dirty="0"/>
              <a:t>son bastante </a:t>
            </a:r>
          </a:p>
          <a:p>
            <a:r>
              <a:rPr lang="es-ES" b="1" dirty="0"/>
              <a:t>más gruesos que los de un conductor común.</a:t>
            </a:r>
          </a:p>
          <a:p>
            <a:r>
              <a:rPr lang="es-ES" b="1" dirty="0"/>
              <a:t>Más allá de tener un aislante tan grueso, </a:t>
            </a:r>
          </a:p>
          <a:p>
            <a:r>
              <a:rPr lang="es-ES" b="1" dirty="0"/>
              <a:t>su flexibilidad es muy buena.</a:t>
            </a:r>
          </a:p>
        </p:txBody>
      </p:sp>
      <p:sp>
        <p:nvSpPr>
          <p:cNvPr id="4" name="Rectángulo 3"/>
          <p:cNvSpPr/>
          <p:nvPr/>
        </p:nvSpPr>
        <p:spPr>
          <a:xfrm>
            <a:off x="201882" y="5103674"/>
            <a:ext cx="4762004" cy="1477328"/>
          </a:xfrm>
          <a:prstGeom prst="rect">
            <a:avLst/>
          </a:prstGeom>
        </p:spPr>
        <p:txBody>
          <a:bodyPr wrap="square">
            <a:spAutoFit/>
          </a:bodyPr>
          <a:lstStyle/>
          <a:p>
            <a:pPr algn="ctr"/>
            <a:r>
              <a:rPr lang="es-ES" b="1" dirty="0"/>
              <a:t>Este es un cable subterráneo de cuatro conductores. </a:t>
            </a:r>
          </a:p>
          <a:p>
            <a:pPr algn="ctr"/>
            <a:r>
              <a:rPr lang="es-ES" b="1" dirty="0"/>
              <a:t>Se ve cómo los conductores, además de su aislante individual, cuentan con aislaciones que lo hacen resistente </a:t>
            </a:r>
            <a:r>
              <a:rPr lang="es-ES" b="1" dirty="0" smtClean="0"/>
              <a:t>a su </a:t>
            </a:r>
            <a:r>
              <a:rPr lang="es-ES" b="1" dirty="0"/>
              <a:t>estadía bajo tierra.</a:t>
            </a:r>
          </a:p>
        </p:txBody>
      </p:sp>
      <p:pic>
        <p:nvPicPr>
          <p:cNvPr id="5" name="Imagen 4"/>
          <p:cNvPicPr>
            <a:picLocks noChangeAspect="1"/>
          </p:cNvPicPr>
          <p:nvPr/>
        </p:nvPicPr>
        <p:blipFill>
          <a:blip r:embed="rId3"/>
          <a:stretch>
            <a:fillRect/>
          </a:stretch>
        </p:blipFill>
        <p:spPr>
          <a:xfrm>
            <a:off x="7527657" y="2349954"/>
            <a:ext cx="2219325" cy="2352675"/>
          </a:xfrm>
          <a:prstGeom prst="rect">
            <a:avLst/>
          </a:prstGeom>
        </p:spPr>
      </p:pic>
    </p:spTree>
    <p:extLst>
      <p:ext uri="{BB962C8B-B14F-4D97-AF65-F5344CB8AC3E}">
        <p14:creationId xmlns:p14="http://schemas.microsoft.com/office/powerpoint/2010/main" val="29709469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Instalaciones </a:t>
            </a:r>
            <a:r>
              <a:rPr lang="es-ES" b="1" dirty="0">
                <a:solidFill>
                  <a:srgbClr val="0070C0"/>
                </a:solidFill>
                <a:latin typeface="Arial Rounded MT Bold" panose="020F0704030504030204" pitchFamily="34" charset="0"/>
              </a:rPr>
              <a:t>antiexplosivas</a:t>
            </a:r>
          </a:p>
          <a:p>
            <a:pPr algn="just"/>
            <a:r>
              <a:rPr lang="es-ES" dirty="0"/>
              <a:t>Estas instalaciones se deben hacer en lugares con </a:t>
            </a:r>
            <a:r>
              <a:rPr lang="es-ES" dirty="0" smtClean="0"/>
              <a:t>sustancias </a:t>
            </a:r>
            <a:r>
              <a:rPr lang="es-ES" dirty="0"/>
              <a:t>o desechos que, en contacto con el agua, emiten </a:t>
            </a:r>
            <a:r>
              <a:rPr lang="es-ES" dirty="0" smtClean="0"/>
              <a:t>gases </a:t>
            </a:r>
            <a:r>
              <a:rPr lang="es-ES" dirty="0"/>
              <a:t>inflamables: sustancias o desechos que, por reacción </a:t>
            </a:r>
            <a:r>
              <a:rPr lang="es-ES" dirty="0" smtClean="0"/>
              <a:t>con </a:t>
            </a:r>
            <a:r>
              <a:rPr lang="es-ES" dirty="0"/>
              <a:t>el agua, son susceptibles de inflamación espontánea o </a:t>
            </a:r>
            <a:r>
              <a:rPr lang="es-ES" dirty="0" smtClean="0"/>
              <a:t>de </a:t>
            </a:r>
            <a:r>
              <a:rPr lang="es-ES" dirty="0"/>
              <a:t>emisión de gases inflamables en cantidades peligrosas, </a:t>
            </a:r>
            <a:r>
              <a:rPr lang="es-ES" dirty="0" smtClean="0"/>
              <a:t>por </a:t>
            </a:r>
            <a:r>
              <a:rPr lang="es-ES" dirty="0"/>
              <a:t>ejemplo, en estaciones de servicio, almacenamiento de </a:t>
            </a:r>
            <a:r>
              <a:rPr lang="es-ES" dirty="0" smtClean="0"/>
              <a:t>combustible </a:t>
            </a:r>
            <a:r>
              <a:rPr lang="es-ES" dirty="0"/>
              <a:t>o aceites, almacenamiento de cualquier </a:t>
            </a:r>
            <a:r>
              <a:rPr lang="es-ES" dirty="0" smtClean="0"/>
              <a:t>tipo de </a:t>
            </a:r>
            <a:r>
              <a:rPr lang="es-ES" dirty="0"/>
              <a:t>gas, etcétera. La instalación propuesta por montar en la </a:t>
            </a:r>
            <a:r>
              <a:rPr lang="es-ES" dirty="0" smtClean="0"/>
              <a:t>zona </a:t>
            </a:r>
            <a:r>
              <a:rPr lang="es-ES" dirty="0"/>
              <a:t>debe estar habilitada para ser utilizada en tres clases </a:t>
            </a:r>
            <a:r>
              <a:rPr lang="es-ES" dirty="0" smtClean="0"/>
              <a:t>distintas </a:t>
            </a:r>
            <a:r>
              <a:rPr lang="es-ES" dirty="0"/>
              <a:t>de ambientes</a:t>
            </a:r>
            <a:r>
              <a:rPr lang="es-ES" dirty="0" smtClean="0"/>
              <a:t>:</a:t>
            </a:r>
          </a:p>
          <a:p>
            <a:pPr marL="742950" lvl="1" indent="-285750" algn="just">
              <a:buFont typeface="Wingdings" panose="05000000000000000000" pitchFamily="2" charset="2"/>
              <a:buChar char="Ø"/>
            </a:pPr>
            <a:r>
              <a:rPr lang="es-ES" b="1" dirty="0" smtClean="0"/>
              <a:t>Clase </a:t>
            </a:r>
            <a:r>
              <a:rPr lang="es-ES" b="1" dirty="0"/>
              <a:t>1:</a:t>
            </a:r>
            <a:r>
              <a:rPr lang="es-ES" dirty="0"/>
              <a:t> para ambientes con gases o vapores inflamables </a:t>
            </a:r>
            <a:r>
              <a:rPr lang="es-ES" dirty="0" smtClean="0"/>
              <a:t>o </a:t>
            </a:r>
            <a:r>
              <a:rPr lang="es-ES" dirty="0"/>
              <a:t>explosivos, ya sea en forma continua, intermitente o </a:t>
            </a:r>
            <a:r>
              <a:rPr lang="es-ES" dirty="0" smtClean="0"/>
              <a:t>periódica</a:t>
            </a:r>
            <a:r>
              <a:rPr lang="es-ES" dirty="0"/>
              <a:t>. También es válido para lugares donde se </a:t>
            </a:r>
            <a:r>
              <a:rPr lang="es-ES" dirty="0" smtClean="0"/>
              <a:t>manipulan </a:t>
            </a:r>
            <a:r>
              <a:rPr lang="es-ES" dirty="0"/>
              <a:t>líquidos volátiles o vapores en concentraciones </a:t>
            </a:r>
            <a:r>
              <a:rPr lang="es-ES" dirty="0" smtClean="0"/>
              <a:t>peligrosas</a:t>
            </a:r>
            <a:r>
              <a:rPr lang="es-ES" dirty="0"/>
              <a:t>.</a:t>
            </a:r>
          </a:p>
          <a:p>
            <a:pPr marL="742950" lvl="1" indent="-285750" algn="just">
              <a:buFont typeface="Wingdings" panose="05000000000000000000" pitchFamily="2" charset="2"/>
              <a:buChar char="Ø"/>
            </a:pPr>
            <a:r>
              <a:rPr lang="es-ES" b="1" dirty="0" smtClean="0"/>
              <a:t>Clase </a:t>
            </a:r>
            <a:r>
              <a:rPr lang="es-ES" b="1" dirty="0"/>
              <a:t>2:</a:t>
            </a:r>
            <a:r>
              <a:rPr lang="es-ES" dirty="0"/>
              <a:t> en ambientes con polvos inflamables o </a:t>
            </a:r>
            <a:r>
              <a:rPr lang="es-ES" dirty="0" smtClean="0"/>
              <a:t>explosivos</a:t>
            </a:r>
            <a:r>
              <a:rPr lang="es-ES" dirty="0"/>
              <a:t>, ya sea en forma intermitente, periódica o </a:t>
            </a:r>
            <a:r>
              <a:rPr lang="es-ES" dirty="0" smtClean="0"/>
              <a:t>continua</a:t>
            </a:r>
            <a:r>
              <a:rPr lang="es-ES" dirty="0"/>
              <a:t>. Incluye los lugares donde el polvo no está en </a:t>
            </a:r>
            <a:r>
              <a:rPr lang="es-ES" dirty="0" smtClean="0"/>
              <a:t>suspensión</a:t>
            </a:r>
            <a:r>
              <a:rPr lang="es-ES" dirty="0"/>
              <a:t>, pero puede depositarse encima de la </a:t>
            </a:r>
            <a:r>
              <a:rPr lang="es-ES" dirty="0" smtClean="0"/>
              <a:t>instalación </a:t>
            </a:r>
            <a:r>
              <a:rPr lang="es-ES" dirty="0"/>
              <a:t>o en el interior de ella, impidiendo la normal </a:t>
            </a:r>
            <a:r>
              <a:rPr lang="es-ES" dirty="0" smtClean="0"/>
              <a:t>disipación </a:t>
            </a:r>
            <a:r>
              <a:rPr lang="es-ES" dirty="0"/>
              <a:t>de calor</a:t>
            </a:r>
            <a:r>
              <a:rPr lang="es-ES" dirty="0" smtClean="0"/>
              <a:t>.</a:t>
            </a:r>
          </a:p>
          <a:p>
            <a:pPr marL="742950" lvl="1" indent="-285750" algn="just">
              <a:buFont typeface="Wingdings" panose="05000000000000000000" pitchFamily="2" charset="2"/>
              <a:buChar char="Ø"/>
            </a:pPr>
            <a:r>
              <a:rPr lang="es-ES" b="1" dirty="0" smtClean="0"/>
              <a:t>Clase 3: </a:t>
            </a:r>
            <a:r>
              <a:rPr lang="es-ES" dirty="0" smtClean="0"/>
              <a:t>ambientes de atmósfera peligrosa debido a la </a:t>
            </a:r>
            <a:r>
              <a:rPr lang="es-ES" dirty="0"/>
              <a:t>presencia de fibras o volátiles inflamables. Está </a:t>
            </a:r>
            <a:r>
              <a:rPr lang="es-ES" dirty="0" smtClean="0"/>
              <a:t>especialmente </a:t>
            </a:r>
            <a:r>
              <a:rPr lang="es-ES" dirty="0"/>
              <a:t>indicado para lugares donde se manipulan, </a:t>
            </a:r>
            <a:r>
              <a:rPr lang="es-ES" dirty="0" smtClean="0"/>
              <a:t>fabrican </a:t>
            </a:r>
            <a:r>
              <a:rPr lang="es-ES" dirty="0"/>
              <a:t>o emplean fibras, como también en los depósitos </a:t>
            </a:r>
            <a:r>
              <a:rPr lang="es-ES" dirty="0" smtClean="0"/>
              <a:t>donde </a:t>
            </a:r>
            <a:r>
              <a:rPr lang="es-ES" dirty="0"/>
              <a:t>se almacenan</a:t>
            </a:r>
            <a:r>
              <a:rPr lang="es-ES" dirty="0" smtClean="0"/>
              <a:t>.</a:t>
            </a:r>
          </a:p>
          <a:p>
            <a:pPr algn="just"/>
            <a:r>
              <a:rPr lang="es-ES" dirty="0" smtClean="0"/>
              <a:t>Los </a:t>
            </a:r>
            <a:r>
              <a:rPr lang="es-ES" dirty="0"/>
              <a:t>requisitos básicos que deben cumplir las instalaciones </a:t>
            </a:r>
            <a:r>
              <a:rPr lang="es-ES" dirty="0" smtClean="0"/>
              <a:t>eléctricas </a:t>
            </a:r>
            <a:r>
              <a:rPr lang="es-ES" dirty="0"/>
              <a:t>para considerarse a prueba de explosiones son </a:t>
            </a:r>
            <a:r>
              <a:rPr lang="es-ES" dirty="0" smtClean="0"/>
              <a:t>los </a:t>
            </a:r>
            <a:r>
              <a:rPr lang="es-ES" dirty="0"/>
              <a:t>siguientes:</a:t>
            </a:r>
          </a:p>
          <a:p>
            <a:pPr marL="285750" indent="-285750" algn="just">
              <a:buFont typeface="Arial" panose="020B0604020202020204" pitchFamily="34" charset="0"/>
              <a:buChar char="•"/>
            </a:pPr>
            <a:r>
              <a:rPr lang="es-ES" b="1" dirty="0" smtClean="0"/>
              <a:t>Resistencia </a:t>
            </a:r>
            <a:r>
              <a:rPr lang="es-ES" b="1" dirty="0"/>
              <a:t>mecánica para resistir sin deterioro los </a:t>
            </a:r>
            <a:r>
              <a:rPr lang="es-ES" b="1" dirty="0" smtClean="0"/>
              <a:t>efectos </a:t>
            </a:r>
            <a:r>
              <a:rPr lang="es-ES" b="1" dirty="0"/>
              <a:t>de una posible explosión, o sea, presiones </a:t>
            </a:r>
            <a:r>
              <a:rPr lang="es-ES" b="1" dirty="0" smtClean="0"/>
              <a:t>instantáneas </a:t>
            </a:r>
            <a:r>
              <a:rPr lang="es-ES" b="1" dirty="0"/>
              <a:t>de 7 a 9 </a:t>
            </a:r>
            <a:r>
              <a:rPr lang="es-ES" b="1" dirty="0" smtClean="0"/>
              <a:t>kg/cm².</a:t>
            </a:r>
            <a:endParaRPr lang="es-ES" b="1" dirty="0"/>
          </a:p>
          <a:p>
            <a:pPr marL="285750" indent="-285750" algn="just">
              <a:buFont typeface="Arial" panose="020B0604020202020204" pitchFamily="34" charset="0"/>
              <a:buChar char="•"/>
            </a:pPr>
            <a:r>
              <a:rPr lang="es-ES" b="1" dirty="0" smtClean="0"/>
              <a:t>Empleo </a:t>
            </a:r>
            <a:r>
              <a:rPr lang="es-ES" b="1" dirty="0"/>
              <a:t>de cierre de cajas y uniones de caños con </a:t>
            </a:r>
            <a:r>
              <a:rPr lang="es-ES" b="1" dirty="0" smtClean="0"/>
              <a:t>características </a:t>
            </a:r>
            <a:r>
              <a:rPr lang="es-ES" b="1" dirty="0"/>
              <a:t>tales que los gases inflamados lleguen al </a:t>
            </a:r>
            <a:r>
              <a:rPr lang="es-ES" b="1" dirty="0" smtClean="0"/>
              <a:t>exterior </a:t>
            </a:r>
            <a:r>
              <a:rPr lang="es-ES" b="1" dirty="0"/>
              <a:t>lo suficientemente fríos como para no producir </a:t>
            </a:r>
            <a:r>
              <a:rPr lang="es-ES" b="1" dirty="0" smtClean="0"/>
              <a:t>el </a:t>
            </a:r>
            <a:r>
              <a:rPr lang="es-ES" b="1" dirty="0"/>
              <a:t>encendido de los gases del ambiente.</a:t>
            </a:r>
          </a:p>
          <a:p>
            <a:pPr marL="285750" indent="-285750" algn="just">
              <a:buFont typeface="Arial" panose="020B0604020202020204" pitchFamily="34" charset="0"/>
              <a:buChar char="•"/>
            </a:pPr>
            <a:r>
              <a:rPr lang="es-ES" b="1" dirty="0" smtClean="0"/>
              <a:t>Cualquier </a:t>
            </a:r>
            <a:r>
              <a:rPr lang="es-ES" b="1" dirty="0"/>
              <a:t>instrumento o equipo eléctrico instalado en </a:t>
            </a:r>
            <a:r>
              <a:rPr lang="es-ES" b="1" dirty="0" smtClean="0"/>
              <a:t>atmósferas </a:t>
            </a:r>
            <a:r>
              <a:rPr lang="es-ES" b="1" dirty="0"/>
              <a:t>que contengan gases o vapores inflamables </a:t>
            </a:r>
            <a:r>
              <a:rPr lang="es-ES" b="1" dirty="0" smtClean="0"/>
              <a:t>presenta </a:t>
            </a:r>
            <a:r>
              <a:rPr lang="es-ES" b="1" dirty="0"/>
              <a:t>riesgo de generar una explosión</a:t>
            </a:r>
            <a:r>
              <a:rPr lang="es-ES" b="1" dirty="0" smtClean="0"/>
              <a:t>.</a:t>
            </a:r>
          </a:p>
        </p:txBody>
      </p:sp>
    </p:spTree>
    <p:extLst>
      <p:ext uri="{BB962C8B-B14F-4D97-AF65-F5344CB8AC3E}">
        <p14:creationId xmlns:p14="http://schemas.microsoft.com/office/powerpoint/2010/main" val="228040712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marL="285750" indent="-285750" algn="just">
              <a:buFont typeface="Arial" panose="020B0604020202020204" pitchFamily="34" charset="0"/>
              <a:buChar char="•"/>
            </a:pPr>
            <a:r>
              <a:rPr lang="es-ES" b="1" dirty="0" smtClean="0"/>
              <a:t>La </a:t>
            </a:r>
            <a:r>
              <a:rPr lang="es-ES" b="1" dirty="0"/>
              <a:t>ignición de una mezcla gaseosa puede ocurrir </a:t>
            </a:r>
            <a:r>
              <a:rPr lang="es-ES" b="1" dirty="0" smtClean="0"/>
              <a:t>debido </a:t>
            </a:r>
            <a:r>
              <a:rPr lang="es-ES" b="1" dirty="0"/>
              <a:t>a la presencia de un fenómeno eléctrico, como el </a:t>
            </a:r>
            <a:r>
              <a:rPr lang="es-ES" b="1" dirty="0" smtClean="0"/>
              <a:t>desprendimiento </a:t>
            </a:r>
            <a:r>
              <a:rPr lang="es-ES" b="1" dirty="0"/>
              <a:t>de una chispa al cerrar un contacto, y </a:t>
            </a:r>
            <a:r>
              <a:rPr lang="es-ES" b="1" dirty="0" smtClean="0"/>
              <a:t>también </a:t>
            </a:r>
            <a:r>
              <a:rPr lang="es-ES" b="1" dirty="0"/>
              <a:t>a la excesiva temperatura que pudiera tener un </a:t>
            </a:r>
            <a:r>
              <a:rPr lang="es-ES" b="1" dirty="0" smtClean="0"/>
              <a:t>material </a:t>
            </a:r>
            <a:r>
              <a:rPr lang="es-ES" b="1" dirty="0"/>
              <a:t>en contacto con la mezcla inflamable.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smtClean="0"/>
              <a:t>Debemos considerar que uno de los requisitos más importantes </a:t>
            </a:r>
            <a:r>
              <a:rPr lang="es-ES" dirty="0"/>
              <a:t>de cualquier instalación antiexplosiva es que, </a:t>
            </a:r>
            <a:r>
              <a:rPr lang="es-ES" dirty="0" smtClean="0"/>
              <a:t>ante na </a:t>
            </a:r>
            <a:r>
              <a:rPr lang="es-ES" dirty="0"/>
              <a:t>explosión interna en un determinado gabinete o </a:t>
            </a:r>
            <a:r>
              <a:rPr lang="es-ES" dirty="0" smtClean="0"/>
              <a:t>envoltura</a:t>
            </a:r>
            <a:r>
              <a:rPr lang="es-ES" dirty="0"/>
              <a:t>, no deberá propagarse al exterior de la instalación </a:t>
            </a:r>
            <a:r>
              <a:rPr lang="es-ES" dirty="0" smtClean="0"/>
              <a:t>ni provocará </a:t>
            </a:r>
            <a:r>
              <a:rPr lang="es-ES" dirty="0"/>
              <a:t>ignición de la atmósfera circundante. Dicha </a:t>
            </a:r>
            <a:r>
              <a:rPr lang="es-ES" dirty="0" smtClean="0"/>
              <a:t>explosión </a:t>
            </a:r>
            <a:r>
              <a:rPr lang="es-ES" dirty="0"/>
              <a:t>se circunscribirá al gabinete en cuestión y no </a:t>
            </a:r>
            <a:r>
              <a:rPr lang="es-ES" dirty="0" smtClean="0"/>
              <a:t>deberá </a:t>
            </a:r>
            <a:r>
              <a:rPr lang="es-ES" dirty="0"/>
              <a:t>propagarse al resto de la instalación. Para que ello no </a:t>
            </a:r>
            <a:r>
              <a:rPr lang="es-ES" dirty="0" smtClean="0"/>
              <a:t>suceda</a:t>
            </a:r>
            <a:r>
              <a:rPr lang="es-ES" dirty="0"/>
              <a:t>, los conductos deberán estar perfectamente sellados. </a:t>
            </a:r>
          </a:p>
          <a:p>
            <a:pPr algn="just"/>
            <a:r>
              <a:rPr lang="es-ES" dirty="0"/>
              <a:t>En conductos de largo recorrido, se recomienda realizar </a:t>
            </a:r>
            <a:r>
              <a:rPr lang="es-ES" dirty="0" smtClean="0"/>
              <a:t>sellados </a:t>
            </a:r>
            <a:r>
              <a:rPr lang="es-ES" dirty="0"/>
              <a:t>cada 15 metros como máximo. Asimismo, se </a:t>
            </a:r>
            <a:r>
              <a:rPr lang="es-ES" dirty="0" smtClean="0"/>
              <a:t>específica </a:t>
            </a:r>
            <a:r>
              <a:rPr lang="es-ES" dirty="0" err="1"/>
              <a:t>sellartodos</a:t>
            </a:r>
            <a:r>
              <a:rPr lang="es-ES" dirty="0"/>
              <a:t> los conductos a una distancia no mayor a </a:t>
            </a:r>
            <a:r>
              <a:rPr lang="es-ES" dirty="0" smtClean="0"/>
              <a:t>0,45 </a:t>
            </a:r>
            <a:r>
              <a:rPr lang="es-ES" dirty="0"/>
              <a:t>metros antes de entrar en la envoltura de llaves o </a:t>
            </a:r>
            <a:r>
              <a:rPr lang="es-ES" dirty="0" smtClean="0"/>
              <a:t>aparatos </a:t>
            </a:r>
            <a:r>
              <a:rPr lang="es-ES" dirty="0"/>
              <a:t>que produzcan chispas o arcos eléctricos</a:t>
            </a:r>
            <a:r>
              <a:rPr lang="es-ES" dirty="0" smtClean="0"/>
              <a:t>.</a:t>
            </a:r>
          </a:p>
        </p:txBody>
      </p:sp>
      <p:pic>
        <p:nvPicPr>
          <p:cNvPr id="3" name="Imagen 2"/>
          <p:cNvPicPr>
            <a:picLocks noChangeAspect="1"/>
          </p:cNvPicPr>
          <p:nvPr/>
        </p:nvPicPr>
        <p:blipFill>
          <a:blip r:embed="rId2"/>
          <a:stretch>
            <a:fillRect/>
          </a:stretch>
        </p:blipFill>
        <p:spPr>
          <a:xfrm>
            <a:off x="997526" y="1080655"/>
            <a:ext cx="2446317" cy="1605677"/>
          </a:xfrm>
          <a:prstGeom prst="rect">
            <a:avLst/>
          </a:prstGeom>
        </p:spPr>
      </p:pic>
      <p:sp>
        <p:nvSpPr>
          <p:cNvPr id="4" name="Rectángulo 3"/>
          <p:cNvSpPr/>
          <p:nvPr/>
        </p:nvSpPr>
        <p:spPr>
          <a:xfrm>
            <a:off x="201882" y="2686332"/>
            <a:ext cx="4025734" cy="1754326"/>
          </a:xfrm>
          <a:prstGeom prst="rect">
            <a:avLst/>
          </a:prstGeom>
        </p:spPr>
        <p:txBody>
          <a:bodyPr wrap="square">
            <a:spAutoFit/>
          </a:bodyPr>
          <a:lstStyle/>
          <a:p>
            <a:pPr algn="ctr"/>
            <a:r>
              <a:rPr lang="es-ES" b="1" dirty="0"/>
              <a:t>Esta es una caja de paso antiexplosiva. Como podemos observar, los caños se colocan </a:t>
            </a:r>
            <a:r>
              <a:rPr lang="es-ES" b="1" dirty="0" smtClean="0"/>
              <a:t>a rosca</a:t>
            </a:r>
            <a:r>
              <a:rPr lang="es-ES" b="1" dirty="0"/>
              <a:t>; </a:t>
            </a:r>
            <a:r>
              <a:rPr lang="es-ES" b="1" dirty="0" smtClean="0"/>
              <a:t>la caja </a:t>
            </a:r>
            <a:r>
              <a:rPr lang="es-ES" b="1" dirty="0"/>
              <a:t>tiene una tapa amurada con tornillos en sus extremos para que no pueda destaparse con facilidad.</a:t>
            </a:r>
          </a:p>
        </p:txBody>
      </p:sp>
      <p:sp>
        <p:nvSpPr>
          <p:cNvPr id="5" name="Rectángulo 4"/>
          <p:cNvSpPr/>
          <p:nvPr/>
        </p:nvSpPr>
        <p:spPr>
          <a:xfrm>
            <a:off x="6194961" y="2686332"/>
            <a:ext cx="5276603" cy="1754326"/>
          </a:xfrm>
          <a:prstGeom prst="rect">
            <a:avLst/>
          </a:prstGeom>
        </p:spPr>
        <p:txBody>
          <a:bodyPr wrap="square">
            <a:spAutoFit/>
          </a:bodyPr>
          <a:lstStyle/>
          <a:p>
            <a:pPr algn="just"/>
            <a:r>
              <a:rPr lang="es-ES" b="1" dirty="0"/>
              <a:t>Esta imagen nos muestra cómo quedaría armada una </a:t>
            </a:r>
          </a:p>
          <a:p>
            <a:pPr algn="just"/>
            <a:r>
              <a:rPr lang="es-ES" b="1" dirty="0"/>
              <a:t>caja rectangular antiexplosiva conectada </a:t>
            </a:r>
            <a:r>
              <a:rPr lang="es-ES" b="1" dirty="0" smtClean="0"/>
              <a:t>al caño </a:t>
            </a:r>
            <a:r>
              <a:rPr lang="es-ES" b="1" dirty="0"/>
              <a:t>que </a:t>
            </a:r>
          </a:p>
          <a:p>
            <a:pPr algn="just"/>
            <a:r>
              <a:rPr lang="es-ES" b="1" dirty="0"/>
              <a:t>alimentará </a:t>
            </a:r>
            <a:r>
              <a:rPr lang="es-ES" b="1" dirty="0" smtClean="0"/>
              <a:t>la caja</a:t>
            </a:r>
            <a:r>
              <a:rPr lang="es-ES" b="1" dirty="0"/>
              <a:t>. Como podemos observar, </a:t>
            </a:r>
            <a:r>
              <a:rPr lang="es-ES" b="1" smtClean="0"/>
              <a:t>el espe- </a:t>
            </a:r>
            <a:endParaRPr lang="es-ES" b="1" dirty="0"/>
          </a:p>
          <a:p>
            <a:pPr algn="just"/>
            <a:r>
              <a:rPr lang="es-ES" b="1" dirty="0"/>
              <a:t>sor de </a:t>
            </a:r>
            <a:r>
              <a:rPr lang="es-ES" b="1" dirty="0" smtClean="0"/>
              <a:t>la caja </a:t>
            </a:r>
            <a:r>
              <a:rPr lang="es-ES" b="1" dirty="0"/>
              <a:t>es de una medida bastante amplia, con </a:t>
            </a:r>
          </a:p>
          <a:p>
            <a:pPr algn="just"/>
            <a:r>
              <a:rPr lang="es-ES" b="1" dirty="0" smtClean="0"/>
              <a:t>el objetivo </a:t>
            </a:r>
            <a:r>
              <a:rPr lang="es-ES" b="1" dirty="0"/>
              <a:t>de absorber cualquier tipo de cortocircuito </a:t>
            </a:r>
            <a:r>
              <a:rPr lang="es-ES" b="1" dirty="0" smtClean="0"/>
              <a:t>sin </a:t>
            </a:r>
            <a:r>
              <a:rPr lang="es-ES" b="1" dirty="0"/>
              <a:t>deformarse </a:t>
            </a:r>
            <a:r>
              <a:rPr lang="es-ES" b="1" dirty="0" smtClean="0"/>
              <a:t>ni romperse</a:t>
            </a:r>
            <a:r>
              <a:rPr lang="es-ES" b="1" dirty="0"/>
              <a:t>.</a:t>
            </a:r>
          </a:p>
        </p:txBody>
      </p:sp>
      <p:pic>
        <p:nvPicPr>
          <p:cNvPr id="6" name="Imagen 5"/>
          <p:cNvPicPr>
            <a:picLocks noChangeAspect="1"/>
          </p:cNvPicPr>
          <p:nvPr/>
        </p:nvPicPr>
        <p:blipFill>
          <a:blip r:embed="rId3"/>
          <a:stretch>
            <a:fillRect/>
          </a:stretch>
        </p:blipFill>
        <p:spPr>
          <a:xfrm>
            <a:off x="7445829" y="926275"/>
            <a:ext cx="2482808" cy="1760057"/>
          </a:xfrm>
          <a:prstGeom prst="rect">
            <a:avLst/>
          </a:prstGeom>
        </p:spPr>
      </p:pic>
    </p:spTree>
    <p:extLst>
      <p:ext uri="{BB962C8B-B14F-4D97-AF65-F5344CB8AC3E}">
        <p14:creationId xmlns:p14="http://schemas.microsoft.com/office/powerpoint/2010/main" val="145229263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882" y="262792"/>
            <a:ext cx="11519065" cy="4524315"/>
          </a:xfrm>
          <a:prstGeom prst="rect">
            <a:avLst/>
          </a:prstGeom>
        </p:spPr>
        <p:txBody>
          <a:bodyPr wrap="square">
            <a:spAutoFit/>
          </a:bodyPr>
          <a:lstStyle/>
          <a:p>
            <a:pPr algn="just"/>
            <a:r>
              <a:rPr lang="es-ES" dirty="0" smtClean="0"/>
              <a:t>En </a:t>
            </a:r>
            <a:r>
              <a:rPr lang="es-ES" dirty="0"/>
              <a:t>el caso de equipos que producen chispas o arcos, el </a:t>
            </a:r>
            <a:r>
              <a:rPr lang="es-ES" dirty="0" smtClean="0"/>
              <a:t>sellado </a:t>
            </a:r>
            <a:r>
              <a:rPr lang="es-ES" dirty="0"/>
              <a:t>confina la explosión a la envoltura y previene la </a:t>
            </a:r>
            <a:r>
              <a:rPr lang="es-ES" dirty="0" smtClean="0"/>
              <a:t>comunicación </a:t>
            </a:r>
            <a:r>
              <a:rPr lang="es-ES" dirty="0"/>
              <a:t>de los conductos laterales; además, previene el </a:t>
            </a:r>
            <a:r>
              <a:rPr lang="es-ES" dirty="0" smtClean="0"/>
              <a:t>desarrollo </a:t>
            </a:r>
            <a:r>
              <a:rPr lang="es-ES" dirty="0"/>
              <a:t>de presiones excesivas en envolturas </a:t>
            </a:r>
            <a:r>
              <a:rPr lang="es-ES" dirty="0" smtClean="0"/>
              <a:t>conectadas </a:t>
            </a:r>
            <a:r>
              <a:rPr lang="es-ES" dirty="0"/>
              <a:t>a los conductos. También sirve para suprimir el </a:t>
            </a:r>
            <a:r>
              <a:rPr lang="es-ES" dirty="0" smtClean="0"/>
              <a:t>desplazamiento </a:t>
            </a:r>
            <a:r>
              <a:rPr lang="es-ES" dirty="0"/>
              <a:t>de mezclas explosivas desde zonas peligrosas </a:t>
            </a:r>
            <a:r>
              <a:rPr lang="es-ES" dirty="0" smtClean="0"/>
              <a:t>a no </a:t>
            </a:r>
            <a:r>
              <a:rPr lang="es-ES" dirty="0"/>
              <a:t>peligrosas a través de los conductos. A su vez, se </a:t>
            </a:r>
            <a:r>
              <a:rPr lang="es-ES" dirty="0" smtClean="0"/>
              <a:t>recomienda </a:t>
            </a:r>
            <a:r>
              <a:rPr lang="es-ES" dirty="0"/>
              <a:t>el uso de </a:t>
            </a:r>
            <a:r>
              <a:rPr lang="es-ES" dirty="0" err="1"/>
              <a:t>drenadores</a:t>
            </a:r>
            <a:r>
              <a:rPr lang="es-ES" dirty="0"/>
              <a:t> para eliminar, de los </a:t>
            </a:r>
            <a:r>
              <a:rPr lang="es-ES" dirty="0" smtClean="0"/>
              <a:t>conductos </a:t>
            </a:r>
            <a:r>
              <a:rPr lang="es-ES" dirty="0"/>
              <a:t>y de las envolturas, la acumulación de líquidos </a:t>
            </a:r>
            <a:r>
              <a:rPr lang="es-ES" dirty="0" smtClean="0"/>
              <a:t>producidos </a:t>
            </a:r>
            <a:r>
              <a:rPr lang="es-ES" dirty="0"/>
              <a:t>por la condensación de vapores o filtración de agua. Su </a:t>
            </a:r>
            <a:r>
              <a:rPr lang="es-ES" dirty="0" smtClean="0"/>
              <a:t>tamaño </a:t>
            </a:r>
            <a:r>
              <a:rPr lang="es-ES" dirty="0"/>
              <a:t>estará de acuerdo con el tamaño de los gabinetes y </a:t>
            </a:r>
            <a:r>
              <a:rPr lang="es-ES" dirty="0" smtClean="0"/>
              <a:t>la </a:t>
            </a:r>
            <a:r>
              <a:rPr lang="es-ES" dirty="0"/>
              <a:t>cantidad de líquidos por drenar.</a:t>
            </a:r>
          </a:p>
          <a:p>
            <a:pPr algn="just"/>
            <a:r>
              <a:rPr lang="es-ES" b="1" dirty="0" smtClean="0">
                <a:solidFill>
                  <a:srgbClr val="0070C0"/>
                </a:solidFill>
                <a:latin typeface="Arial Rounded MT Bold" panose="020F0704030504030204" pitchFamily="34" charset="0"/>
              </a:rPr>
              <a:t>Materiales antiexplosivos</a:t>
            </a:r>
            <a:endParaRPr lang="es-ES" b="1" dirty="0">
              <a:solidFill>
                <a:srgbClr val="0070C0"/>
              </a:solidFill>
              <a:latin typeface="Arial Rounded MT Bold" panose="020F0704030504030204" pitchFamily="34" charset="0"/>
            </a:endParaRPr>
          </a:p>
          <a:p>
            <a:pPr algn="just"/>
            <a:r>
              <a:rPr lang="es-ES" dirty="0"/>
              <a:t>Los ambientes donde podemos utilizar </a:t>
            </a:r>
            <a:r>
              <a:rPr lang="es-ES" dirty="0" smtClean="0"/>
              <a:t>materiales </a:t>
            </a:r>
            <a:r>
              <a:rPr lang="es-ES" dirty="0"/>
              <a:t>antiexplosivos </a:t>
            </a:r>
            <a:r>
              <a:rPr lang="es-ES" dirty="0" smtClean="0"/>
              <a:t>se dividen de esta manera</a:t>
            </a:r>
            <a:r>
              <a:rPr lang="es-ES" dirty="0"/>
              <a:t>:</a:t>
            </a:r>
          </a:p>
          <a:p>
            <a:pPr marL="742950" lvl="1" indent="-285750" algn="just">
              <a:buFont typeface="Arial" panose="020B0604020202020204" pitchFamily="34" charset="0"/>
              <a:buChar char="•"/>
            </a:pPr>
            <a:r>
              <a:rPr lang="es-ES" b="1" dirty="0" smtClean="0"/>
              <a:t> </a:t>
            </a:r>
            <a:r>
              <a:rPr lang="es-ES" b="1" dirty="0"/>
              <a:t>Ambientes clase I</a:t>
            </a:r>
            <a:r>
              <a:rPr lang="es-ES" b="1" dirty="0" smtClean="0"/>
              <a:t>: </a:t>
            </a:r>
            <a:r>
              <a:rPr lang="es-ES" dirty="0" smtClean="0"/>
              <a:t>son </a:t>
            </a:r>
            <a:r>
              <a:rPr lang="es-ES" dirty="0"/>
              <a:t>aquellas </a:t>
            </a:r>
            <a:r>
              <a:rPr lang="es-ES" dirty="0" smtClean="0"/>
              <a:t>zonas en que el aire </a:t>
            </a:r>
            <a:r>
              <a:rPr lang="es-ES" dirty="0"/>
              <a:t>contiene </a:t>
            </a:r>
            <a:r>
              <a:rPr lang="es-ES" dirty="0" smtClean="0"/>
              <a:t>o puede contener en suspensión </a:t>
            </a:r>
            <a:r>
              <a:rPr lang="es-ES" dirty="0"/>
              <a:t>gases </a:t>
            </a:r>
            <a:r>
              <a:rPr lang="es-ES" dirty="0" smtClean="0"/>
              <a:t>o vapores en cantidades </a:t>
            </a:r>
            <a:r>
              <a:rPr lang="es-ES" dirty="0"/>
              <a:t>que puedan producir </a:t>
            </a:r>
            <a:r>
              <a:rPr lang="es-ES" dirty="0" smtClean="0"/>
              <a:t>mezclas </a:t>
            </a:r>
            <a:r>
              <a:rPr lang="es-ES" dirty="0"/>
              <a:t>inflamables </a:t>
            </a:r>
            <a:r>
              <a:rPr lang="es-ES" dirty="0" smtClean="0"/>
              <a:t>o explosivas (</a:t>
            </a:r>
            <a:r>
              <a:rPr lang="es-ES" dirty="0"/>
              <a:t>acetileno, hidrógeno, éter etílico</a:t>
            </a:r>
            <a:r>
              <a:rPr lang="es-ES" dirty="0" smtClean="0"/>
              <a:t>, gasolina</a:t>
            </a:r>
            <a:r>
              <a:rPr lang="es-ES" dirty="0"/>
              <a:t>, butano, gas natural, etcétera).</a:t>
            </a:r>
          </a:p>
          <a:p>
            <a:pPr marL="742950" lvl="1" indent="-285750" algn="just">
              <a:buFont typeface="Arial" panose="020B0604020202020204" pitchFamily="34" charset="0"/>
              <a:buChar char="•"/>
            </a:pPr>
            <a:r>
              <a:rPr lang="es-ES" b="1" dirty="0" smtClean="0"/>
              <a:t>Ambientes </a:t>
            </a:r>
            <a:r>
              <a:rPr lang="es-ES" b="1" dirty="0"/>
              <a:t>clase </a:t>
            </a:r>
            <a:r>
              <a:rPr lang="es-ES" b="1" dirty="0" err="1"/>
              <a:t>Il</a:t>
            </a:r>
            <a:r>
              <a:rPr lang="es-ES" dirty="0" smtClean="0"/>
              <a:t>: son aquellas zonas en que el aire presenta </a:t>
            </a:r>
            <a:r>
              <a:rPr lang="es-ES" dirty="0"/>
              <a:t>polvo </a:t>
            </a:r>
            <a:r>
              <a:rPr lang="es-ES" dirty="0" smtClean="0"/>
              <a:t>combustible en suspensión en cantidades </a:t>
            </a:r>
            <a:r>
              <a:rPr lang="es-ES" dirty="0"/>
              <a:t>que pueden producir ignición </a:t>
            </a:r>
            <a:r>
              <a:rPr lang="es-ES" dirty="0" smtClean="0"/>
              <a:t>o explosión </a:t>
            </a:r>
            <a:r>
              <a:rPr lang="es-ES" dirty="0"/>
              <a:t>(polvo de aluminio, </a:t>
            </a:r>
            <a:r>
              <a:rPr lang="es-ES" dirty="0" smtClean="0"/>
              <a:t>polvo de magnesio</a:t>
            </a:r>
            <a:r>
              <a:rPr lang="es-ES" dirty="0"/>
              <a:t>, negro </a:t>
            </a:r>
            <a:r>
              <a:rPr lang="es-ES" dirty="0" smtClean="0"/>
              <a:t>de humo</a:t>
            </a:r>
            <a:r>
              <a:rPr lang="es-ES" dirty="0"/>
              <a:t>, </a:t>
            </a:r>
            <a:r>
              <a:rPr lang="es-ES" dirty="0" smtClean="0"/>
              <a:t>carbón de piedra</a:t>
            </a:r>
            <a:r>
              <a:rPr lang="es-ES" dirty="0"/>
              <a:t>, polvo de coque, </a:t>
            </a:r>
            <a:r>
              <a:rPr lang="es-ES" dirty="0" smtClean="0"/>
              <a:t>polvo </a:t>
            </a:r>
            <a:r>
              <a:rPr lang="es-ES" dirty="0"/>
              <a:t>granulado de flúor</a:t>
            </a:r>
            <a:r>
              <a:rPr lang="es-ES" dirty="0" smtClean="0"/>
              <a:t>, etcétera</a:t>
            </a:r>
            <a:r>
              <a:rPr lang="es-ES" dirty="0"/>
              <a:t>).</a:t>
            </a:r>
          </a:p>
          <a:p>
            <a:pPr marL="742950" lvl="1" indent="-285750" algn="just">
              <a:buFont typeface="Arial" panose="020B0604020202020204" pitchFamily="34" charset="0"/>
              <a:buChar char="•"/>
            </a:pPr>
            <a:r>
              <a:rPr lang="es-ES" b="1" dirty="0" smtClean="0"/>
              <a:t>Ambientes </a:t>
            </a:r>
            <a:r>
              <a:rPr lang="es-ES" b="1" dirty="0"/>
              <a:t>clase </a:t>
            </a:r>
            <a:r>
              <a:rPr lang="es-ES" b="1" dirty="0" err="1"/>
              <a:t>lll</a:t>
            </a:r>
            <a:r>
              <a:rPr lang="es-ES" dirty="0" smtClean="0"/>
              <a:t>: son aquellas zonas en que el aire presenta </a:t>
            </a:r>
            <a:r>
              <a:rPr lang="es-ES" dirty="0"/>
              <a:t>en </a:t>
            </a:r>
            <a:r>
              <a:rPr lang="es-ES" dirty="0" smtClean="0"/>
              <a:t>suspensión </a:t>
            </a:r>
            <a:r>
              <a:rPr lang="es-ES" dirty="0"/>
              <a:t>fibras </a:t>
            </a:r>
            <a:r>
              <a:rPr lang="es-ES" dirty="0" smtClean="0"/>
              <a:t>y volátiles inflamables, pero </a:t>
            </a:r>
            <a:r>
              <a:rPr lang="es-ES" dirty="0"/>
              <a:t>no </a:t>
            </a:r>
            <a:r>
              <a:rPr lang="es-ES" dirty="0" smtClean="0"/>
              <a:t>en cantidades suficientes </a:t>
            </a:r>
            <a:r>
              <a:rPr lang="es-ES" dirty="0"/>
              <a:t>como </a:t>
            </a:r>
            <a:r>
              <a:rPr lang="es-ES" dirty="0" smtClean="0"/>
              <a:t>para producir </a:t>
            </a:r>
            <a:r>
              <a:rPr lang="es-ES" dirty="0"/>
              <a:t>mezclas </a:t>
            </a:r>
            <a:r>
              <a:rPr lang="es-ES" dirty="0" smtClean="0"/>
              <a:t>explosivas o inflamables.</a:t>
            </a:r>
            <a:endParaRPr lang="es-ES" dirty="0"/>
          </a:p>
        </p:txBody>
      </p:sp>
    </p:spTree>
    <p:extLst>
      <p:ext uri="{BB962C8B-B14F-4D97-AF65-F5344CB8AC3E}">
        <p14:creationId xmlns:p14="http://schemas.microsoft.com/office/powerpoint/2010/main" val="162962831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07522" y="2603204"/>
            <a:ext cx="10687792" cy="1754326"/>
          </a:xfrm>
          <a:prstGeom prst="rect">
            <a:avLst/>
          </a:prstGeom>
        </p:spPr>
        <p:txBody>
          <a:bodyPr wrap="square">
            <a:spAutoFit/>
          </a:bodyPr>
          <a:lstStyle/>
          <a:p>
            <a:pPr algn="just"/>
            <a:r>
              <a:rPr lang="es-ES" sz="3600" b="1" dirty="0" smtClean="0"/>
              <a:t>Se vera los </a:t>
            </a:r>
            <a:r>
              <a:rPr lang="es-ES" sz="3600" b="1" dirty="0"/>
              <a:t>tipos de líneas </a:t>
            </a:r>
            <a:r>
              <a:rPr lang="es-ES" sz="3600" b="1" dirty="0" smtClean="0"/>
              <a:t>para instalaciones eléctricas, los circuitos de alumbrado y tomacorrientes, y la determinación de corrientes máximas. </a:t>
            </a:r>
            <a:endParaRPr lang="es-ES" sz="3600" b="1" dirty="0"/>
          </a:p>
        </p:txBody>
      </p:sp>
    </p:spTree>
    <p:extLst>
      <p:ext uri="{BB962C8B-B14F-4D97-AF65-F5344CB8AC3E}">
        <p14:creationId xmlns:p14="http://schemas.microsoft.com/office/powerpoint/2010/main" val="70959279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9173" y="261409"/>
            <a:ext cx="11483439" cy="6740307"/>
          </a:xfrm>
          <a:prstGeom prst="rect">
            <a:avLst/>
          </a:prstGeom>
        </p:spPr>
        <p:txBody>
          <a:bodyPr wrap="square">
            <a:spAutoFit/>
          </a:bodyPr>
          <a:lstStyle/>
          <a:p>
            <a:pPr algn="just"/>
            <a:r>
              <a:rPr lang="es-ES" dirty="0" smtClean="0"/>
              <a:t>Anteriormente conocimos </a:t>
            </a:r>
            <a:r>
              <a:rPr lang="es-ES" dirty="0"/>
              <a:t>los tipos </a:t>
            </a:r>
            <a:r>
              <a:rPr lang="es-ES" dirty="0" smtClean="0"/>
              <a:t>de canalizaciones</a:t>
            </a:r>
            <a:r>
              <a:rPr lang="es-ES" dirty="0"/>
              <a:t>; también </a:t>
            </a:r>
            <a:r>
              <a:rPr lang="es-ES" dirty="0" smtClean="0"/>
              <a:t>describimos cómo se diseñan y dimensionan los canales simples y los multicanales</a:t>
            </a:r>
            <a:r>
              <a:rPr lang="es-ES" dirty="0"/>
              <a:t>. Vimos las </a:t>
            </a:r>
            <a:r>
              <a:rPr lang="es-ES" dirty="0" smtClean="0"/>
              <a:t>bandejas </a:t>
            </a:r>
            <a:r>
              <a:rPr lang="es-ES" dirty="0" err="1"/>
              <a:t>portacables</a:t>
            </a:r>
            <a:r>
              <a:rPr lang="es-ES" dirty="0"/>
              <a:t> </a:t>
            </a:r>
            <a:r>
              <a:rPr lang="es-ES" dirty="0" smtClean="0"/>
              <a:t>y los </a:t>
            </a:r>
            <a:r>
              <a:rPr lang="es-ES" dirty="0"/>
              <a:t>tipos </a:t>
            </a:r>
            <a:r>
              <a:rPr lang="es-ES" dirty="0" smtClean="0"/>
              <a:t>de conductores </a:t>
            </a:r>
            <a:r>
              <a:rPr lang="es-ES" dirty="0"/>
              <a:t>eléctricos </a:t>
            </a:r>
            <a:r>
              <a:rPr lang="es-ES" dirty="0" smtClean="0"/>
              <a:t>de acuerdo a sus aspectos deben </a:t>
            </a:r>
            <a:r>
              <a:rPr lang="es-ES" dirty="0"/>
              <a:t>utilizar </a:t>
            </a:r>
            <a:r>
              <a:rPr lang="es-ES" dirty="0" smtClean="0"/>
              <a:t>en instalaciones con atmósferas explosivas.</a:t>
            </a:r>
          </a:p>
          <a:p>
            <a:pPr algn="just"/>
            <a:r>
              <a:rPr lang="es-ES" dirty="0" smtClean="0"/>
              <a:t>En esta clase explicaremos los valores de carga y los tipos de cable usados </a:t>
            </a:r>
            <a:r>
              <a:rPr lang="es-ES" dirty="0"/>
              <a:t>en </a:t>
            </a:r>
            <a:r>
              <a:rPr lang="es-ES" dirty="0" smtClean="0"/>
              <a:t>as líneas </a:t>
            </a:r>
            <a:r>
              <a:rPr lang="es-ES" dirty="0"/>
              <a:t>definidas </a:t>
            </a:r>
            <a:r>
              <a:rPr lang="es-ES" dirty="0" smtClean="0"/>
              <a:t>en una instalación </a:t>
            </a:r>
            <a:endParaRPr lang="es-ES" dirty="0"/>
          </a:p>
          <a:p>
            <a:pPr algn="just"/>
            <a:r>
              <a:rPr lang="es-ES" dirty="0"/>
              <a:t>eléctrica. Veremos </a:t>
            </a:r>
            <a:r>
              <a:rPr lang="es-ES" dirty="0" smtClean="0"/>
              <a:t>el esquema general de instalación y el circuito de alumbrado y tomacorrientes</a:t>
            </a:r>
            <a:r>
              <a:rPr lang="es-ES" dirty="0"/>
              <a:t>, aprenderemos el </a:t>
            </a:r>
            <a:r>
              <a:rPr lang="es-ES" dirty="0" smtClean="0"/>
              <a:t>proceso de determinación de corrientes máximas para bocas de iluminación</a:t>
            </a:r>
            <a:r>
              <a:rPr lang="es-ES" dirty="0"/>
              <a:t>, tomacorrientes </a:t>
            </a:r>
            <a:r>
              <a:rPr lang="es-ES" dirty="0" smtClean="0"/>
              <a:t>y protección</a:t>
            </a:r>
            <a:r>
              <a:rPr lang="es-ES" dirty="0"/>
              <a:t>. También detallaremos los </a:t>
            </a:r>
            <a:r>
              <a:rPr lang="es-ES" dirty="0" smtClean="0"/>
              <a:t>criterios para determinar la cantidad </a:t>
            </a:r>
            <a:r>
              <a:rPr lang="es-ES" dirty="0"/>
              <a:t>de </a:t>
            </a:r>
            <a:r>
              <a:rPr lang="es-ES" dirty="0" smtClean="0"/>
              <a:t>bocas por circuito y veremos los circuitos de usos </a:t>
            </a:r>
            <a:r>
              <a:rPr lang="es-ES" dirty="0"/>
              <a:t>especiales </a:t>
            </a:r>
            <a:r>
              <a:rPr lang="es-ES" dirty="0" smtClean="0"/>
              <a:t>y específicos.</a:t>
            </a:r>
          </a:p>
          <a:p>
            <a:pPr algn="just"/>
            <a:endParaRPr lang="es-ES" dirty="0"/>
          </a:p>
          <a:p>
            <a:pPr algn="just"/>
            <a:r>
              <a:rPr lang="es-ES" b="1" dirty="0" smtClean="0"/>
              <a:t>Resumen</a:t>
            </a:r>
          </a:p>
          <a:p>
            <a:pPr algn="just"/>
            <a:r>
              <a:rPr lang="es-ES" b="1" dirty="0"/>
              <a:t>Líneas de electricidad</a:t>
            </a:r>
          </a:p>
          <a:p>
            <a:pPr algn="just"/>
            <a:r>
              <a:rPr lang="es-ES" dirty="0" smtClean="0"/>
              <a:t>Clasificación de los tipos de líneas para instalaciones eléctricas.</a:t>
            </a:r>
          </a:p>
          <a:p>
            <a:pPr algn="just"/>
            <a:r>
              <a:rPr lang="es-ES" b="1" dirty="0"/>
              <a:t>Circuitos </a:t>
            </a:r>
            <a:r>
              <a:rPr lang="es-ES" b="1" dirty="0" smtClean="0"/>
              <a:t>en instalaciones eléctricas</a:t>
            </a:r>
          </a:p>
          <a:p>
            <a:pPr algn="just"/>
            <a:r>
              <a:rPr lang="es-ES" dirty="0" smtClean="0"/>
              <a:t>Características </a:t>
            </a:r>
            <a:r>
              <a:rPr lang="es-ES" dirty="0"/>
              <a:t>de los </a:t>
            </a:r>
            <a:r>
              <a:rPr lang="es-ES" dirty="0" smtClean="0"/>
              <a:t>circuitos y </a:t>
            </a:r>
            <a:r>
              <a:rPr lang="es-ES" dirty="0"/>
              <a:t>determinación de </a:t>
            </a:r>
            <a:r>
              <a:rPr lang="es-ES" dirty="0" smtClean="0"/>
              <a:t>corrientes máximas.</a:t>
            </a:r>
          </a:p>
          <a:p>
            <a:pPr algn="just"/>
            <a:r>
              <a:rPr lang="es-ES" b="1" dirty="0"/>
              <a:t>Efectos sobre </a:t>
            </a:r>
            <a:r>
              <a:rPr lang="es-ES" b="1" dirty="0" smtClean="0"/>
              <a:t>las instalaciones </a:t>
            </a:r>
            <a:endParaRPr lang="es-ES" b="1" dirty="0"/>
          </a:p>
          <a:p>
            <a:pPr algn="just"/>
            <a:r>
              <a:rPr lang="es-ES" dirty="0"/>
              <a:t>Concepto </a:t>
            </a:r>
            <a:r>
              <a:rPr lang="es-ES" dirty="0" smtClean="0"/>
              <a:t>de armónicos y corrientes en cortocircuito.</a:t>
            </a:r>
          </a:p>
          <a:p>
            <a:pPr algn="just"/>
            <a:endParaRPr lang="es-ES" dirty="0" smtClean="0"/>
          </a:p>
          <a:p>
            <a:pPr algn="just"/>
            <a:r>
              <a:rPr lang="es-ES" b="1" dirty="0" smtClean="0">
                <a:solidFill>
                  <a:srgbClr val="0070C0"/>
                </a:solidFill>
                <a:latin typeface="Arial Rounded MT Bold" panose="020F0704030504030204" pitchFamily="34" charset="0"/>
              </a:rPr>
              <a:t>LINEAS DE </a:t>
            </a:r>
            <a:r>
              <a:rPr lang="es-ES" b="1" dirty="0">
                <a:solidFill>
                  <a:srgbClr val="0070C0"/>
                </a:solidFill>
                <a:latin typeface="Arial Rounded MT Bold" panose="020F0704030504030204" pitchFamily="34" charset="0"/>
              </a:rPr>
              <a:t>ELECTRICIDAD</a:t>
            </a:r>
          </a:p>
          <a:p>
            <a:pPr algn="just"/>
            <a:r>
              <a:rPr lang="pt-BR" b="1" dirty="0" smtClean="0">
                <a:solidFill>
                  <a:srgbClr val="0070C0"/>
                </a:solidFill>
                <a:latin typeface="Arial Rounded MT Bold" panose="020F0704030504030204" pitchFamily="34" charset="0"/>
              </a:rPr>
              <a:t>Se </a:t>
            </a:r>
            <a:r>
              <a:rPr lang="pt-BR" b="1" dirty="0" err="1" smtClean="0">
                <a:solidFill>
                  <a:srgbClr val="0070C0"/>
                </a:solidFill>
                <a:latin typeface="Arial Rounded MT Bold" panose="020F0704030504030204" pitchFamily="34" charset="0"/>
              </a:rPr>
              <a:t>analizará</a:t>
            </a:r>
            <a:r>
              <a:rPr lang="pt-BR" b="1" dirty="0" smtClean="0">
                <a:solidFill>
                  <a:srgbClr val="0070C0"/>
                </a:solidFill>
                <a:latin typeface="Arial Rounded MT Bold" panose="020F0704030504030204" pitchFamily="34" charset="0"/>
              </a:rPr>
              <a:t> </a:t>
            </a:r>
            <a:r>
              <a:rPr lang="pt-BR" b="1" dirty="0" err="1" smtClean="0">
                <a:solidFill>
                  <a:srgbClr val="0070C0"/>
                </a:solidFill>
                <a:latin typeface="Arial Rounded MT Bold" panose="020F0704030504030204" pitchFamily="34" charset="0"/>
              </a:rPr>
              <a:t>los</a:t>
            </a:r>
            <a:r>
              <a:rPr lang="pt-BR" b="1" dirty="0" smtClean="0">
                <a:solidFill>
                  <a:srgbClr val="0070C0"/>
                </a:solidFill>
                <a:latin typeface="Arial Rounded MT Bold" panose="020F0704030504030204" pitchFamily="34" charset="0"/>
              </a:rPr>
              <a:t> de tipos de líneas definidas para </a:t>
            </a:r>
            <a:r>
              <a:rPr lang="pt-BR" b="1" dirty="0" err="1" smtClean="0">
                <a:solidFill>
                  <a:srgbClr val="0070C0"/>
                </a:solidFill>
                <a:latin typeface="Arial Rounded MT Bold" panose="020F0704030504030204" pitchFamily="34" charset="0"/>
              </a:rPr>
              <a:t>instalaciones</a:t>
            </a:r>
            <a:r>
              <a:rPr lang="pt-BR" b="1" dirty="0" smtClean="0">
                <a:solidFill>
                  <a:srgbClr val="0070C0"/>
                </a:solidFill>
                <a:latin typeface="Arial Rounded MT Bold" panose="020F0704030504030204" pitchFamily="34" charset="0"/>
              </a:rPr>
              <a:t> elétricas domiciliarias e </a:t>
            </a:r>
            <a:r>
              <a:rPr lang="pt-BR" b="1" dirty="0" err="1" smtClean="0">
                <a:solidFill>
                  <a:srgbClr val="0070C0"/>
                </a:solidFill>
                <a:latin typeface="Arial Rounded MT Bold" panose="020F0704030504030204" pitchFamily="34" charset="0"/>
              </a:rPr>
              <a:t>industriales</a:t>
            </a:r>
            <a:r>
              <a:rPr lang="pt-BR" b="1" dirty="0" smtClean="0">
                <a:solidFill>
                  <a:srgbClr val="0070C0"/>
                </a:solidFill>
                <a:latin typeface="Arial Rounded MT Bold" panose="020F0704030504030204" pitchFamily="34" charset="0"/>
              </a:rPr>
              <a:t>.</a:t>
            </a:r>
            <a:endParaRPr lang="pt-BR" b="1" dirty="0">
              <a:solidFill>
                <a:srgbClr val="0070C0"/>
              </a:solidFill>
              <a:latin typeface="Arial Rounded MT Bold" panose="020F0704030504030204" pitchFamily="34" charset="0"/>
            </a:endParaRPr>
          </a:p>
          <a:p>
            <a:pPr algn="just"/>
            <a:endParaRPr lang="pt-BR" dirty="0"/>
          </a:p>
          <a:p>
            <a:pPr algn="just"/>
            <a:r>
              <a:rPr lang="es-ES" dirty="0" smtClean="0"/>
              <a:t>En general, las normativas </a:t>
            </a:r>
            <a:r>
              <a:rPr lang="es-ES" dirty="0"/>
              <a:t>vigentes </a:t>
            </a:r>
            <a:r>
              <a:rPr lang="es-ES" dirty="0" smtClean="0"/>
              <a:t>en cada país y las reglamentaciones de instalaciones </a:t>
            </a:r>
            <a:r>
              <a:rPr lang="es-ES" dirty="0"/>
              <a:t>denominan </a:t>
            </a:r>
            <a:r>
              <a:rPr lang="es-ES" dirty="0" smtClean="0"/>
              <a:t>líneas de </a:t>
            </a:r>
            <a:r>
              <a:rPr lang="es-ES" dirty="0"/>
              <a:t>electricidad de baja tensión a aquellas líneas de </a:t>
            </a:r>
            <a:r>
              <a:rPr lang="es-ES" dirty="0" smtClean="0"/>
              <a:t>electricidad </a:t>
            </a:r>
            <a:r>
              <a:rPr lang="es-ES" dirty="0"/>
              <a:t>cuya tensión nominal sea de hasta 1 </a:t>
            </a:r>
            <a:r>
              <a:rPr lang="es-ES" dirty="0" err="1"/>
              <a:t>kV</a:t>
            </a:r>
            <a:r>
              <a:rPr lang="es-ES" dirty="0"/>
              <a:t> (1.000 V). Es </a:t>
            </a:r>
            <a:r>
              <a:rPr lang="es-ES" dirty="0" smtClean="0"/>
              <a:t>decir</a:t>
            </a:r>
            <a:r>
              <a:rPr lang="es-ES" dirty="0"/>
              <a:t>, las máximas tensiones posibles en un sistema de </a:t>
            </a:r>
            <a:r>
              <a:rPr lang="es-ES" dirty="0" smtClean="0"/>
              <a:t>baja tensión </a:t>
            </a:r>
            <a:r>
              <a:rPr lang="es-ES" dirty="0"/>
              <a:t>son</a:t>
            </a:r>
            <a:r>
              <a:rPr lang="es-ES" dirty="0" smtClean="0"/>
              <a:t>:</a:t>
            </a:r>
          </a:p>
          <a:p>
            <a:pPr algn="just"/>
            <a:endParaRPr lang="es-ES" dirty="0"/>
          </a:p>
        </p:txBody>
      </p:sp>
    </p:spTree>
    <p:extLst>
      <p:ext uri="{BB962C8B-B14F-4D97-AF65-F5344CB8AC3E}">
        <p14:creationId xmlns:p14="http://schemas.microsoft.com/office/powerpoint/2010/main" val="131767715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9173" y="261409"/>
            <a:ext cx="11483439" cy="6740307"/>
          </a:xfrm>
          <a:prstGeom prst="rect">
            <a:avLst/>
          </a:prstGeom>
        </p:spPr>
        <p:txBody>
          <a:bodyPr wrap="square">
            <a:spAutoFit/>
          </a:bodyPr>
          <a:lstStyle/>
          <a:p>
            <a:pPr algn="just"/>
            <a:r>
              <a:rPr lang="es-ES" dirty="0" smtClean="0"/>
              <a:t>En corriente </a:t>
            </a:r>
            <a:r>
              <a:rPr lang="es-ES" dirty="0"/>
              <a:t>alterna:</a:t>
            </a:r>
          </a:p>
          <a:p>
            <a:pPr marL="742950" lvl="1" indent="-285750" algn="just">
              <a:buFont typeface="Arial" panose="020B0604020202020204" pitchFamily="34" charset="0"/>
              <a:buChar char="•"/>
            </a:pPr>
            <a:r>
              <a:rPr lang="es-ES" b="1" dirty="0" smtClean="0"/>
              <a:t>Entre </a:t>
            </a:r>
            <a:r>
              <a:rPr lang="es-ES" b="1" dirty="0"/>
              <a:t>fases</a:t>
            </a:r>
            <a:r>
              <a:rPr lang="es-ES" b="1" dirty="0" smtClean="0"/>
              <a:t>: 1.000 </a:t>
            </a:r>
            <a:r>
              <a:rPr lang="es-ES" b="1" dirty="0"/>
              <a:t>V.</a:t>
            </a:r>
          </a:p>
          <a:p>
            <a:pPr marL="742950" lvl="1" indent="-285750" algn="just">
              <a:buFont typeface="Arial" panose="020B0604020202020204" pitchFamily="34" charset="0"/>
              <a:buChar char="•"/>
            </a:pPr>
            <a:r>
              <a:rPr lang="es-ES" b="1" dirty="0" smtClean="0"/>
              <a:t>Entre cualquier </a:t>
            </a:r>
            <a:r>
              <a:rPr lang="es-ES" b="1" dirty="0"/>
              <a:t>fase y tierra: 600 V.</a:t>
            </a:r>
          </a:p>
          <a:p>
            <a:pPr algn="just"/>
            <a:r>
              <a:rPr lang="es-ES" dirty="0" smtClean="0"/>
              <a:t>En corriente </a:t>
            </a:r>
            <a:r>
              <a:rPr lang="es-ES" dirty="0"/>
              <a:t>continua:</a:t>
            </a:r>
          </a:p>
          <a:p>
            <a:pPr marL="742950" lvl="1" indent="-285750" algn="just">
              <a:buFont typeface="Arial" panose="020B0604020202020204" pitchFamily="34" charset="0"/>
              <a:buChar char="•"/>
            </a:pPr>
            <a:r>
              <a:rPr lang="es-ES" b="1" dirty="0" smtClean="0"/>
              <a:t>Entre conductores</a:t>
            </a:r>
            <a:r>
              <a:rPr lang="es-ES" b="1" dirty="0"/>
              <a:t>: 1.500 V.</a:t>
            </a:r>
          </a:p>
          <a:p>
            <a:pPr algn="just"/>
            <a:r>
              <a:rPr lang="es-ES" dirty="0"/>
              <a:t>Para hablar de líneas de electricidad, debemos identificar </a:t>
            </a:r>
            <a:r>
              <a:rPr lang="es-ES" dirty="0" smtClean="0"/>
              <a:t>los </a:t>
            </a:r>
            <a:r>
              <a:rPr lang="es-ES" dirty="0"/>
              <a:t>varios tipos de líneas de baja tensión que </a:t>
            </a:r>
            <a:r>
              <a:rPr lang="es-ES" dirty="0" smtClean="0"/>
              <a:t>encontraremos</a:t>
            </a:r>
            <a:r>
              <a:rPr lang="es-ES" dirty="0"/>
              <a:t>, desde los centros de transformación hasta las </a:t>
            </a:r>
            <a:r>
              <a:rPr lang="es-ES" dirty="0" smtClean="0"/>
              <a:t>industrias</a:t>
            </a:r>
            <a:r>
              <a:rPr lang="es-ES" dirty="0"/>
              <a:t>, oficinas o domicilios particulares. A partir de los </a:t>
            </a:r>
            <a:r>
              <a:rPr lang="es-ES" dirty="0" err="1" smtClean="0"/>
              <a:t>equpios</a:t>
            </a:r>
            <a:r>
              <a:rPr lang="es-ES" dirty="0" smtClean="0"/>
              <a:t> </a:t>
            </a:r>
            <a:r>
              <a:rPr lang="es-ES" dirty="0"/>
              <a:t>transformadores de media tensión a baja tensión, las </a:t>
            </a:r>
            <a:r>
              <a:rPr lang="es-ES" dirty="0" smtClean="0"/>
              <a:t>empresas </a:t>
            </a:r>
            <a:r>
              <a:rPr lang="es-ES" dirty="0"/>
              <a:t>distribuidoras hacen sus tendidos de líneas de </a:t>
            </a:r>
            <a:r>
              <a:rPr lang="es-ES" dirty="0" smtClean="0"/>
              <a:t>distribución </a:t>
            </a:r>
            <a:r>
              <a:rPr lang="es-ES" dirty="0"/>
              <a:t>eléctrica en forma aérea o subterránea.</a:t>
            </a:r>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a:p>
          <a:p>
            <a:pPr algn="ctr"/>
            <a:r>
              <a:rPr lang="es-ES" b="1" dirty="0" smtClean="0"/>
              <a:t>Cámara </a:t>
            </a:r>
            <a:r>
              <a:rPr lang="es-ES" b="1" dirty="0"/>
              <a:t>subterránea de transformación </a:t>
            </a:r>
            <a:r>
              <a:rPr lang="es-ES" b="1" dirty="0" smtClean="0"/>
              <a:t>y tablero de distribución a la derecha </a:t>
            </a:r>
            <a:endParaRPr lang="es-ES" b="1" dirty="0"/>
          </a:p>
          <a:p>
            <a:pPr algn="ctr"/>
            <a:r>
              <a:rPr lang="es-ES" b="1" dirty="0"/>
              <a:t>del transformador, con salida de ocho líneas de distribución en baja tensión.</a:t>
            </a:r>
          </a:p>
          <a:p>
            <a:pPr algn="just"/>
            <a:endParaRPr lang="es-ES" dirty="0"/>
          </a:p>
        </p:txBody>
      </p:sp>
      <p:pic>
        <p:nvPicPr>
          <p:cNvPr id="3" name="Imagen 2"/>
          <p:cNvPicPr>
            <a:picLocks noChangeAspect="1"/>
          </p:cNvPicPr>
          <p:nvPr/>
        </p:nvPicPr>
        <p:blipFill>
          <a:blip r:embed="rId2"/>
          <a:stretch>
            <a:fillRect/>
          </a:stretch>
        </p:blipFill>
        <p:spPr>
          <a:xfrm>
            <a:off x="3811979" y="2827192"/>
            <a:ext cx="4405746" cy="3324225"/>
          </a:xfrm>
          <a:prstGeom prst="rect">
            <a:avLst/>
          </a:prstGeom>
        </p:spPr>
      </p:pic>
    </p:spTree>
    <p:extLst>
      <p:ext uri="{BB962C8B-B14F-4D97-AF65-F5344CB8AC3E}">
        <p14:creationId xmlns:p14="http://schemas.microsoft.com/office/powerpoint/2010/main" val="247225833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9173" y="261409"/>
            <a:ext cx="8162308" cy="424731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empresas distribuidoras utilizan tendidos de distribución eléctrica </a:t>
            </a:r>
            <a:r>
              <a:rPr lang="es-ES" b="1" dirty="0">
                <a:solidFill>
                  <a:srgbClr val="FF0000"/>
                </a:solidFill>
                <a:latin typeface="Arial Rounded MT Bold" panose="020F0704030504030204" pitchFamily="34" charset="0"/>
              </a:rPr>
              <a:t>aéreos o </a:t>
            </a:r>
            <a:r>
              <a:rPr lang="es-ES" b="1" dirty="0" smtClean="0">
                <a:solidFill>
                  <a:srgbClr val="FF0000"/>
                </a:solidFill>
                <a:latin typeface="Arial Rounded MT Bold" panose="020F0704030504030204" pitchFamily="34" charset="0"/>
              </a:rPr>
              <a:t>subterráneos.</a:t>
            </a:r>
          </a:p>
          <a:p>
            <a:pPr algn="just"/>
            <a:r>
              <a:rPr lang="es-ES" dirty="0" smtClean="0"/>
              <a:t>Estas </a:t>
            </a:r>
            <a:r>
              <a:rPr lang="es-ES" dirty="0"/>
              <a:t>líneas de distribución eléctrica deberán cumplir en </a:t>
            </a:r>
            <a:r>
              <a:rPr lang="es-ES" dirty="0" smtClean="0"/>
              <a:t>corriente </a:t>
            </a:r>
            <a:r>
              <a:rPr lang="es-ES" dirty="0"/>
              <a:t>alterna a frecuencia nominal de 50 Hz con las </a:t>
            </a:r>
            <a:r>
              <a:rPr lang="es-ES" dirty="0" smtClean="0"/>
              <a:t>siguientes </a:t>
            </a:r>
            <a:r>
              <a:rPr lang="es-ES" dirty="0"/>
              <a:t>tensiones nominales: 3 x 380/220 V para sistemas </a:t>
            </a:r>
            <a:r>
              <a:rPr lang="es-ES" dirty="0" smtClean="0"/>
              <a:t>trifásicos </a:t>
            </a:r>
            <a:r>
              <a:rPr lang="es-ES" dirty="0" err="1"/>
              <a:t>tetrapolares</a:t>
            </a:r>
            <a:r>
              <a:rPr lang="es-ES" dirty="0"/>
              <a:t>, 2 x 380/220 V para sistemas </a:t>
            </a:r>
            <a:r>
              <a:rPr lang="es-ES" dirty="0" smtClean="0"/>
              <a:t>bifásicos tripolares </a:t>
            </a:r>
            <a:r>
              <a:rPr lang="es-ES" dirty="0"/>
              <a:t>y 220 V para sistemas monofásicos bifilares. </a:t>
            </a:r>
            <a:r>
              <a:rPr lang="es-ES" dirty="0" smtClean="0"/>
              <a:t>Todos </a:t>
            </a:r>
            <a:r>
              <a:rPr lang="es-ES" dirty="0"/>
              <a:t>los sistemas cuentan con el neutro transportado.</a:t>
            </a:r>
          </a:p>
          <a:p>
            <a:pPr algn="just"/>
            <a:r>
              <a:rPr lang="es-ES" dirty="0"/>
              <a:t>Las líneas de distribución de electricidad las encontramos </a:t>
            </a:r>
            <a:r>
              <a:rPr lang="es-ES" dirty="0" smtClean="0"/>
              <a:t>en </a:t>
            </a:r>
            <a:r>
              <a:rPr lang="es-ES" dirty="0"/>
              <a:t>forma subterránea en las ciudades y zonas urbanas, y en </a:t>
            </a:r>
            <a:r>
              <a:rPr lang="es-ES" dirty="0" smtClean="0"/>
              <a:t>forma </a:t>
            </a:r>
            <a:r>
              <a:rPr lang="es-ES" dirty="0"/>
              <a:t>aérea en las zonas suburbanas y rurales.</a:t>
            </a:r>
          </a:p>
          <a:p>
            <a:pPr algn="just"/>
            <a:r>
              <a:rPr lang="es-ES" dirty="0"/>
              <a:t>Estas líneas, </a:t>
            </a:r>
            <a:r>
              <a:rPr lang="es-ES" b="1" dirty="0"/>
              <a:t>denominadas de distribución</a:t>
            </a:r>
            <a:r>
              <a:rPr lang="es-ES" dirty="0"/>
              <a:t>, son las que </a:t>
            </a:r>
            <a:r>
              <a:rPr lang="es-ES" dirty="0" smtClean="0"/>
              <a:t>vinculan </a:t>
            </a:r>
            <a:r>
              <a:rPr lang="es-ES" dirty="0"/>
              <a:t>las salidas de los transformadores con los puntos de </a:t>
            </a:r>
            <a:r>
              <a:rPr lang="es-ES" dirty="0" smtClean="0"/>
              <a:t>distribución </a:t>
            </a:r>
            <a:r>
              <a:rPr lang="es-ES" dirty="0"/>
              <a:t>o buzones de distribución que encontramos a </a:t>
            </a:r>
            <a:r>
              <a:rPr lang="es-ES" dirty="0" smtClean="0"/>
              <a:t>lo </a:t>
            </a:r>
            <a:r>
              <a:rPr lang="es-ES" dirty="0"/>
              <a:t>largo de la ciudad. Desde ellos, se desprenden las </a:t>
            </a:r>
            <a:r>
              <a:rPr lang="es-ES" dirty="0" smtClean="0"/>
              <a:t>líneas de </a:t>
            </a:r>
            <a:r>
              <a:rPr lang="es-ES" dirty="0"/>
              <a:t>alimentación que llegan a los domicilios particulares a </a:t>
            </a:r>
            <a:r>
              <a:rPr lang="es-ES" dirty="0" smtClean="0"/>
              <a:t>través </a:t>
            </a:r>
            <a:r>
              <a:rPr lang="es-ES" dirty="0"/>
              <a:t>de las cajas tomas en las que se hallan los fusibles de </a:t>
            </a:r>
            <a:r>
              <a:rPr lang="es-ES" dirty="0" smtClean="0"/>
              <a:t>entrada </a:t>
            </a:r>
            <a:r>
              <a:rPr lang="es-ES" dirty="0"/>
              <a:t>al domicilio, previos a los medidores.</a:t>
            </a:r>
          </a:p>
          <a:p>
            <a:pPr algn="just"/>
            <a:endParaRPr lang="es-ES" dirty="0"/>
          </a:p>
        </p:txBody>
      </p:sp>
      <p:sp>
        <p:nvSpPr>
          <p:cNvPr id="4" name="Rectángulo 3"/>
          <p:cNvSpPr/>
          <p:nvPr/>
        </p:nvSpPr>
        <p:spPr>
          <a:xfrm>
            <a:off x="8431481" y="3770853"/>
            <a:ext cx="3467594" cy="369332"/>
          </a:xfrm>
          <a:prstGeom prst="rect">
            <a:avLst/>
          </a:prstGeom>
        </p:spPr>
        <p:txBody>
          <a:bodyPr wrap="square">
            <a:spAutoFit/>
          </a:bodyPr>
          <a:lstStyle/>
          <a:p>
            <a:pPr algn="ctr"/>
            <a:r>
              <a:rPr lang="es-ES" b="1" dirty="0" smtClean="0"/>
              <a:t>Instalación subterránea de cables</a:t>
            </a:r>
            <a:endParaRPr lang="es-ES" b="1" dirty="0"/>
          </a:p>
        </p:txBody>
      </p:sp>
      <p:pic>
        <p:nvPicPr>
          <p:cNvPr id="5" name="Imagen 4"/>
          <p:cNvPicPr>
            <a:picLocks noChangeAspect="1"/>
          </p:cNvPicPr>
          <p:nvPr/>
        </p:nvPicPr>
        <p:blipFill>
          <a:blip r:embed="rId2"/>
          <a:stretch>
            <a:fillRect/>
          </a:stretch>
        </p:blipFill>
        <p:spPr>
          <a:xfrm>
            <a:off x="8431482" y="525146"/>
            <a:ext cx="3467594" cy="3245707"/>
          </a:xfrm>
          <a:prstGeom prst="rect">
            <a:avLst/>
          </a:prstGeom>
        </p:spPr>
      </p:pic>
      <p:sp>
        <p:nvSpPr>
          <p:cNvPr id="6" name="Rectángulo 5"/>
          <p:cNvSpPr/>
          <p:nvPr/>
        </p:nvSpPr>
        <p:spPr>
          <a:xfrm>
            <a:off x="269173" y="4140185"/>
            <a:ext cx="11629902" cy="2585323"/>
          </a:xfrm>
          <a:prstGeom prst="rect">
            <a:avLst/>
          </a:prstGeom>
        </p:spPr>
        <p:txBody>
          <a:bodyPr wrap="square">
            <a:spAutoFit/>
          </a:bodyPr>
          <a:lstStyle/>
          <a:p>
            <a:pPr algn="just"/>
            <a:r>
              <a:rPr lang="es-ES" dirty="0"/>
              <a:t>Por lo que hemos visto, entonces, tenemos ya identificados dos tipos de líneas de electricidad en baja tensión que corresponden a la distribuidora de energía eléctrica, y que son:</a:t>
            </a:r>
          </a:p>
          <a:p>
            <a:pPr marL="742950" lvl="1" indent="-285750" algn="just">
              <a:buFont typeface="Arial" panose="020B0604020202020204" pitchFamily="34" charset="0"/>
              <a:buChar char="•"/>
            </a:pPr>
            <a:r>
              <a:rPr lang="es-ES" b="1" dirty="0"/>
              <a:t>Línea de baja tensión de distribución eléctrica.</a:t>
            </a:r>
          </a:p>
          <a:p>
            <a:pPr marL="742950" lvl="1" indent="-285750" algn="just">
              <a:buFont typeface="Arial" panose="020B0604020202020204" pitchFamily="34" charset="0"/>
              <a:buChar char="•"/>
            </a:pPr>
            <a:r>
              <a:rPr lang="es-ES" b="1" dirty="0"/>
              <a:t>Línea de baja tensión de alimentación eléctrica.</a:t>
            </a:r>
          </a:p>
          <a:p>
            <a:pPr algn="just"/>
            <a:r>
              <a:rPr lang="es-ES" dirty="0"/>
              <a:t>En ambas líneas existen las protecciones adecuadas para evitar, en principio, problemas a los usuarios y, asimismo, proteger de eventuales fallas en el sistema a los equipos de transformación y generación.</a:t>
            </a:r>
          </a:p>
          <a:p>
            <a:pPr algn="just"/>
            <a:r>
              <a:rPr lang="es-ES" dirty="0"/>
              <a:t>Las líneas de distribución y de alimentación serán bifilares (una fase y el neutro) o </a:t>
            </a:r>
            <a:r>
              <a:rPr lang="es-ES" dirty="0" err="1"/>
              <a:t>tetrafilares</a:t>
            </a:r>
            <a:r>
              <a:rPr lang="es-ES" dirty="0"/>
              <a:t> (tres fases y el neutro). </a:t>
            </a:r>
          </a:p>
          <a:p>
            <a:pPr algn="just"/>
            <a:r>
              <a:rPr lang="es-ES" dirty="0"/>
              <a:t>A los usuarios (consumos), se debe llegar siempre con un conductor de neutro disponible.</a:t>
            </a:r>
          </a:p>
          <a:p>
            <a:pPr algn="ctr"/>
            <a:r>
              <a:rPr lang="es-ES" b="1" dirty="0">
                <a:solidFill>
                  <a:srgbClr val="FF0000"/>
                </a:solidFill>
                <a:latin typeface="Arial Rounded MT Bold" panose="020F0704030504030204" pitchFamily="34" charset="0"/>
              </a:rPr>
              <a:t>Las líneas de distribución siempre deben llegar con un neutro a los usuarios</a:t>
            </a:r>
            <a:r>
              <a:rPr lang="es-ES" b="1" dirty="0" smtClean="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275021649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57298" y="4650824"/>
            <a:ext cx="3352800" cy="1200329"/>
          </a:xfrm>
          <a:prstGeom prst="rect">
            <a:avLst/>
          </a:prstGeom>
        </p:spPr>
        <p:txBody>
          <a:bodyPr wrap="square">
            <a:spAutoFit/>
          </a:bodyPr>
          <a:lstStyle/>
          <a:p>
            <a:pPr algn="ctr"/>
            <a:r>
              <a:rPr lang="es-ES" b="1" dirty="0" smtClean="0"/>
              <a:t>Típico </a:t>
            </a:r>
            <a:r>
              <a:rPr lang="es-ES" b="1" dirty="0"/>
              <a:t>conexionado en un buzón de distribución donde vemos cómo se deriva hacia una línea de alimentación.</a:t>
            </a:r>
          </a:p>
        </p:txBody>
      </p:sp>
      <p:pic>
        <p:nvPicPr>
          <p:cNvPr id="3" name="Imagen 2"/>
          <p:cNvPicPr>
            <a:picLocks noChangeAspect="1"/>
          </p:cNvPicPr>
          <p:nvPr/>
        </p:nvPicPr>
        <p:blipFill>
          <a:blip r:embed="rId2"/>
          <a:stretch>
            <a:fillRect/>
          </a:stretch>
        </p:blipFill>
        <p:spPr>
          <a:xfrm>
            <a:off x="257298" y="650036"/>
            <a:ext cx="3352800" cy="3638550"/>
          </a:xfrm>
          <a:prstGeom prst="rect">
            <a:avLst/>
          </a:prstGeom>
        </p:spPr>
      </p:pic>
      <p:pic>
        <p:nvPicPr>
          <p:cNvPr id="7" name="Imagen 6"/>
          <p:cNvPicPr>
            <a:picLocks noChangeAspect="1"/>
          </p:cNvPicPr>
          <p:nvPr/>
        </p:nvPicPr>
        <p:blipFill>
          <a:blip r:embed="rId3"/>
          <a:stretch>
            <a:fillRect/>
          </a:stretch>
        </p:blipFill>
        <p:spPr>
          <a:xfrm>
            <a:off x="4037610" y="1092530"/>
            <a:ext cx="7849590" cy="4803493"/>
          </a:xfrm>
          <a:prstGeom prst="rect">
            <a:avLst/>
          </a:prstGeom>
        </p:spPr>
      </p:pic>
      <p:sp>
        <p:nvSpPr>
          <p:cNvPr id="8" name="Rectángulo 7"/>
          <p:cNvSpPr/>
          <p:nvPr/>
        </p:nvSpPr>
        <p:spPr>
          <a:xfrm>
            <a:off x="5518068" y="6006807"/>
            <a:ext cx="6096000" cy="646331"/>
          </a:xfrm>
          <a:prstGeom prst="rect">
            <a:avLst/>
          </a:prstGeom>
        </p:spPr>
        <p:txBody>
          <a:bodyPr>
            <a:spAutoFit/>
          </a:bodyPr>
          <a:lstStyle/>
          <a:p>
            <a:pPr algn="ctr"/>
            <a:r>
              <a:rPr lang="es-ES" b="1" dirty="0"/>
              <a:t>Esquema general de instalaciones que indica las diferentes líneas de baja tensión que estamos analizando.</a:t>
            </a:r>
          </a:p>
        </p:txBody>
      </p:sp>
    </p:spTree>
    <p:extLst>
      <p:ext uri="{BB962C8B-B14F-4D97-AF65-F5344CB8AC3E}">
        <p14:creationId xmlns:p14="http://schemas.microsoft.com/office/powerpoint/2010/main" val="124038410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166407"/>
            <a:ext cx="11483439" cy="7017306"/>
          </a:xfrm>
          <a:prstGeom prst="rect">
            <a:avLst/>
          </a:prstGeom>
        </p:spPr>
        <p:txBody>
          <a:bodyPr wrap="square">
            <a:spAutoFit/>
          </a:bodyPr>
          <a:lstStyle/>
          <a:p>
            <a:pPr algn="just"/>
            <a:r>
              <a:rPr lang="es-ES" dirty="0" smtClean="0"/>
              <a:t>A partir del medidor de energía eléctrica, tenemos la línea principal</a:t>
            </a:r>
            <a:r>
              <a:rPr lang="es-ES" dirty="0"/>
              <a:t>, que vincula </a:t>
            </a:r>
            <a:r>
              <a:rPr lang="es-ES" dirty="0" smtClean="0"/>
              <a:t>la salida </a:t>
            </a:r>
            <a:r>
              <a:rPr lang="es-ES" dirty="0"/>
              <a:t>de este medidor con </a:t>
            </a:r>
            <a:r>
              <a:rPr lang="es-ES" dirty="0" smtClean="0"/>
              <a:t>la entrada del </a:t>
            </a:r>
            <a:r>
              <a:rPr lang="es-ES" dirty="0"/>
              <a:t>tablero principal </a:t>
            </a:r>
            <a:r>
              <a:rPr lang="es-ES" dirty="0" smtClean="0"/>
              <a:t>de la oficina</a:t>
            </a:r>
            <a:r>
              <a:rPr lang="es-ES" dirty="0"/>
              <a:t>, vivienda, fábrica, etcétera. </a:t>
            </a:r>
          </a:p>
          <a:p>
            <a:pPr algn="just"/>
            <a:r>
              <a:rPr lang="es-ES" dirty="0" smtClean="0"/>
              <a:t>Desde el tablero principal hasta los tableros seccionales dentro de la vivienda u oficina, se encuentran las líneas seccionales, que también son denominadas circuitos de distribución </a:t>
            </a:r>
            <a:r>
              <a:rPr lang="es-ES" dirty="0"/>
              <a:t>interna.</a:t>
            </a:r>
          </a:p>
          <a:p>
            <a:pPr algn="just"/>
            <a:r>
              <a:rPr lang="es-ES" dirty="0"/>
              <a:t>Todas las líneas mencionadas hasta este momento deben </a:t>
            </a:r>
            <a:r>
              <a:rPr lang="es-ES" dirty="0" smtClean="0"/>
              <a:t>salir </a:t>
            </a:r>
            <a:r>
              <a:rPr lang="es-ES" dirty="0"/>
              <a:t>de un tablero a través de un elemento de maniobra </a:t>
            </a:r>
            <a:r>
              <a:rPr lang="es-ES" dirty="0" smtClean="0"/>
              <a:t>o protección </a:t>
            </a:r>
            <a:r>
              <a:rPr lang="es-ES" dirty="0"/>
              <a:t>(por ejemplo, un interruptor </a:t>
            </a:r>
            <a:r>
              <a:rPr lang="es-ES" dirty="0" err="1"/>
              <a:t>termomagnético</a:t>
            </a:r>
            <a:r>
              <a:rPr lang="es-ES" dirty="0"/>
              <a:t>) y </a:t>
            </a:r>
            <a:r>
              <a:rPr lang="es-ES" dirty="0" smtClean="0"/>
              <a:t>deben </a:t>
            </a:r>
            <a:r>
              <a:rPr lang="es-ES" dirty="0"/>
              <a:t>llegar al siguiente tablero, a los bornes de entrada de </a:t>
            </a:r>
            <a:r>
              <a:rPr lang="es-ES" dirty="0" smtClean="0"/>
              <a:t>otro </a:t>
            </a:r>
            <a:r>
              <a:rPr lang="es-ES" dirty="0"/>
              <a:t>elemento de protección.</a:t>
            </a:r>
          </a:p>
          <a:p>
            <a:pPr algn="just"/>
            <a:r>
              <a:rPr lang="es-ES" dirty="0" smtClean="0"/>
              <a:t>Para llegar a los consumos</a:t>
            </a:r>
            <a:r>
              <a:rPr lang="es-ES" dirty="0"/>
              <a:t>, </a:t>
            </a:r>
            <a:r>
              <a:rPr lang="es-ES" dirty="0" smtClean="0"/>
              <a:t>sean generales o específicos</a:t>
            </a:r>
            <a:r>
              <a:rPr lang="es-ES" dirty="0"/>
              <a:t>, </a:t>
            </a:r>
            <a:r>
              <a:rPr lang="es-ES" dirty="0" smtClean="0"/>
              <a:t>se emplean las líneas </a:t>
            </a:r>
            <a:r>
              <a:rPr lang="es-ES" dirty="0"/>
              <a:t>de circuitos </a:t>
            </a:r>
            <a:r>
              <a:rPr lang="es-ES" dirty="0" smtClean="0"/>
              <a:t>o circuito </a:t>
            </a:r>
            <a:r>
              <a:rPr lang="es-ES" dirty="0"/>
              <a:t>terminal.</a:t>
            </a:r>
          </a:p>
          <a:p>
            <a:pPr algn="just"/>
            <a:r>
              <a:rPr lang="es-ES" dirty="0"/>
              <a:t>Los circuitos </a:t>
            </a:r>
            <a:r>
              <a:rPr lang="es-ES" dirty="0" smtClean="0"/>
              <a:t>de </a:t>
            </a:r>
            <a:r>
              <a:rPr lang="es-ES" dirty="0"/>
              <a:t>Iluminación de USO general </a:t>
            </a:r>
            <a:r>
              <a:rPr lang="es-ES" dirty="0" smtClean="0"/>
              <a:t>están </a:t>
            </a:r>
            <a:r>
              <a:rPr lang="es-ES" dirty="0"/>
              <a:t>destinados Únicamente a iluminación </a:t>
            </a:r>
            <a:r>
              <a:rPr lang="es-ES" dirty="0" smtClean="0"/>
              <a:t>y </a:t>
            </a:r>
            <a:r>
              <a:rPr lang="es-ES" dirty="0"/>
              <a:t>ventiladores de techo.</a:t>
            </a:r>
          </a:p>
          <a:p>
            <a:pPr algn="just"/>
            <a:r>
              <a:rPr lang="es-ES" dirty="0"/>
              <a:t>Cada una de las líneas que hemos mencionado tiene </a:t>
            </a:r>
            <a:r>
              <a:rPr lang="es-ES" dirty="0" smtClean="0"/>
              <a:t>características </a:t>
            </a:r>
            <a:r>
              <a:rPr lang="es-ES" dirty="0"/>
              <a:t>diferentes, pues sus usos son diferentes. De la </a:t>
            </a:r>
            <a:r>
              <a:rPr lang="es-ES" dirty="0" smtClean="0"/>
              <a:t>misma </a:t>
            </a:r>
            <a:r>
              <a:rPr lang="es-ES" dirty="0"/>
              <a:t>forma, las secciones de cada una y las protecciones </a:t>
            </a:r>
            <a:r>
              <a:rPr lang="es-ES" dirty="0" smtClean="0"/>
              <a:t>por </a:t>
            </a:r>
            <a:r>
              <a:rPr lang="es-ES" dirty="0"/>
              <a:t>instalar dependerán de las necesidades y cargas que </a:t>
            </a:r>
            <a:r>
              <a:rPr lang="es-ES" dirty="0" smtClean="0"/>
              <a:t>deban </a:t>
            </a:r>
            <a:r>
              <a:rPr lang="es-ES" dirty="0"/>
              <a:t>alimentar. Podemos reconocer los siguientes </a:t>
            </a:r>
            <a:r>
              <a:rPr lang="es-ES" dirty="0" smtClean="0"/>
              <a:t>circuitos </a:t>
            </a:r>
            <a:r>
              <a:rPr lang="es-ES" dirty="0"/>
              <a:t>terminales </a:t>
            </a:r>
            <a:r>
              <a:rPr lang="es-ES" dirty="0" smtClean="0"/>
              <a:t>o líneas de circuito</a:t>
            </a:r>
            <a:r>
              <a:rPr lang="es-ES" dirty="0"/>
              <a:t>:</a:t>
            </a:r>
          </a:p>
          <a:p>
            <a:pPr algn="just"/>
            <a:r>
              <a:rPr lang="es-ES" b="1" dirty="0">
                <a:solidFill>
                  <a:srgbClr val="0070C0"/>
                </a:solidFill>
                <a:latin typeface="Arial Rounded MT Bold" panose="020F0704030504030204" pitchFamily="34" charset="0"/>
              </a:rPr>
              <a:t>Grado de electrificación básico</a:t>
            </a:r>
          </a:p>
          <a:p>
            <a:pPr marL="742950" lvl="1" indent="-285750" algn="just">
              <a:buFont typeface="Arial" panose="020B0604020202020204" pitchFamily="34" charset="0"/>
              <a:buChar char="•"/>
            </a:pPr>
            <a:r>
              <a:rPr lang="es-ES" b="1" dirty="0" smtClean="0"/>
              <a:t>Circuitos </a:t>
            </a:r>
            <a:r>
              <a:rPr lang="es-ES" b="1" dirty="0"/>
              <a:t>para usos generales</a:t>
            </a:r>
            <a:r>
              <a:rPr lang="es-ES" dirty="0"/>
              <a:t>: son circuitos monofásicos </a:t>
            </a:r>
            <a:r>
              <a:rPr lang="es-ES" dirty="0" smtClean="0"/>
              <a:t>que </a:t>
            </a:r>
            <a:r>
              <a:rPr lang="es-ES" dirty="0"/>
              <a:t>alimentan bocas de salida para iluminación y bocas </a:t>
            </a:r>
            <a:r>
              <a:rPr lang="es-ES" dirty="0" smtClean="0"/>
              <a:t>de </a:t>
            </a:r>
            <a:r>
              <a:rPr lang="es-ES" dirty="0"/>
              <a:t>salida para tomacorrientes. Se utilizan en el interior </a:t>
            </a:r>
            <a:r>
              <a:rPr lang="es-ES" dirty="0" smtClean="0"/>
              <a:t>de </a:t>
            </a:r>
            <a:r>
              <a:rPr lang="es-ES" dirty="0"/>
              <a:t>superficies cubiertas, pueden incorporar bocas en el </a:t>
            </a:r>
            <a:r>
              <a:rPr lang="es-ES" dirty="0" smtClean="0"/>
              <a:t>exterior </a:t>
            </a:r>
            <a:r>
              <a:rPr lang="es-ES" dirty="0"/>
              <a:t>si estas se ubican en superficies </a:t>
            </a:r>
            <a:r>
              <a:rPr lang="es-ES" dirty="0" err="1"/>
              <a:t>semicubiertas</a:t>
            </a:r>
            <a:r>
              <a:rPr lang="es-ES" dirty="0"/>
              <a:t>. </a:t>
            </a:r>
          </a:p>
          <a:p>
            <a:pPr marL="742950" lvl="1" indent="-285750" algn="just">
              <a:buFont typeface="Arial" panose="020B0604020202020204" pitchFamily="34" charset="0"/>
              <a:buChar char="•"/>
            </a:pPr>
            <a:r>
              <a:rPr lang="es-ES" dirty="0"/>
              <a:t>Los circuitos de iluminación general no deben ser los </a:t>
            </a:r>
            <a:r>
              <a:rPr lang="es-ES" dirty="0" smtClean="0"/>
              <a:t>mismos </a:t>
            </a:r>
            <a:r>
              <a:rPr lang="es-ES" dirty="0"/>
              <a:t>que los circuitos de tomacorrientes de uso </a:t>
            </a:r>
            <a:r>
              <a:rPr lang="es-ES" dirty="0" smtClean="0"/>
              <a:t>general</a:t>
            </a:r>
            <a:r>
              <a:rPr lang="es-ES" dirty="0"/>
              <a:t>; no se deben mezclar iluminación y tomacorrientes </a:t>
            </a:r>
            <a:r>
              <a:rPr lang="es-ES" dirty="0" smtClean="0"/>
              <a:t>en un mismo </a:t>
            </a:r>
            <a:r>
              <a:rPr lang="es-ES" dirty="0"/>
              <a:t>circuito.</a:t>
            </a:r>
          </a:p>
          <a:p>
            <a:pPr marL="742950" lvl="1" indent="-285750" algn="just">
              <a:buFont typeface="Arial" panose="020B0604020202020204" pitchFamily="34" charset="0"/>
              <a:buChar char="•"/>
            </a:pPr>
            <a:r>
              <a:rPr lang="es-ES" b="1" dirty="0" smtClean="0"/>
              <a:t>Circuitos </a:t>
            </a:r>
            <a:r>
              <a:rPr lang="es-ES" b="1" dirty="0"/>
              <a:t>de iluminación para uso general (IUG): </a:t>
            </a:r>
            <a:r>
              <a:rPr lang="es-ES" dirty="0"/>
              <a:t>están </a:t>
            </a:r>
            <a:r>
              <a:rPr lang="es-ES" dirty="0" smtClean="0"/>
              <a:t>destinados </a:t>
            </a:r>
            <a:r>
              <a:rPr lang="es-ES" dirty="0"/>
              <a:t>a artefactos de iluminación o ventiladores </a:t>
            </a:r>
            <a:r>
              <a:rPr lang="es-ES" dirty="0" smtClean="0"/>
              <a:t>de </a:t>
            </a:r>
            <a:r>
              <a:rPr lang="es-ES" dirty="0"/>
              <a:t>techo, cuya corriente de funcionamiento </a:t>
            </a:r>
            <a:r>
              <a:rPr lang="es-ES" dirty="0" smtClean="0"/>
              <a:t>permanente </a:t>
            </a:r>
            <a:r>
              <a:rPr lang="es-ES" dirty="0"/>
              <a:t>no sea mayor a 6 A. Cada circuito no puede tener </a:t>
            </a:r>
            <a:r>
              <a:rPr lang="es-ES" dirty="0" smtClean="0"/>
              <a:t>más </a:t>
            </a:r>
            <a:r>
              <a:rPr lang="es-ES" dirty="0"/>
              <a:t>de 15 bocas o puntos de conexión.</a:t>
            </a:r>
          </a:p>
          <a:p>
            <a:pPr marL="742950" lvl="1" indent="-285750" algn="just">
              <a:buFont typeface="Arial" panose="020B0604020202020204" pitchFamily="34" charset="0"/>
              <a:buChar char="•"/>
            </a:pPr>
            <a:r>
              <a:rPr lang="es-ES" b="1" dirty="0" smtClean="0"/>
              <a:t>Circuitos </a:t>
            </a:r>
            <a:r>
              <a:rPr lang="es-ES" b="1" dirty="0"/>
              <a:t>de tomacorrientes de uso general (TUG): </a:t>
            </a:r>
            <a:r>
              <a:rPr lang="es-ES" dirty="0" smtClean="0"/>
              <a:t>están </a:t>
            </a:r>
            <a:r>
              <a:rPr lang="es-ES" dirty="0"/>
              <a:t>destinados a bocas con tomacorrientes, en las </a:t>
            </a:r>
            <a:r>
              <a:rPr lang="es-ES" dirty="0" smtClean="0"/>
              <a:t>que </a:t>
            </a:r>
            <a:r>
              <a:rPr lang="es-ES" dirty="0"/>
              <a:t>se podrán conectar cargas unitarias de no más </a:t>
            </a:r>
            <a:r>
              <a:rPr lang="es-ES" dirty="0" smtClean="0"/>
              <a:t>de </a:t>
            </a:r>
            <a:r>
              <a:rPr lang="es-ES" dirty="0"/>
              <a:t>10 A por medio de tomacorrientes del tipo 2P+T </a:t>
            </a:r>
            <a:r>
              <a:rPr lang="es-ES" dirty="0" smtClean="0"/>
              <a:t>de 10 A. Cada circuito no puede </a:t>
            </a:r>
            <a:r>
              <a:rPr lang="es-ES" dirty="0"/>
              <a:t>tener más </a:t>
            </a:r>
            <a:r>
              <a:rPr lang="es-ES" dirty="0" smtClean="0"/>
              <a:t>de 15 bocas </a:t>
            </a:r>
            <a:r>
              <a:rPr lang="es-ES" dirty="0"/>
              <a:t>o </a:t>
            </a:r>
            <a:r>
              <a:rPr lang="es-ES" dirty="0" smtClean="0"/>
              <a:t>puntos de conexión</a:t>
            </a:r>
            <a:r>
              <a:rPr lang="es-ES" dirty="0"/>
              <a:t>.</a:t>
            </a:r>
          </a:p>
          <a:p>
            <a:pPr algn="just"/>
            <a:endParaRPr lang="es-ES" dirty="0"/>
          </a:p>
        </p:txBody>
      </p:sp>
    </p:spTree>
    <p:extLst>
      <p:ext uri="{BB962C8B-B14F-4D97-AF65-F5344CB8AC3E}">
        <p14:creationId xmlns:p14="http://schemas.microsoft.com/office/powerpoint/2010/main" val="210814636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166407"/>
            <a:ext cx="11483439" cy="6740307"/>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Circuitos </a:t>
            </a:r>
            <a:r>
              <a:rPr lang="es-ES" b="1" dirty="0"/>
              <a:t>para usos especiales</a:t>
            </a:r>
            <a:r>
              <a:rPr lang="es-ES" dirty="0"/>
              <a:t>: son circuitos </a:t>
            </a:r>
            <a:r>
              <a:rPr lang="es-ES" dirty="0" smtClean="0"/>
              <a:t>monofásicos </a:t>
            </a:r>
            <a:r>
              <a:rPr lang="es-ES" dirty="0"/>
              <a:t>que alimentan cargas que no pueden ser manejadas </a:t>
            </a:r>
            <a:r>
              <a:rPr lang="es-ES" dirty="0" smtClean="0"/>
              <a:t>por </a:t>
            </a:r>
            <a:r>
              <a:rPr lang="es-ES" dirty="0"/>
              <a:t>medio de circuitos de uso general, pues se trata de </a:t>
            </a:r>
            <a:r>
              <a:rPr lang="es-ES" dirty="0" smtClean="0"/>
              <a:t>consumos </a:t>
            </a:r>
            <a:r>
              <a:rPr lang="es-ES" dirty="0"/>
              <a:t>unitarios mayores a los admitidos o son </a:t>
            </a:r>
            <a:r>
              <a:rPr lang="es-ES" dirty="0" smtClean="0"/>
              <a:t>consumos </a:t>
            </a:r>
            <a:r>
              <a:rPr lang="es-ES" dirty="0"/>
              <a:t>a la intemperie.</a:t>
            </a:r>
          </a:p>
          <a:p>
            <a:pPr marL="1657350" lvl="3" indent="-285750" algn="just">
              <a:buFont typeface="Arial" panose="020B0604020202020204" pitchFamily="34" charset="0"/>
              <a:buChar char="•"/>
            </a:pPr>
            <a:r>
              <a:rPr lang="es-ES" b="1" dirty="0" smtClean="0"/>
              <a:t>Circuitos </a:t>
            </a:r>
            <a:r>
              <a:rPr lang="es-ES" b="1" dirty="0"/>
              <a:t>de iluminación para uso especial (IUE): </a:t>
            </a:r>
            <a:r>
              <a:rPr lang="es-ES" dirty="0" smtClean="0"/>
              <a:t>están </a:t>
            </a:r>
            <a:r>
              <a:rPr lang="es-ES" dirty="0"/>
              <a:t>destinados únicamente a artefactos de ¡</a:t>
            </a:r>
            <a:r>
              <a:rPr lang="es-ES" dirty="0" err="1" smtClean="0"/>
              <a:t>luminación</a:t>
            </a:r>
            <a:r>
              <a:rPr lang="es-ES" dirty="0"/>
              <a:t>. Estos circuitos son aptos para iluminación </a:t>
            </a:r>
            <a:r>
              <a:rPr lang="es-ES" dirty="0" smtClean="0"/>
              <a:t>de </a:t>
            </a:r>
            <a:r>
              <a:rPr lang="es-ES" dirty="0"/>
              <a:t>patios o jardines. Toda la instalación debe tener </a:t>
            </a:r>
            <a:r>
              <a:rPr lang="es-ES" dirty="0" smtClean="0"/>
              <a:t>un </a:t>
            </a:r>
            <a:r>
              <a:rPr lang="es-ES" dirty="0"/>
              <a:t>grado de protección mejor o igual a 1P44 en </a:t>
            </a:r>
            <a:r>
              <a:rPr lang="es-ES" dirty="0" smtClean="0"/>
              <a:t>espacios </a:t>
            </a:r>
            <a:r>
              <a:rPr lang="es-ES" dirty="0" err="1"/>
              <a:t>semicubiertos</a:t>
            </a:r>
            <a:r>
              <a:rPr lang="es-ES" dirty="0"/>
              <a:t> o IP55 en áreas descubiertas. </a:t>
            </a:r>
          </a:p>
          <a:p>
            <a:pPr marL="1657350" lvl="3" indent="-285750" algn="just">
              <a:buFont typeface="Arial" panose="020B0604020202020204" pitchFamily="34" charset="0"/>
              <a:buChar char="•"/>
            </a:pPr>
            <a:endParaRPr lang="es-ES" dirty="0" smtClean="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a:p>
          <a:p>
            <a:pPr algn="ctr"/>
            <a:r>
              <a:rPr lang="es-ES" b="1" dirty="0" smtClean="0"/>
              <a:t>Esquema </a:t>
            </a:r>
            <a:r>
              <a:rPr lang="es-ES" b="1" dirty="0"/>
              <a:t>de cómo deben quedar los circuitos en una instalación eléctrica</a:t>
            </a:r>
            <a:r>
              <a:rPr lang="es-ES" b="1" dirty="0" smtClean="0"/>
              <a:t>.</a:t>
            </a:r>
            <a:endParaRPr lang="es-ES" dirty="0"/>
          </a:p>
        </p:txBody>
      </p:sp>
      <p:pic>
        <p:nvPicPr>
          <p:cNvPr id="3" name="Imagen 2"/>
          <p:cNvPicPr>
            <a:picLocks noChangeAspect="1"/>
          </p:cNvPicPr>
          <p:nvPr/>
        </p:nvPicPr>
        <p:blipFill>
          <a:blip r:embed="rId2"/>
          <a:stretch>
            <a:fillRect/>
          </a:stretch>
        </p:blipFill>
        <p:spPr>
          <a:xfrm>
            <a:off x="2446317" y="2173185"/>
            <a:ext cx="7279574" cy="3990109"/>
          </a:xfrm>
          <a:prstGeom prst="rect">
            <a:avLst/>
          </a:prstGeom>
        </p:spPr>
      </p:pic>
    </p:spTree>
    <p:extLst>
      <p:ext uri="{BB962C8B-B14F-4D97-AF65-F5344CB8AC3E}">
        <p14:creationId xmlns:p14="http://schemas.microsoft.com/office/powerpoint/2010/main" val="29049335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166407"/>
            <a:ext cx="11483439" cy="5632311"/>
          </a:xfrm>
          <a:prstGeom prst="rect">
            <a:avLst/>
          </a:prstGeom>
        </p:spPr>
        <p:txBody>
          <a:bodyPr wrap="square">
            <a:spAutoFit/>
          </a:bodyPr>
          <a:lstStyle/>
          <a:p>
            <a:pPr marL="1698625" lvl="4" algn="just"/>
            <a:r>
              <a:rPr lang="es-ES" dirty="0" smtClean="0"/>
              <a:t>Cada </a:t>
            </a:r>
            <a:r>
              <a:rPr lang="es-ES" dirty="0"/>
              <a:t>circuito no puede tener más de 8 bocas o </a:t>
            </a:r>
            <a:r>
              <a:rPr lang="es-ES" dirty="0" smtClean="0"/>
              <a:t>puntos </a:t>
            </a:r>
            <a:r>
              <a:rPr lang="es-ES" dirty="0"/>
              <a:t>de conexión.</a:t>
            </a:r>
          </a:p>
          <a:p>
            <a:pPr marL="1657350" lvl="3" indent="-285750" algn="just">
              <a:buFont typeface="Arial" panose="020B0604020202020204" pitchFamily="34" charset="0"/>
              <a:buChar char="•"/>
            </a:pPr>
            <a:r>
              <a:rPr lang="es-ES" b="1" dirty="0" smtClean="0"/>
              <a:t>Circuitos </a:t>
            </a:r>
            <a:r>
              <a:rPr lang="es-ES" b="1" dirty="0"/>
              <a:t>de tomacorrientes de uso especial (TUE): </a:t>
            </a:r>
            <a:r>
              <a:rPr lang="es-ES" dirty="0" smtClean="0"/>
              <a:t>están destinados únicamente a bocas con tomacorrientes</a:t>
            </a:r>
            <a:r>
              <a:rPr lang="es-ES" dirty="0"/>
              <a:t>, en las que se podrán conectar cargas unitarias de </a:t>
            </a:r>
            <a:r>
              <a:rPr lang="es-ES" dirty="0" smtClean="0"/>
              <a:t>no </a:t>
            </a:r>
            <a:r>
              <a:rPr lang="es-ES" dirty="0"/>
              <a:t>más de 20 A por medio de tomacorrientes del </a:t>
            </a:r>
            <a:r>
              <a:rPr lang="es-ES" dirty="0" smtClean="0"/>
              <a:t>tipo 2P+T </a:t>
            </a:r>
            <a:r>
              <a:rPr lang="es-ES" dirty="0"/>
              <a:t>de 204. Este tipo de circuito podrá utilizarse para </a:t>
            </a:r>
            <a:r>
              <a:rPr lang="es-ES" dirty="0" smtClean="0"/>
              <a:t>la </a:t>
            </a:r>
            <a:r>
              <a:rPr lang="es-ES" dirty="0"/>
              <a:t>electrificación de parques y jardines, debiendo </a:t>
            </a:r>
            <a:r>
              <a:rPr lang="es-ES" dirty="0" smtClean="0"/>
              <a:t>tener </a:t>
            </a:r>
            <a:r>
              <a:rPr lang="es-ES" dirty="0"/>
              <a:t>toda la instalación un grado de protección igual o </a:t>
            </a:r>
            <a:r>
              <a:rPr lang="es-ES" dirty="0" smtClean="0"/>
              <a:t>mejor </a:t>
            </a:r>
            <a:r>
              <a:rPr lang="es-ES" dirty="0"/>
              <a:t>que |1P55. Cada circuito no puede tener más de 8 </a:t>
            </a:r>
            <a:r>
              <a:rPr lang="es-ES" dirty="0" smtClean="0"/>
              <a:t>bocas </a:t>
            </a:r>
            <a:r>
              <a:rPr lang="es-ES" dirty="0"/>
              <a:t>o puntos de conexión.</a:t>
            </a:r>
          </a:p>
          <a:p>
            <a:pPr marL="1200150" lvl="2" indent="-285750" algn="just">
              <a:buFont typeface="Arial" panose="020B0604020202020204" pitchFamily="34" charset="0"/>
              <a:buChar char="•"/>
            </a:pPr>
            <a:r>
              <a:rPr lang="es-ES" b="1" dirty="0" smtClean="0"/>
              <a:t>Circuitos para usos específicos</a:t>
            </a:r>
            <a:r>
              <a:rPr lang="es-ES" dirty="0" smtClean="0"/>
              <a:t>: </a:t>
            </a:r>
            <a:r>
              <a:rPr lang="es-ES" dirty="0"/>
              <a:t>son circuitos </a:t>
            </a:r>
            <a:r>
              <a:rPr lang="es-ES" dirty="0" smtClean="0"/>
              <a:t>monofásicos </a:t>
            </a:r>
            <a:r>
              <a:rPr lang="es-ES" dirty="0"/>
              <a:t>o trifásicos que alimentan cargas no </a:t>
            </a:r>
            <a:r>
              <a:rPr lang="es-ES" dirty="0" smtClean="0"/>
              <a:t>comprendidas </a:t>
            </a:r>
            <a:r>
              <a:rPr lang="es-ES" dirty="0"/>
              <a:t>en las definiciones </a:t>
            </a:r>
            <a:r>
              <a:rPr lang="es-ES" dirty="0" smtClean="0"/>
              <a:t>anteriores</a:t>
            </a:r>
            <a:r>
              <a:rPr lang="es-ES" dirty="0"/>
              <a:t>, que a modo </a:t>
            </a:r>
            <a:r>
              <a:rPr lang="es-ES" dirty="0" smtClean="0"/>
              <a:t>de </a:t>
            </a:r>
            <a:r>
              <a:rPr lang="es-ES" dirty="0"/>
              <a:t>ejemplo, pueden ser: centrales telefónicas o de </a:t>
            </a:r>
            <a:r>
              <a:rPr lang="es-ES" dirty="0" smtClean="0"/>
              <a:t>circuito </a:t>
            </a:r>
            <a:r>
              <a:rPr lang="es-ES" dirty="0"/>
              <a:t>cerrado de TV (CCTV), bombas elevadoras de </a:t>
            </a:r>
            <a:r>
              <a:rPr lang="es-ES" dirty="0" smtClean="0"/>
              <a:t>agua</a:t>
            </a:r>
            <a:r>
              <a:rPr lang="es-ES" dirty="0"/>
              <a:t>, portones eléctricos, fuentes de alimentación </a:t>
            </a:r>
            <a:r>
              <a:rPr lang="es-ES" dirty="0" smtClean="0"/>
              <a:t>estabilizadas</a:t>
            </a:r>
            <a:r>
              <a:rPr lang="es-ES" dirty="0"/>
              <a:t>, equipos de aire acondicionado central. </a:t>
            </a:r>
          </a:p>
          <a:p>
            <a:pPr marL="1163638" lvl="3" algn="just"/>
            <a:r>
              <a:rPr lang="es-ES" dirty="0"/>
              <a:t>Por ejemplo, los circuitos de alimentación de tensión </a:t>
            </a:r>
            <a:r>
              <a:rPr lang="es-ES" dirty="0" smtClean="0"/>
              <a:t>estabilizada </a:t>
            </a:r>
            <a:r>
              <a:rPr lang="es-ES" dirty="0"/>
              <a:t>(ATE), que están destinados a bocas con </a:t>
            </a:r>
            <a:r>
              <a:rPr lang="es-ES" dirty="0" smtClean="0"/>
              <a:t>tomacorrientes </a:t>
            </a:r>
            <a:r>
              <a:rPr lang="es-ES" dirty="0"/>
              <a:t>cuyo fin es alimentar equipos </a:t>
            </a:r>
            <a:r>
              <a:rPr lang="es-ES" dirty="0" smtClean="0"/>
              <a:t>informáticos</a:t>
            </a:r>
            <a:r>
              <a:rPr lang="es-ES" dirty="0"/>
              <a:t>. Los mencionados tomacorrientes deben ser de color </a:t>
            </a:r>
            <a:r>
              <a:rPr lang="es-ES" dirty="0" smtClean="0"/>
              <a:t>rojo </a:t>
            </a:r>
            <a:r>
              <a:rPr lang="es-ES" dirty="0"/>
              <a:t>para diferenciarlos de los de uso general o de uso </a:t>
            </a:r>
            <a:r>
              <a:rPr lang="es-ES" dirty="0" smtClean="0"/>
              <a:t>especial</a:t>
            </a:r>
            <a:r>
              <a:rPr lang="es-ES" dirty="0"/>
              <a:t>. Se deberá contar con un tablero seccional de </a:t>
            </a:r>
            <a:r>
              <a:rPr lang="es-ES" dirty="0" smtClean="0"/>
              <a:t>distribución </a:t>
            </a:r>
            <a:r>
              <a:rPr lang="es-ES" dirty="0"/>
              <a:t>de estos circuitos con su correspondiente </a:t>
            </a:r>
            <a:r>
              <a:rPr lang="es-ES" dirty="0" smtClean="0"/>
              <a:t>interruptor </a:t>
            </a:r>
            <a:r>
              <a:rPr lang="es-ES" dirty="0"/>
              <a:t>diferencial y los interruptores </a:t>
            </a:r>
            <a:r>
              <a:rPr lang="es-ES" dirty="0" err="1"/>
              <a:t>termomagnéticos</a:t>
            </a:r>
            <a:r>
              <a:rPr lang="es-ES" dirty="0"/>
              <a:t> </a:t>
            </a:r>
            <a:r>
              <a:rPr lang="es-ES" dirty="0" smtClean="0"/>
              <a:t>necesarios </a:t>
            </a:r>
            <a:r>
              <a:rPr lang="es-ES" dirty="0"/>
              <a:t>para la cantidad de circuitos de salida que se </a:t>
            </a:r>
            <a:r>
              <a:rPr lang="es-ES" dirty="0" smtClean="0"/>
              <a:t>realicen</a:t>
            </a:r>
            <a:r>
              <a:rPr lang="es-ES" dirty="0"/>
              <a:t>. Cada circuito no podrá contar con más de 15 </a:t>
            </a:r>
            <a:r>
              <a:rPr lang="es-ES" dirty="0" smtClean="0"/>
              <a:t>bocas </a:t>
            </a:r>
            <a:r>
              <a:rPr lang="es-ES" dirty="0"/>
              <a:t>de alimentación.</a:t>
            </a:r>
          </a:p>
          <a:p>
            <a:pPr algn="just"/>
            <a:endParaRPr lang="es-ES" dirty="0"/>
          </a:p>
          <a:p>
            <a:pPr algn="ctr"/>
            <a:r>
              <a:rPr lang="es-ES" b="1" dirty="0" smtClean="0">
                <a:solidFill>
                  <a:srgbClr val="FF0000"/>
                </a:solidFill>
                <a:latin typeface="Arial Rounded MT Bold" panose="020F0704030504030204" pitchFamily="34" charset="0"/>
              </a:rPr>
              <a:t>Los circuitos de </a:t>
            </a:r>
            <a:r>
              <a:rPr lang="es-ES" b="1" dirty="0">
                <a:solidFill>
                  <a:srgbClr val="FF0000"/>
                </a:solidFill>
                <a:latin typeface="Arial Rounded MT Bold" panose="020F0704030504030204" pitchFamily="34" charset="0"/>
              </a:rPr>
              <a:t>tomacorrientes de USO </a:t>
            </a:r>
            <a:r>
              <a:rPr lang="es-ES" b="1" dirty="0" smtClean="0">
                <a:solidFill>
                  <a:srgbClr val="FF0000"/>
                </a:solidFill>
                <a:latin typeface="Arial Rounded MT Bold" panose="020F0704030504030204" pitchFamily="34" charset="0"/>
              </a:rPr>
              <a:t>general </a:t>
            </a:r>
            <a:r>
              <a:rPr lang="es-ES" b="1" dirty="0">
                <a:solidFill>
                  <a:srgbClr val="FF0000"/>
                </a:solidFill>
                <a:latin typeface="Arial Rounded MT Bold" panose="020F0704030504030204" pitchFamily="34" charset="0"/>
              </a:rPr>
              <a:t>están destinados </a:t>
            </a:r>
            <a:r>
              <a:rPr lang="es-ES" b="1" dirty="0" smtClean="0">
                <a:solidFill>
                  <a:srgbClr val="FF0000"/>
                </a:solidFill>
                <a:latin typeface="Arial Rounded MT Bold" panose="020F0704030504030204" pitchFamily="34" charset="0"/>
              </a:rPr>
              <a:t>Únicamente </a:t>
            </a:r>
            <a:r>
              <a:rPr lang="es-ES" b="1" dirty="0">
                <a:solidFill>
                  <a:srgbClr val="FF0000"/>
                </a:solidFill>
                <a:latin typeface="Arial Rounded MT Bold" panose="020F0704030504030204" pitchFamily="34" charset="0"/>
              </a:rPr>
              <a:t>a </a:t>
            </a:r>
            <a:r>
              <a:rPr lang="es-ES" b="1" dirty="0" smtClean="0">
                <a:solidFill>
                  <a:srgbClr val="FF0000"/>
                </a:solidFill>
                <a:latin typeface="Arial Rounded MT Bold" panose="020F0704030504030204" pitchFamily="34" charset="0"/>
              </a:rPr>
              <a:t>Consumos de hasta 10 </a:t>
            </a:r>
            <a:r>
              <a:rPr lang="es-ES" b="1" dirty="0">
                <a:solidFill>
                  <a:srgbClr val="FF0000"/>
                </a:solidFill>
                <a:latin typeface="Arial Rounded MT Bold" panose="020F0704030504030204" pitchFamily="34" charset="0"/>
              </a:rPr>
              <a:t>A</a:t>
            </a:r>
            <a:r>
              <a:rPr lang="es-ES" b="1" dirty="0" smtClean="0">
                <a:solidFill>
                  <a:srgbClr val="FF0000"/>
                </a:solidFill>
                <a:latin typeface="Arial Rounded MT Bold" panose="020F0704030504030204" pitchFamily="34" charset="0"/>
              </a:rPr>
              <a:t>.</a:t>
            </a:r>
          </a:p>
          <a:p>
            <a:pPr algn="just"/>
            <a:endParaRPr lang="es-ES" dirty="0"/>
          </a:p>
        </p:txBody>
      </p:sp>
    </p:spTree>
    <p:extLst>
      <p:ext uri="{BB962C8B-B14F-4D97-AF65-F5344CB8AC3E}">
        <p14:creationId xmlns:p14="http://schemas.microsoft.com/office/powerpoint/2010/main" val="157096418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166407"/>
            <a:ext cx="11483439"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Líneas </a:t>
            </a:r>
            <a:r>
              <a:rPr lang="es-ES" b="1" dirty="0">
                <a:solidFill>
                  <a:srgbClr val="0070C0"/>
                </a:solidFill>
                <a:latin typeface="Arial Rounded MT Bold" panose="020F0704030504030204" pitchFamily="34" charset="0"/>
              </a:rPr>
              <a:t>aéreas de distribución</a:t>
            </a:r>
          </a:p>
          <a:p>
            <a:pPr algn="just"/>
            <a:r>
              <a:rPr lang="es-ES" dirty="0"/>
              <a:t>Cuando hablamos de líneas aéreas de distribución de baja </a:t>
            </a:r>
            <a:r>
              <a:rPr lang="es-ES" dirty="0" smtClean="0"/>
              <a:t>tensión</a:t>
            </a:r>
            <a:r>
              <a:rPr lang="es-ES" dirty="0"/>
              <a:t>, nos referimos a las líneas de distribución pública </a:t>
            </a:r>
            <a:r>
              <a:rPr lang="es-ES" dirty="0" smtClean="0"/>
              <a:t>o privada </a:t>
            </a:r>
            <a:r>
              <a:rPr lang="es-ES" dirty="0"/>
              <a:t>de baja tensión (tensión nominal de hasta 1 </a:t>
            </a:r>
            <a:r>
              <a:rPr lang="es-ES" dirty="0" err="1"/>
              <a:t>kV</a:t>
            </a:r>
            <a:r>
              <a:rPr lang="es-ES" dirty="0"/>
              <a:t>) cuya </a:t>
            </a:r>
            <a:r>
              <a:rPr lang="es-ES" dirty="0" smtClean="0"/>
              <a:t>traza </a:t>
            </a:r>
            <a:r>
              <a:rPr lang="es-ES" dirty="0"/>
              <a:t>es aérea, es decir, su tendido se realiza sobre </a:t>
            </a:r>
            <a:r>
              <a:rPr lang="es-ES" dirty="0" smtClean="0"/>
              <a:t>postes destinados a tal fin</a:t>
            </a:r>
            <a:r>
              <a:rPr lang="es-ES" dirty="0"/>
              <a:t>.</a:t>
            </a:r>
          </a:p>
          <a:p>
            <a:pPr algn="just"/>
            <a:r>
              <a:rPr lang="es-ES" dirty="0"/>
              <a:t>Las líneas aéreas </a:t>
            </a:r>
            <a:r>
              <a:rPr lang="es-ES" dirty="0" smtClean="0"/>
              <a:t>de exteriores </a:t>
            </a:r>
            <a:r>
              <a:rPr lang="es-ES" dirty="0"/>
              <a:t>son </a:t>
            </a:r>
            <a:r>
              <a:rPr lang="es-ES" dirty="0" smtClean="0"/>
              <a:t>las instaladas al exterior</a:t>
            </a:r>
            <a:r>
              <a:rPr lang="es-ES" dirty="0"/>
              <a:t>, </a:t>
            </a:r>
            <a:r>
              <a:rPr lang="es-ES" dirty="0" smtClean="0"/>
              <a:t>sobre el terreno</a:t>
            </a:r>
            <a:r>
              <a:rPr lang="es-ES" dirty="0"/>
              <a:t>, constituidas </a:t>
            </a:r>
            <a:r>
              <a:rPr lang="es-ES" dirty="0" smtClean="0"/>
              <a:t>por conductores </a:t>
            </a:r>
            <a:r>
              <a:rPr lang="es-ES" dirty="0"/>
              <a:t>tendidos con </a:t>
            </a:r>
            <a:r>
              <a:rPr lang="es-ES" dirty="0" smtClean="0"/>
              <a:t>sus </a:t>
            </a:r>
            <a:r>
              <a:rPr lang="es-ES" dirty="0"/>
              <a:t>correspondientes aisladores, accesorios </a:t>
            </a:r>
            <a:r>
              <a:rPr lang="es-ES" dirty="0" smtClean="0"/>
              <a:t>y sostenes</a:t>
            </a:r>
            <a:r>
              <a:rPr lang="es-ES" dirty="0"/>
              <a:t>. </a:t>
            </a:r>
          </a:p>
          <a:p>
            <a:pPr algn="just"/>
            <a:r>
              <a:rPr lang="es-ES" dirty="0" smtClean="0"/>
              <a:t>Debemos tener en cuenta que los conductores que se emplean para realizar estos tendidos aéreos deben ser siempre conductores aislados; del mismo modo, todo el conexionado por realizar para su implementación como los empalmes, derivaciones a líneas y a consumos, equipamiento de protección o de maniobra en altura </a:t>
            </a:r>
            <a:r>
              <a:rPr lang="es-ES" dirty="0"/>
              <a:t>debe ser </a:t>
            </a:r>
            <a:r>
              <a:rPr lang="es-ES" dirty="0" smtClean="0"/>
              <a:t>realizado </a:t>
            </a:r>
            <a:r>
              <a:rPr lang="es-ES" dirty="0"/>
              <a:t>mediante </a:t>
            </a:r>
            <a:r>
              <a:rPr lang="es-ES" dirty="0" smtClean="0"/>
              <a:t>el empleo de elementos </a:t>
            </a:r>
            <a:r>
              <a:rPr lang="es-ES" dirty="0"/>
              <a:t>que </a:t>
            </a:r>
            <a:r>
              <a:rPr lang="es-ES" dirty="0" smtClean="0"/>
              <a:t>se encuentren debidamente </a:t>
            </a:r>
            <a:r>
              <a:rPr lang="es-ES" dirty="0"/>
              <a:t>aislados.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Plano </a:t>
            </a:r>
            <a:r>
              <a:rPr lang="es-ES" b="1" dirty="0"/>
              <a:t>de una típica instalación de electricidad con </a:t>
            </a:r>
            <a:r>
              <a:rPr lang="es-ES" b="1" dirty="0" smtClean="0"/>
              <a:t>un circuito </a:t>
            </a:r>
            <a:r>
              <a:rPr lang="es-ES" b="1" dirty="0"/>
              <a:t>de iluminación y un circuito de tomacorrientes</a:t>
            </a:r>
            <a:r>
              <a:rPr lang="es-ES" b="1" dirty="0" smtClean="0"/>
              <a:t>.</a:t>
            </a:r>
          </a:p>
          <a:p>
            <a:pPr algn="just"/>
            <a:endParaRPr lang="es-ES" dirty="0"/>
          </a:p>
        </p:txBody>
      </p:sp>
      <p:pic>
        <p:nvPicPr>
          <p:cNvPr id="4" name="Imagen 3"/>
          <p:cNvPicPr>
            <a:picLocks noChangeAspect="1"/>
          </p:cNvPicPr>
          <p:nvPr/>
        </p:nvPicPr>
        <p:blipFill>
          <a:blip r:embed="rId2"/>
          <a:stretch>
            <a:fillRect/>
          </a:stretch>
        </p:blipFill>
        <p:spPr>
          <a:xfrm>
            <a:off x="2434442" y="2945081"/>
            <a:ext cx="7267698" cy="3241963"/>
          </a:xfrm>
          <a:prstGeom prst="rect">
            <a:avLst/>
          </a:prstGeom>
        </p:spPr>
      </p:pic>
    </p:spTree>
    <p:extLst>
      <p:ext uri="{BB962C8B-B14F-4D97-AF65-F5344CB8AC3E}">
        <p14:creationId xmlns:p14="http://schemas.microsoft.com/office/powerpoint/2010/main" val="210123688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166407"/>
            <a:ext cx="11483439" cy="6463308"/>
          </a:xfrm>
          <a:prstGeom prst="rect">
            <a:avLst/>
          </a:prstGeom>
        </p:spPr>
        <p:txBody>
          <a:bodyPr wrap="square">
            <a:spAutoFit/>
          </a:bodyPr>
          <a:lstStyle/>
          <a:p>
            <a:pPr algn="just"/>
            <a:r>
              <a:rPr lang="es-ES" dirty="0" smtClean="0"/>
              <a:t>Tendido </a:t>
            </a:r>
            <a:r>
              <a:rPr lang="es-ES" dirty="0"/>
              <a:t>aéreo de cable </a:t>
            </a:r>
            <a:r>
              <a:rPr lang="es-ES" dirty="0" err="1"/>
              <a:t>preensamblado</a:t>
            </a:r>
            <a:r>
              <a:rPr lang="es-ES" dirty="0"/>
              <a:t>, instalación de fusibles </a:t>
            </a:r>
            <a:r>
              <a:rPr lang="es-ES" dirty="0" smtClean="0"/>
              <a:t>de </a:t>
            </a:r>
            <a:r>
              <a:rPr lang="es-ES" dirty="0"/>
              <a:t>protección en columna de hormigón armado.</a:t>
            </a:r>
          </a:p>
          <a:p>
            <a:pPr algn="just"/>
            <a:r>
              <a:rPr lang="es-ES" dirty="0"/>
              <a:t>Se denomina tensión nominal de la línea al valor eficaz </a:t>
            </a:r>
            <a:r>
              <a:rPr lang="es-ES" dirty="0" smtClean="0"/>
              <a:t>entre </a:t>
            </a:r>
            <a:r>
              <a:rPr lang="es-ES" dirty="0"/>
              <a:t>fases en el caso de líneas trifásicas, y entre fase y </a:t>
            </a:r>
            <a:r>
              <a:rPr lang="es-ES" dirty="0" smtClean="0"/>
              <a:t>neutro o </a:t>
            </a:r>
            <a:r>
              <a:rPr lang="es-ES" dirty="0"/>
              <a:t>entre fase y tierra en sistemas monofásicos.</a:t>
            </a:r>
          </a:p>
          <a:p>
            <a:pPr algn="just"/>
            <a:r>
              <a:rPr lang="es-ES" dirty="0"/>
              <a:t>Los soportes de las líneas pueden ser postes de madera, de </a:t>
            </a:r>
            <a:r>
              <a:rPr lang="es-ES" dirty="0" smtClean="0"/>
              <a:t>cemento</a:t>
            </a:r>
            <a:r>
              <a:rPr lang="es-ES" dirty="0"/>
              <a:t>, o ménsulas fijadas a los muros y frentes de </a:t>
            </a:r>
            <a:r>
              <a:rPr lang="es-ES" dirty="0" smtClean="0"/>
              <a:t>edificaciones</a:t>
            </a:r>
            <a:r>
              <a:rPr lang="es-ES" dirty="0"/>
              <a:t>. Estos soportes se deben ubicar:</a:t>
            </a:r>
          </a:p>
          <a:p>
            <a:pPr marL="742950" lvl="1" indent="-285750" algn="just">
              <a:buFont typeface="Arial" panose="020B0604020202020204" pitchFamily="34" charset="0"/>
              <a:buChar char="•"/>
            </a:pPr>
            <a:r>
              <a:rPr lang="es-ES" b="1" dirty="0" smtClean="0"/>
              <a:t>Enfrentados a las líneas </a:t>
            </a:r>
            <a:r>
              <a:rPr lang="es-ES" b="1" dirty="0"/>
              <a:t>divisorias </a:t>
            </a:r>
            <a:r>
              <a:rPr lang="es-ES" b="1" dirty="0" smtClean="0"/>
              <a:t>de los predios </a:t>
            </a:r>
            <a:r>
              <a:rPr lang="es-ES" b="1" dirty="0"/>
              <a:t>(</a:t>
            </a:r>
            <a:r>
              <a:rPr lang="es-ES" b="1" dirty="0" smtClean="0"/>
              <a:t>medianeras</a:t>
            </a:r>
            <a:r>
              <a:rPr lang="es-ES" b="1" dirty="0"/>
              <a:t>).</a:t>
            </a:r>
          </a:p>
          <a:p>
            <a:pPr marL="742950" lvl="1" indent="-285750" algn="just">
              <a:buFont typeface="Arial" panose="020B0604020202020204" pitchFamily="34" charset="0"/>
              <a:buChar char="•"/>
            </a:pPr>
            <a:r>
              <a:rPr lang="es-ES" b="1" dirty="0" smtClean="0"/>
              <a:t>En la proyección de la ochava </a:t>
            </a:r>
            <a:r>
              <a:rPr lang="es-ES" b="1" dirty="0"/>
              <a:t>sobre </a:t>
            </a:r>
            <a:r>
              <a:rPr lang="es-ES" b="1" dirty="0" smtClean="0"/>
              <a:t>la traza</a:t>
            </a:r>
            <a:r>
              <a:rPr lang="es-ES" b="1" dirty="0"/>
              <a:t>.</a:t>
            </a:r>
          </a:p>
          <a:p>
            <a:pPr marL="742950" lvl="1" indent="-285750" algn="just">
              <a:buFont typeface="Arial" panose="020B0604020202020204" pitchFamily="34" charset="0"/>
              <a:buChar char="•"/>
            </a:pPr>
            <a:r>
              <a:rPr lang="es-ES" b="1" dirty="0" smtClean="0"/>
              <a:t>Solo </a:t>
            </a:r>
            <a:r>
              <a:rPr lang="es-ES" b="1" dirty="0"/>
              <a:t>para el desarrollo de ochavas (postes simples sin </a:t>
            </a:r>
            <a:r>
              <a:rPr lang="es-ES" b="1" dirty="0" smtClean="0"/>
              <a:t>refuerzo</a:t>
            </a:r>
            <a:r>
              <a:rPr lang="es-ES" b="1" dirty="0"/>
              <a:t>) hasta 1 metro hacia dentro de la zona delimitada </a:t>
            </a:r>
            <a:r>
              <a:rPr lang="es-ES" b="1" dirty="0" smtClean="0"/>
              <a:t>por </a:t>
            </a:r>
            <a:r>
              <a:rPr lang="es-ES" b="1" dirty="0"/>
              <a:t>la proyección de la línea de ochava hasta el </a:t>
            </a:r>
            <a:r>
              <a:rPr lang="es-ES" b="1" dirty="0" smtClean="0"/>
              <a:t>cordón de cada </a:t>
            </a:r>
            <a:r>
              <a:rPr lang="es-ES" b="1" dirty="0"/>
              <a:t>acera.</a:t>
            </a:r>
          </a:p>
          <a:p>
            <a:pPr algn="just"/>
            <a:r>
              <a:rPr lang="es-ES" dirty="0"/>
              <a:t>Si los frentes de las propiedades exceden los 40 metros, </a:t>
            </a:r>
            <a:r>
              <a:rPr lang="es-ES" dirty="0" smtClean="0"/>
              <a:t>se podrá </a:t>
            </a:r>
            <a:r>
              <a:rPr lang="es-ES" dirty="0"/>
              <a:t>colocar un poste intermedio entre los ubicados </a:t>
            </a:r>
            <a:r>
              <a:rPr lang="es-ES" dirty="0" smtClean="0"/>
              <a:t>antes</a:t>
            </a:r>
            <a:r>
              <a:rPr lang="es-ES" dirty="0"/>
              <a:t>. Este no podrá obstruir el normal uso y disposición del </a:t>
            </a:r>
            <a:r>
              <a:rPr lang="es-ES" dirty="0" smtClean="0"/>
              <a:t>acceso </a:t>
            </a:r>
            <a:r>
              <a:rPr lang="es-ES" dirty="0"/>
              <a:t>al predio.</a:t>
            </a:r>
          </a:p>
          <a:p>
            <a:pPr algn="just"/>
            <a:r>
              <a:rPr lang="es-ES" dirty="0"/>
              <a:t>Los postes simples pueden ir pegados a la línea municipal</a:t>
            </a:r>
            <a:r>
              <a:rPr lang="es-ES" dirty="0" smtClean="0"/>
              <a:t>, en </a:t>
            </a:r>
            <a:r>
              <a:rPr lang="es-ES" dirty="0"/>
              <a:t>este caso solamente se pueden realizar los tendidos con </a:t>
            </a:r>
            <a:r>
              <a:rPr lang="es-ES" dirty="0" smtClean="0"/>
              <a:t>cables </a:t>
            </a:r>
            <a:r>
              <a:rPr lang="es-ES" dirty="0"/>
              <a:t>agrupados. También, como se ha dicho, se pueden </a:t>
            </a:r>
            <a:r>
              <a:rPr lang="es-ES" dirty="0" smtClean="0"/>
              <a:t>instalar </a:t>
            </a:r>
            <a:r>
              <a:rPr lang="es-ES" dirty="0"/>
              <a:t>en ménsulas fijadas en el frente de la construcción</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074" name="Picture 2" descr="Nota técnica | El electricista y las líneas aéreas públicas de baja tensión  | Edito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1366" y="3752603"/>
            <a:ext cx="3491346" cy="2339439"/>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2903515" y="5967788"/>
            <a:ext cx="6096000" cy="646331"/>
          </a:xfrm>
          <a:prstGeom prst="rect">
            <a:avLst/>
          </a:prstGeom>
        </p:spPr>
        <p:txBody>
          <a:bodyPr>
            <a:spAutoFit/>
          </a:bodyPr>
          <a:lstStyle/>
          <a:p>
            <a:pPr algn="ctr"/>
            <a:r>
              <a:rPr lang="es-ES" b="1" dirty="0" smtClean="0"/>
              <a:t>Tendido </a:t>
            </a:r>
            <a:r>
              <a:rPr lang="es-ES" b="1" dirty="0"/>
              <a:t>aéreo de cable </a:t>
            </a:r>
            <a:r>
              <a:rPr lang="es-ES" b="1" dirty="0" err="1"/>
              <a:t>preensamblado</a:t>
            </a:r>
            <a:r>
              <a:rPr lang="es-ES" b="1" dirty="0"/>
              <a:t>, instalación de fusibles </a:t>
            </a:r>
          </a:p>
          <a:p>
            <a:pPr algn="ctr"/>
            <a:r>
              <a:rPr lang="es-ES" b="1" dirty="0"/>
              <a:t>de protección en columna de hormigón armado.</a:t>
            </a:r>
          </a:p>
        </p:txBody>
      </p:sp>
    </p:spTree>
    <p:extLst>
      <p:ext uri="{BB962C8B-B14F-4D97-AF65-F5344CB8AC3E}">
        <p14:creationId xmlns:p14="http://schemas.microsoft.com/office/powerpoint/2010/main" val="23213426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130629"/>
            <a:ext cx="11724905" cy="6186309"/>
          </a:xfrm>
          <a:prstGeom prst="rect">
            <a:avLst/>
          </a:prstGeom>
        </p:spPr>
        <p:txBody>
          <a:bodyPr wrap="square">
            <a:spAutoFit/>
          </a:bodyPr>
          <a:lstStyle/>
          <a:p>
            <a:pPr algn="just"/>
            <a:endParaRPr lang="es-ES" dirty="0"/>
          </a:p>
          <a:p>
            <a:pPr algn="ctr"/>
            <a:r>
              <a:rPr lang="es-ES" b="1" dirty="0" smtClean="0">
                <a:solidFill>
                  <a:srgbClr val="FF0000"/>
                </a:solidFill>
                <a:latin typeface="Arial Rounded MT Bold" panose="020F0704030504030204" pitchFamily="34" charset="0"/>
              </a:rPr>
              <a:t>Las líneas pueden </a:t>
            </a:r>
            <a:r>
              <a:rPr lang="es-ES" b="1" dirty="0">
                <a:solidFill>
                  <a:srgbClr val="FF0000"/>
                </a:solidFill>
                <a:latin typeface="Arial Rounded MT Bold" panose="020F0704030504030204" pitchFamily="34" charset="0"/>
              </a:rPr>
              <a:t>ser </a:t>
            </a:r>
            <a:r>
              <a:rPr lang="es-ES" b="1" dirty="0" smtClean="0">
                <a:solidFill>
                  <a:srgbClr val="FF0000"/>
                </a:solidFill>
                <a:latin typeface="Arial Rounded MT Bold" panose="020F0704030504030204" pitchFamily="34" charset="0"/>
              </a:rPr>
              <a:t>ejecutadas de dos </a:t>
            </a:r>
            <a:r>
              <a:rPr lang="es-ES" b="1" dirty="0">
                <a:solidFill>
                  <a:srgbClr val="FF0000"/>
                </a:solidFill>
                <a:latin typeface="Arial Rounded MT Bold" panose="020F0704030504030204" pitchFamily="34" charset="0"/>
              </a:rPr>
              <a:t>formas: </a:t>
            </a:r>
            <a:r>
              <a:rPr lang="es-ES" b="1" dirty="0" smtClean="0">
                <a:solidFill>
                  <a:srgbClr val="FF0000"/>
                </a:solidFill>
                <a:latin typeface="Arial Rounded MT Bold" panose="020F0704030504030204" pitchFamily="34" charset="0"/>
              </a:rPr>
              <a:t>tendida </a:t>
            </a:r>
            <a:r>
              <a:rPr lang="es-ES" b="1" dirty="0">
                <a:solidFill>
                  <a:srgbClr val="FF0000"/>
                </a:solidFill>
                <a:latin typeface="Arial Rounded MT Bold" panose="020F0704030504030204" pitchFamily="34" charset="0"/>
              </a:rPr>
              <a:t>(tensión mecánica) </a:t>
            </a:r>
            <a:r>
              <a:rPr lang="es-ES" b="1" dirty="0" smtClean="0">
                <a:solidFill>
                  <a:srgbClr val="FF0000"/>
                </a:solidFill>
                <a:latin typeface="Arial Rounded MT Bold" panose="020F0704030504030204" pitchFamily="34" charset="0"/>
              </a:rPr>
              <a:t>y dispuesta </a:t>
            </a:r>
            <a:r>
              <a:rPr lang="es-ES" b="1" dirty="0">
                <a:solidFill>
                  <a:srgbClr val="FF0000"/>
                </a:solidFill>
                <a:latin typeface="Arial Rounded MT Bold" panose="020F0704030504030204" pitchFamily="34" charset="0"/>
              </a:rPr>
              <a:t>(en fachadas).</a:t>
            </a:r>
          </a:p>
          <a:p>
            <a:pPr algn="just"/>
            <a:r>
              <a:rPr lang="es-ES" dirty="0"/>
              <a:t>En estos casos, el tendido no debe ser accesible desde </a:t>
            </a:r>
            <a:r>
              <a:rPr lang="es-ES" dirty="0" smtClean="0"/>
              <a:t>cualquier </a:t>
            </a:r>
            <a:r>
              <a:rPr lang="es-ES" dirty="0"/>
              <a:t>posición practicable existente, tampoco deben </a:t>
            </a:r>
            <a:r>
              <a:rPr lang="es-ES" dirty="0" smtClean="0"/>
              <a:t>facilitar </a:t>
            </a:r>
            <a:r>
              <a:rPr lang="es-ES" dirty="0"/>
              <a:t>accesos que previamente no existieran desde la vía </a:t>
            </a:r>
            <a:r>
              <a:rPr lang="es-ES" dirty="0" smtClean="0"/>
              <a:t>pública </a:t>
            </a:r>
            <a:r>
              <a:rPr lang="es-ES" dirty="0"/>
              <a:t>(prevención del delito). Existen dos tipos de </a:t>
            </a:r>
            <a:r>
              <a:rPr lang="es-ES" dirty="0" smtClean="0"/>
              <a:t>ejecución </a:t>
            </a:r>
            <a:r>
              <a:rPr lang="es-ES" dirty="0"/>
              <a:t>de las líneas:</a:t>
            </a:r>
          </a:p>
          <a:p>
            <a:pPr marL="742950" lvl="1" indent="-285750" algn="just">
              <a:buFont typeface="Arial" panose="020B0604020202020204" pitchFamily="34" charset="0"/>
              <a:buChar char="•"/>
            </a:pPr>
            <a:r>
              <a:rPr lang="es-ES" b="1" dirty="0" smtClean="0"/>
              <a:t>Tendida</a:t>
            </a:r>
            <a:r>
              <a:rPr lang="es-ES" dirty="0"/>
              <a:t>: cables </a:t>
            </a:r>
            <a:r>
              <a:rPr lang="es-ES" dirty="0" err="1"/>
              <a:t>preensamblados</a:t>
            </a:r>
            <a:r>
              <a:rPr lang="es-ES" dirty="0"/>
              <a:t> o no, sometidos a </a:t>
            </a:r>
            <a:r>
              <a:rPr lang="es-ES" dirty="0" smtClean="0"/>
              <a:t>tracción </a:t>
            </a:r>
            <a:r>
              <a:rPr lang="es-ES" dirty="0"/>
              <a:t>mecánica permanentemente variable, mediante </a:t>
            </a:r>
            <a:r>
              <a:rPr lang="es-ES" dirty="0" smtClean="0"/>
              <a:t>retención </a:t>
            </a:r>
            <a:r>
              <a:rPr lang="es-ES" dirty="0"/>
              <a:t>en sus extremos.</a:t>
            </a:r>
          </a:p>
          <a:p>
            <a:pPr marL="742950" lvl="1" indent="-285750" algn="just">
              <a:buFont typeface="Arial" panose="020B0604020202020204" pitchFamily="34" charset="0"/>
              <a:buChar char="•"/>
            </a:pPr>
            <a:r>
              <a:rPr lang="es-ES" b="1" dirty="0" smtClean="0"/>
              <a:t>Dispuesta</a:t>
            </a:r>
            <a:r>
              <a:rPr lang="es-ES" dirty="0"/>
              <a:t>: cables </a:t>
            </a:r>
            <a:r>
              <a:rPr lang="es-ES" dirty="0" err="1"/>
              <a:t>preensamblados</a:t>
            </a:r>
            <a:r>
              <a:rPr lang="es-ES" dirty="0"/>
              <a:t> aplicados a fachadas </a:t>
            </a:r>
            <a:r>
              <a:rPr lang="es-ES" dirty="0" smtClean="0"/>
              <a:t>y </a:t>
            </a:r>
            <a:r>
              <a:rPr lang="es-ES" dirty="0"/>
              <a:t>muros mediante sujeciones mecánicas sin </a:t>
            </a:r>
            <a:r>
              <a:rPr lang="es-ES" dirty="0" smtClean="0"/>
              <a:t>solicitaciones </a:t>
            </a:r>
            <a:r>
              <a:rPr lang="es-ES" dirty="0"/>
              <a:t>a la tracción</a:t>
            </a:r>
            <a:r>
              <a:rPr lang="es-ES" dirty="0" smtClean="0"/>
              <a:t>.</a:t>
            </a:r>
          </a:p>
          <a:p>
            <a:pPr algn="just"/>
            <a:endParaRPr lang="es-ES" dirty="0"/>
          </a:p>
          <a:p>
            <a:pPr algn="just"/>
            <a:r>
              <a:rPr lang="es-ES" dirty="0"/>
              <a:t>Hay diferentes materiales para la construcción de líneas </a:t>
            </a:r>
            <a:r>
              <a:rPr lang="es-ES" dirty="0" smtClean="0"/>
              <a:t>aéreas</a:t>
            </a:r>
            <a:r>
              <a:rPr lang="es-ES" dirty="0"/>
              <a:t>. Los cables no agrupados son los convencionales, </a:t>
            </a:r>
            <a:r>
              <a:rPr lang="es-ES" dirty="0" smtClean="0"/>
              <a:t>conductores </a:t>
            </a:r>
            <a:r>
              <a:rPr lang="es-ES" dirty="0"/>
              <a:t>unipolares sujetos mediante la utilización de </a:t>
            </a:r>
            <a:r>
              <a:rPr lang="es-ES" dirty="0" smtClean="0"/>
              <a:t>ataduras </a:t>
            </a:r>
            <a:r>
              <a:rPr lang="es-ES" dirty="0"/>
              <a:t>sobre aisladores soportados en crucetas o </a:t>
            </a:r>
            <a:r>
              <a:rPr lang="es-ES" dirty="0" smtClean="0"/>
              <a:t>soportes </a:t>
            </a:r>
            <a:r>
              <a:rPr lang="es-ES" dirty="0"/>
              <a:t>especiales, dispuestos en forma horizontal o vertical. </a:t>
            </a:r>
          </a:p>
          <a:p>
            <a:pPr algn="just"/>
            <a:r>
              <a:rPr lang="es-ES" dirty="0"/>
              <a:t>Cantidad de conductores mínima: dos conductores por </a:t>
            </a:r>
            <a:r>
              <a:rPr lang="es-ES" dirty="0" smtClean="0"/>
              <a:t>circuito</a:t>
            </a:r>
            <a:r>
              <a:rPr lang="es-ES" dirty="0"/>
              <a:t>. Por otra parte, los cables agrupados pueden ser:</a:t>
            </a:r>
          </a:p>
          <a:p>
            <a:pPr algn="just"/>
            <a:r>
              <a:rPr lang="es-ES" dirty="0" smtClean="0"/>
              <a:t>0 </a:t>
            </a:r>
            <a:r>
              <a:rPr lang="es-ES" dirty="0" err="1" smtClean="0"/>
              <a:t>Preensamblados</a:t>
            </a:r>
            <a:r>
              <a:rPr lang="es-ES" dirty="0" smtClean="0"/>
              <a:t>: conjunto de conductores en haz, fases arrolladas </a:t>
            </a:r>
            <a:r>
              <a:rPr lang="es-ES" dirty="0"/>
              <a:t>sobre </a:t>
            </a:r>
            <a:r>
              <a:rPr lang="es-ES" dirty="0" smtClean="0"/>
              <a:t>el neutro </a:t>
            </a:r>
            <a:r>
              <a:rPr lang="es-ES" dirty="0"/>
              <a:t>portante conformando </a:t>
            </a:r>
            <a:r>
              <a:rPr lang="es-ES" dirty="0" smtClean="0"/>
              <a:t>un cable</a:t>
            </a:r>
            <a:r>
              <a:rPr lang="es-ES" dirty="0"/>
              <a:t>.</a:t>
            </a:r>
          </a:p>
          <a:p>
            <a:pPr algn="just"/>
            <a:r>
              <a:rPr lang="es-ES" dirty="0"/>
              <a:t>( Concéntricos: cables de dos conductores, uno central </a:t>
            </a:r>
            <a:r>
              <a:rPr lang="es-ES" dirty="0" smtClean="0"/>
              <a:t>y el otro desarrollado en la periferia</a:t>
            </a:r>
            <a:r>
              <a:rPr lang="es-ES" dirty="0"/>
              <a:t>.</a:t>
            </a:r>
          </a:p>
          <a:p>
            <a:pPr algn="just"/>
            <a:r>
              <a:rPr lang="es-ES" dirty="0"/>
              <a:t>Estos cables van fijados a las estructuras mediante el </a:t>
            </a:r>
            <a:r>
              <a:rPr lang="es-ES" dirty="0" smtClean="0"/>
              <a:t>empleo </a:t>
            </a:r>
            <a:r>
              <a:rPr lang="es-ES" dirty="0"/>
              <a:t>de elementos de suspensión y retención especiales. </a:t>
            </a:r>
          </a:p>
          <a:p>
            <a:pPr algn="just"/>
            <a:r>
              <a:rPr lang="es-ES" dirty="0"/>
              <a:t>Cantidad de conductores mínima: dos por circuito.</a:t>
            </a:r>
          </a:p>
          <a:p>
            <a:pPr algn="just"/>
            <a:r>
              <a:rPr lang="es-ES" dirty="0"/>
              <a:t>Los conductores de fase típicos son de 70 </a:t>
            </a:r>
            <a:r>
              <a:rPr lang="es-ES" dirty="0" smtClean="0"/>
              <a:t>mm², </a:t>
            </a:r>
            <a:r>
              <a:rPr lang="es-ES" dirty="0"/>
              <a:t>y el de </a:t>
            </a:r>
            <a:r>
              <a:rPr lang="es-ES" dirty="0" smtClean="0"/>
              <a:t>neutro </a:t>
            </a:r>
            <a:r>
              <a:rPr lang="es-ES" dirty="0"/>
              <a:t>es de 50 </a:t>
            </a:r>
            <a:r>
              <a:rPr lang="es-ES" dirty="0" smtClean="0"/>
              <a:t>mm²; </a:t>
            </a:r>
            <a:r>
              <a:rPr lang="es-ES" dirty="0"/>
              <a:t>pueden existir secciones desde 4 </a:t>
            </a:r>
            <a:r>
              <a:rPr lang="es-ES" dirty="0" smtClean="0"/>
              <a:t>mm² hasta </a:t>
            </a:r>
            <a:r>
              <a:rPr lang="es-ES" dirty="0"/>
              <a:t>150 </a:t>
            </a:r>
            <a:r>
              <a:rPr lang="es-ES" dirty="0" smtClean="0"/>
              <a:t>mm²,</a:t>
            </a:r>
            <a:endParaRPr lang="es-ES" dirty="0"/>
          </a:p>
          <a:p>
            <a:pPr algn="just"/>
            <a:r>
              <a:rPr lang="es-ES" dirty="0" smtClean="0"/>
              <a:t>El conductor de neutro estará </a:t>
            </a:r>
            <a:r>
              <a:rPr lang="es-ES" dirty="0"/>
              <a:t>firmemente conectado </a:t>
            </a:r>
            <a:r>
              <a:rPr lang="es-ES" dirty="0" smtClean="0"/>
              <a:t>a tierra en distancias de 200 y 400 metros entre sí, en columnas de hormigón </a:t>
            </a:r>
            <a:r>
              <a:rPr lang="es-ES" dirty="0"/>
              <a:t>armado, con una resistencia </a:t>
            </a:r>
            <a:r>
              <a:rPr lang="es-ES" dirty="0" smtClean="0"/>
              <a:t>de puesta a tierra menor a 5 </a:t>
            </a:r>
            <a:r>
              <a:rPr lang="es-ES" dirty="0" err="1" smtClean="0"/>
              <a:t>ohms</a:t>
            </a:r>
            <a:r>
              <a:rPr lang="es-ES" dirty="0" smtClean="0"/>
              <a:t>.</a:t>
            </a:r>
          </a:p>
        </p:txBody>
      </p:sp>
    </p:spTree>
    <p:extLst>
      <p:ext uri="{BB962C8B-B14F-4D97-AF65-F5344CB8AC3E}">
        <p14:creationId xmlns:p14="http://schemas.microsoft.com/office/powerpoint/2010/main" val="402302779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130629"/>
            <a:ext cx="11724905" cy="6186309"/>
          </a:xfrm>
          <a:prstGeom prst="rect">
            <a:avLst/>
          </a:prstGeom>
        </p:spPr>
        <p:txBody>
          <a:bodyPr wrap="square">
            <a:spAutoFit/>
          </a:bodyPr>
          <a:lstStyle/>
          <a:p>
            <a:pPr algn="just"/>
            <a:r>
              <a:rPr lang="es-ES" dirty="0" smtClean="0"/>
              <a:t>Los </a:t>
            </a:r>
            <a:r>
              <a:rPr lang="es-ES" dirty="0"/>
              <a:t>conductores podrán ser de aluminio o de cobre, y </a:t>
            </a:r>
            <a:r>
              <a:rPr lang="es-ES" dirty="0" smtClean="0"/>
              <a:t>la </a:t>
            </a:r>
            <a:r>
              <a:rPr lang="es-ES" dirty="0"/>
              <a:t>sección es variable de acuerdo a la carga que deberá </a:t>
            </a:r>
            <a:r>
              <a:rPr lang="es-ES" dirty="0" smtClean="0"/>
              <a:t>soportar</a:t>
            </a:r>
            <a:r>
              <a:rPr lang="es-ES" dirty="0"/>
              <a:t>. La sección de los conductores será no inferior </a:t>
            </a:r>
            <a:r>
              <a:rPr lang="es-ES" dirty="0" smtClean="0"/>
              <a:t>a 16 mm² </a:t>
            </a:r>
            <a:r>
              <a:rPr lang="es-ES" dirty="0"/>
              <a:t>si el conductor es de cobre, no inferior a 35 </a:t>
            </a:r>
            <a:r>
              <a:rPr lang="es-ES" dirty="0" smtClean="0"/>
              <a:t>mm² si es </a:t>
            </a:r>
            <a:r>
              <a:rPr lang="es-ES" dirty="0"/>
              <a:t>de aluminio duro, y no inferior a 25 </a:t>
            </a:r>
            <a:r>
              <a:rPr lang="es-ES" dirty="0" smtClean="0"/>
              <a:t>mm² </a:t>
            </a:r>
            <a:r>
              <a:rPr lang="es-ES" dirty="0"/>
              <a:t>si es de aleación </a:t>
            </a:r>
            <a:r>
              <a:rPr lang="es-ES" dirty="0" smtClean="0"/>
              <a:t>de </a:t>
            </a:r>
            <a:r>
              <a:rPr lang="es-ES" dirty="0"/>
              <a:t>aluminio. La vaina de aislación debe ser de polietileno </a:t>
            </a:r>
            <a:r>
              <a:rPr lang="es-ES" dirty="0" smtClean="0"/>
              <a:t>reticulado</a:t>
            </a:r>
            <a:r>
              <a:rPr lang="es-ES" dirty="0"/>
              <a:t>. Estas secciones están pensadas para </a:t>
            </a:r>
            <a:r>
              <a:rPr lang="es-ES" dirty="0" smtClean="0"/>
              <a:t>soportar </a:t>
            </a:r>
            <a:r>
              <a:rPr lang="es-ES" dirty="0"/>
              <a:t>el paso de la electricidad y, además, por la resistencia mecánica necesaria para </a:t>
            </a:r>
            <a:r>
              <a:rPr lang="es-ES" dirty="0" err="1"/>
              <a:t>autosostener</a:t>
            </a:r>
            <a:r>
              <a:rPr lang="es-ES" dirty="0"/>
              <a:t> el cable. En el </a:t>
            </a:r>
            <a:r>
              <a:rPr lang="es-ES" dirty="0" smtClean="0"/>
              <a:t>caso de </a:t>
            </a:r>
            <a:r>
              <a:rPr lang="es-ES" dirty="0"/>
              <a:t>usar cable de aluminio con rienda de acero, separados </a:t>
            </a:r>
            <a:r>
              <a:rPr lang="es-ES" dirty="0" smtClean="0"/>
              <a:t>entre </a:t>
            </a:r>
            <a:r>
              <a:rPr lang="es-ES" dirty="0"/>
              <a:t>sí, pero conformando un conjunto por medio del </a:t>
            </a:r>
            <a:r>
              <a:rPr lang="es-ES" dirty="0" smtClean="0"/>
              <a:t>envainado </a:t>
            </a:r>
            <a:r>
              <a:rPr lang="es-ES" dirty="0"/>
              <a:t>en polietileno reticulado, las secciones mínimas </a:t>
            </a:r>
            <a:r>
              <a:rPr lang="es-ES" dirty="0" smtClean="0"/>
              <a:t>serán de </a:t>
            </a:r>
            <a:r>
              <a:rPr lang="es-ES" dirty="0"/>
              <a:t>16 </a:t>
            </a:r>
            <a:r>
              <a:rPr lang="es-ES" dirty="0" smtClean="0"/>
              <a:t>mm² </a:t>
            </a:r>
            <a:r>
              <a:rPr lang="es-ES" dirty="0"/>
              <a:t>para el conductor de aluminio y de 2,5 </a:t>
            </a:r>
            <a:r>
              <a:rPr lang="es-ES" dirty="0" smtClean="0"/>
              <a:t>mm² para el cable de acero </a:t>
            </a:r>
            <a:r>
              <a:rPr lang="es-ES" dirty="0"/>
              <a:t>que hace </a:t>
            </a:r>
            <a:r>
              <a:rPr lang="es-ES" dirty="0" smtClean="0"/>
              <a:t>de soporte.</a:t>
            </a:r>
          </a:p>
          <a:p>
            <a:pPr algn="just"/>
            <a:endParaRPr lang="es-ES" dirty="0"/>
          </a:p>
          <a:p>
            <a:pPr algn="ctr"/>
            <a:r>
              <a:rPr lang="es-ES" b="1" dirty="0" smtClean="0">
                <a:solidFill>
                  <a:srgbClr val="FF0000"/>
                </a:solidFill>
                <a:latin typeface="Arial Rounded MT Bold" panose="020F0704030504030204" pitchFamily="34" charset="0"/>
              </a:rPr>
              <a:t>Las líneas aéreas de </a:t>
            </a:r>
            <a:r>
              <a:rPr lang="es-ES" b="1" dirty="0" err="1" smtClean="0">
                <a:solidFill>
                  <a:srgbClr val="FF0000"/>
                </a:solidFill>
                <a:latin typeface="Arial Rounded MT Bold" panose="020F0704030504030204" pitchFamily="34" charset="0"/>
              </a:rPr>
              <a:t>haja</a:t>
            </a:r>
            <a:r>
              <a:rPr lang="es-ES" b="1" dirty="0" smtClean="0">
                <a:solidFill>
                  <a:srgbClr val="FF0000"/>
                </a:solidFill>
                <a:latin typeface="Arial Rounded MT Bold" panose="020F0704030504030204" pitchFamily="34" charset="0"/>
              </a:rPr>
              <a:t> tensión no pueden </a:t>
            </a:r>
            <a:r>
              <a:rPr lang="es-ES" b="1" dirty="0">
                <a:solidFill>
                  <a:srgbClr val="FF0000"/>
                </a:solidFill>
                <a:latin typeface="Arial Rounded MT Bold" panose="020F0704030504030204" pitchFamily="34" charset="0"/>
              </a:rPr>
              <a:t>estar </a:t>
            </a:r>
            <a:r>
              <a:rPr lang="es-ES" b="1" dirty="0" smtClean="0">
                <a:solidFill>
                  <a:srgbClr val="FF0000"/>
                </a:solidFill>
                <a:latin typeface="Arial Rounded MT Bold" panose="020F0704030504030204" pitchFamily="34" charset="0"/>
              </a:rPr>
              <a:t>sobre </a:t>
            </a:r>
            <a:r>
              <a:rPr lang="es-ES" b="1" dirty="0">
                <a:solidFill>
                  <a:srgbClr val="FF0000"/>
                </a:solidFill>
                <a:latin typeface="Arial Rounded MT Bold" panose="020F0704030504030204" pitchFamily="34" charset="0"/>
              </a:rPr>
              <a:t>campos deportivos</a:t>
            </a:r>
            <a:r>
              <a:rPr lang="es-ES" b="1" dirty="0" smtClean="0">
                <a:solidFill>
                  <a:srgbClr val="FF0000"/>
                </a:solidFill>
                <a:latin typeface="Arial Rounded MT Bold" panose="020F0704030504030204" pitchFamily="34" charset="0"/>
              </a:rPr>
              <a:t>.</a:t>
            </a:r>
          </a:p>
          <a:p>
            <a:pPr algn="just"/>
            <a:endParaRPr lang="es-ES" dirty="0"/>
          </a:p>
          <a:p>
            <a:pPr algn="just"/>
            <a:r>
              <a:rPr lang="es-ES" dirty="0"/>
              <a:t>Están prohibidos para este tipo de instalaciones los cables </a:t>
            </a:r>
            <a:r>
              <a:rPr lang="es-ES" dirty="0" smtClean="0"/>
              <a:t>unipolares </a:t>
            </a:r>
            <a:r>
              <a:rPr lang="es-ES" dirty="0"/>
              <a:t>aptos para instalaciones interiores, pues sus </a:t>
            </a:r>
            <a:r>
              <a:rPr lang="es-ES" dirty="0" smtClean="0"/>
              <a:t>aislantes </a:t>
            </a:r>
            <a:r>
              <a:rPr lang="es-ES" dirty="0"/>
              <a:t>no resisten las inclemencias del tiempo.</a:t>
            </a:r>
          </a:p>
          <a:p>
            <a:pPr algn="just"/>
            <a:r>
              <a:rPr lang="es-ES" dirty="0"/>
              <a:t>Las líneas aéreas de baja tensión, sean de tendido unifilar </a:t>
            </a:r>
            <a:r>
              <a:rPr lang="es-ES" dirty="0" smtClean="0"/>
              <a:t>o </a:t>
            </a:r>
            <a:r>
              <a:rPr lang="es-ES" dirty="0" err="1" smtClean="0"/>
              <a:t>preensamblado</a:t>
            </a:r>
            <a:r>
              <a:rPr lang="es-ES" dirty="0"/>
              <a:t>, deben estar a no menos de 5 metros </a:t>
            </a:r>
            <a:r>
              <a:rPr lang="es-ES" dirty="0" smtClean="0"/>
              <a:t>sobre el </a:t>
            </a:r>
            <a:r>
              <a:rPr lang="es-ES" dirty="0"/>
              <a:t>nivel del suelo, salvo en el caso de avenidas o rutas, </a:t>
            </a:r>
            <a:r>
              <a:rPr lang="es-ES" dirty="0" smtClean="0"/>
              <a:t>en donde </a:t>
            </a:r>
            <a:r>
              <a:rPr lang="es-ES" dirty="0"/>
              <a:t>se deben encontrar a 6 m del suelo. No pueden ser </a:t>
            </a:r>
            <a:r>
              <a:rPr lang="es-ES" dirty="0" smtClean="0"/>
              <a:t>tendidas </a:t>
            </a:r>
            <a:r>
              <a:rPr lang="es-ES" dirty="0"/>
              <a:t>sobre áreas de deportes o donde se desarrollen </a:t>
            </a:r>
            <a:r>
              <a:rPr lang="es-ES" dirty="0" smtClean="0"/>
              <a:t>actividades </a:t>
            </a:r>
            <a:r>
              <a:rPr lang="es-ES" dirty="0"/>
              <a:t>deportivas.</a:t>
            </a:r>
          </a:p>
          <a:p>
            <a:pPr algn="just"/>
            <a:r>
              <a:rPr lang="es-ES" dirty="0"/>
              <a:t>Si las líneas de baja tensión se deben montar en el </a:t>
            </a:r>
            <a:r>
              <a:rPr lang="es-ES" dirty="0" smtClean="0"/>
              <a:t>frente de </a:t>
            </a:r>
            <a:r>
              <a:rPr lang="es-ES" dirty="0"/>
              <a:t>viviendas o edificaciones sobre la línea municipal, deben </a:t>
            </a:r>
            <a:r>
              <a:rPr lang="es-ES" dirty="0" smtClean="0"/>
              <a:t>estar </a:t>
            </a:r>
            <a:r>
              <a:rPr lang="es-ES" dirty="0"/>
              <a:t>a por lo menos 5 m sobre el nivel de la vereda, a por lo </a:t>
            </a:r>
            <a:r>
              <a:rPr lang="es-ES" dirty="0" smtClean="0"/>
              <a:t>menos </a:t>
            </a:r>
            <a:r>
              <a:rPr lang="es-ES" dirty="0"/>
              <a:t>0,95 m por debajo de las ventanas y tener un mínimo </a:t>
            </a:r>
            <a:r>
              <a:rPr lang="es-ES" dirty="0" smtClean="0"/>
              <a:t>de </a:t>
            </a:r>
            <a:r>
              <a:rPr lang="es-ES" dirty="0"/>
              <a:t>0,40 m por encima de ellas.</a:t>
            </a:r>
          </a:p>
          <a:p>
            <a:pPr algn="just"/>
            <a:r>
              <a:rPr lang="es-ES" dirty="0"/>
              <a:t>En el caso del cruce de una línea con otra de baja tensión, la </a:t>
            </a:r>
            <a:r>
              <a:rPr lang="es-ES" dirty="0" smtClean="0"/>
              <a:t>distancia </a:t>
            </a:r>
            <a:r>
              <a:rPr lang="es-ES" dirty="0"/>
              <a:t>de separación vertical no será inferior a 0,40 m. Si </a:t>
            </a:r>
            <a:r>
              <a:rPr lang="es-ES" dirty="0" smtClean="0"/>
              <a:t>la </a:t>
            </a:r>
            <a:r>
              <a:rPr lang="es-ES" dirty="0"/>
              <a:t>línea por cruzar es de media o de alta tensión, las </a:t>
            </a:r>
            <a:r>
              <a:rPr lang="es-ES" dirty="0" smtClean="0"/>
              <a:t>distancias </a:t>
            </a:r>
            <a:r>
              <a:rPr lang="es-ES" dirty="0"/>
              <a:t>se incrementan de acuerdo a la tensión de la línea que </a:t>
            </a:r>
            <a:r>
              <a:rPr lang="es-ES" dirty="0" smtClean="0"/>
              <a:t>se </a:t>
            </a:r>
            <a:r>
              <a:rPr lang="es-ES" dirty="0"/>
              <a:t>debe cruzar, y será de 1,20 m para cruces con líneas de </a:t>
            </a:r>
            <a:r>
              <a:rPr lang="es-ES" dirty="0" smtClean="0"/>
              <a:t>hasta </a:t>
            </a:r>
            <a:r>
              <a:rPr lang="es-ES" dirty="0"/>
              <a:t>33 </a:t>
            </a:r>
            <a:r>
              <a:rPr lang="es-ES" dirty="0" err="1"/>
              <a:t>kV</a:t>
            </a:r>
            <a:r>
              <a:rPr lang="es-ES" dirty="0"/>
              <a:t>, 2,60 m para cruces con líneas de 66 </a:t>
            </a:r>
            <a:r>
              <a:rPr lang="es-ES" dirty="0" err="1"/>
              <a:t>kV</a:t>
            </a:r>
            <a:r>
              <a:rPr lang="es-ES" dirty="0"/>
              <a:t>, 3,10 m </a:t>
            </a:r>
            <a:r>
              <a:rPr lang="es-ES" dirty="0" smtClean="0"/>
              <a:t>para </a:t>
            </a:r>
            <a:r>
              <a:rPr lang="es-ES" dirty="0"/>
              <a:t>cruces con líneas de 132 </a:t>
            </a:r>
            <a:r>
              <a:rPr lang="es-ES" dirty="0" err="1"/>
              <a:t>kV</a:t>
            </a:r>
            <a:r>
              <a:rPr lang="es-ES" dirty="0"/>
              <a:t>, 3,60 m para el cruce con </a:t>
            </a:r>
            <a:r>
              <a:rPr lang="es-ES" dirty="0" smtClean="0"/>
              <a:t>líneas </a:t>
            </a:r>
            <a:r>
              <a:rPr lang="es-ES" dirty="0"/>
              <a:t>de 220 </a:t>
            </a:r>
            <a:r>
              <a:rPr lang="es-ES" dirty="0" err="1"/>
              <a:t>kV</a:t>
            </a:r>
            <a:r>
              <a:rPr lang="es-ES" dirty="0"/>
              <a:t> y 5,10 m para el cruce con líneas de 500 </a:t>
            </a:r>
            <a:r>
              <a:rPr lang="es-ES" dirty="0" err="1"/>
              <a:t>kV</a:t>
            </a:r>
            <a:r>
              <a:rPr lang="es-ES" dirty="0" smtClean="0"/>
              <a:t>.</a:t>
            </a:r>
          </a:p>
        </p:txBody>
      </p:sp>
    </p:spTree>
    <p:extLst>
      <p:ext uri="{BB962C8B-B14F-4D97-AF65-F5344CB8AC3E}">
        <p14:creationId xmlns:p14="http://schemas.microsoft.com/office/powerpoint/2010/main" val="230123368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9796" y="237506"/>
            <a:ext cx="11724905"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Líneas </a:t>
            </a:r>
            <a:r>
              <a:rPr lang="es-ES" b="1" dirty="0">
                <a:solidFill>
                  <a:srgbClr val="0070C0"/>
                </a:solidFill>
                <a:latin typeface="Arial Rounded MT Bold" panose="020F0704030504030204" pitchFamily="34" charset="0"/>
              </a:rPr>
              <a:t>de acometida</a:t>
            </a:r>
          </a:p>
          <a:p>
            <a:pPr algn="just"/>
            <a:r>
              <a:rPr lang="es-ES" dirty="0"/>
              <a:t>Se denomina líneas de acometida a </a:t>
            </a:r>
            <a:r>
              <a:rPr lang="es-ES" dirty="0" smtClean="0"/>
              <a:t>aquella porción de un </a:t>
            </a:r>
            <a:r>
              <a:rPr lang="es-ES" dirty="0"/>
              <a:t>tendido aéreo </a:t>
            </a:r>
            <a:r>
              <a:rPr lang="es-ES" dirty="0" smtClean="0"/>
              <a:t>que vincula la red aérea de baja tensión </a:t>
            </a:r>
            <a:r>
              <a:rPr lang="es-ES" dirty="0"/>
              <a:t>con </a:t>
            </a:r>
            <a:r>
              <a:rPr lang="es-ES" dirty="0" smtClean="0"/>
              <a:t>el punto de suministro de </a:t>
            </a:r>
            <a:r>
              <a:rPr lang="es-ES" dirty="0"/>
              <a:t>energía </a:t>
            </a:r>
            <a:r>
              <a:rPr lang="es-ES" dirty="0" smtClean="0"/>
              <a:t>al cliente o usuario</a:t>
            </a:r>
            <a:r>
              <a:rPr lang="es-ES" dirty="0"/>
              <a:t>. Se </a:t>
            </a:r>
            <a:r>
              <a:rPr lang="es-ES" dirty="0" smtClean="0"/>
              <a:t>realizan </a:t>
            </a:r>
            <a:r>
              <a:rPr lang="es-ES" dirty="0"/>
              <a:t>siempre con conductores </a:t>
            </a:r>
            <a:r>
              <a:rPr lang="es-ES" dirty="0" smtClean="0"/>
              <a:t>aislados</a:t>
            </a:r>
            <a:r>
              <a:rPr lang="es-ES" dirty="0"/>
              <a:t>, </a:t>
            </a:r>
            <a:r>
              <a:rPr lang="es-ES" dirty="0" smtClean="0"/>
              <a:t>y con </a:t>
            </a:r>
            <a:r>
              <a:rPr lang="es-ES" dirty="0"/>
              <a:t>cables </a:t>
            </a:r>
            <a:r>
              <a:rPr lang="es-ES" dirty="0" err="1" smtClean="0"/>
              <a:t>preensamblados</a:t>
            </a:r>
            <a:r>
              <a:rPr lang="es-ES" dirty="0" smtClean="0"/>
              <a:t> o concéntricos </a:t>
            </a:r>
            <a:r>
              <a:rPr lang="es-ES" dirty="0"/>
              <a:t>de aislación simple </a:t>
            </a:r>
            <a:r>
              <a:rPr lang="es-ES" dirty="0" smtClean="0"/>
              <a:t>o reforzada. Pueden </a:t>
            </a:r>
            <a:r>
              <a:rPr lang="es-ES" dirty="0"/>
              <a:t>alimentar consumos </a:t>
            </a:r>
            <a:r>
              <a:rPr lang="es-ES" dirty="0" smtClean="0"/>
              <a:t>individuales o colectivos </a:t>
            </a:r>
            <a:r>
              <a:rPr lang="es-ES" dirty="0"/>
              <a:t>(más </a:t>
            </a:r>
            <a:r>
              <a:rPr lang="es-ES" dirty="0" smtClean="0"/>
              <a:t>de un usuario</a:t>
            </a:r>
            <a:r>
              <a:rPr lang="es-ES" dirty="0"/>
              <a:t>) con sistemas monofásicos o </a:t>
            </a:r>
            <a:r>
              <a:rPr lang="es-ES" dirty="0" smtClean="0"/>
              <a:t>trifásicos con neutro</a:t>
            </a:r>
            <a:r>
              <a:rPr lang="es-ES" dirty="0"/>
              <a:t>.</a:t>
            </a:r>
          </a:p>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Ninguna línea de distribución eléctrica de baja </a:t>
            </a:r>
            <a:r>
              <a:rPr lang="es-ES" b="1" dirty="0">
                <a:solidFill>
                  <a:srgbClr val="FF0000"/>
                </a:solidFill>
                <a:latin typeface="Arial Rounded MT Bold" panose="020F0704030504030204" pitchFamily="34" charset="0"/>
              </a:rPr>
              <a:t>tensión </a:t>
            </a:r>
            <a:r>
              <a:rPr lang="es-ES" b="1" dirty="0" smtClean="0">
                <a:solidFill>
                  <a:srgbClr val="FF0000"/>
                </a:solidFill>
                <a:latin typeface="Arial Rounded MT Bold" panose="020F0704030504030204" pitchFamily="34" charset="0"/>
              </a:rPr>
              <a:t>puede hallarse a menos de 5 m sobre el nivel de la vereda</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r>
              <a:rPr lang="es-ES" b="1" dirty="0" smtClean="0"/>
              <a:t>Cruce e interconexión </a:t>
            </a:r>
            <a:r>
              <a:rPr lang="es-ES" b="1" dirty="0"/>
              <a:t>de dos líneas aéreas </a:t>
            </a:r>
            <a:r>
              <a:rPr lang="es-ES" b="1" dirty="0" err="1"/>
              <a:t>preensambladas</a:t>
            </a:r>
            <a:r>
              <a:rPr lang="es-ES" b="1" dirty="0"/>
              <a:t>.</a:t>
            </a:r>
          </a:p>
          <a:p>
            <a:pPr marL="6365875" indent="-6365875" algn="just"/>
            <a:r>
              <a:rPr lang="es-ES" dirty="0" smtClean="0"/>
              <a:t>		Tendido </a:t>
            </a:r>
            <a:r>
              <a:rPr lang="es-ES" dirty="0"/>
              <a:t>aéreo monofásico de cables unifilares separados en forma horizontal.</a:t>
            </a:r>
          </a:p>
        </p:txBody>
      </p:sp>
      <p:pic>
        <p:nvPicPr>
          <p:cNvPr id="7" name="Picture 6" descr="Federico De Celis - Culminan trabajos de Preensamblado en Speluzzi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885" y="2503467"/>
            <a:ext cx="4286992" cy="2911682"/>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Record Electric | Cómo elegir el cable correcto para l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7081" y="2303814"/>
            <a:ext cx="3906981" cy="3657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60222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1889" y="1459583"/>
            <a:ext cx="11198431" cy="3785652"/>
          </a:xfrm>
          <a:prstGeom prst="rect">
            <a:avLst/>
          </a:prstGeom>
        </p:spPr>
        <p:txBody>
          <a:bodyPr wrap="square">
            <a:spAutoFit/>
          </a:bodyPr>
          <a:lstStyle/>
          <a:p>
            <a:pPr algn="ctr"/>
            <a:r>
              <a:rPr lang="es-ES" sz="4800" b="1" dirty="0" smtClean="0"/>
              <a:t>CIRCUITOS EN INSTALACIONES ELECTRICAS</a:t>
            </a:r>
            <a:endParaRPr lang="es-ES" sz="4800" b="1" dirty="0"/>
          </a:p>
          <a:p>
            <a:pPr algn="ctr"/>
            <a:r>
              <a:rPr lang="es-ES" sz="4800" b="1" dirty="0"/>
              <a:t>Conoceremos </a:t>
            </a:r>
            <a:r>
              <a:rPr lang="es-ES" sz="4800" b="1" dirty="0" smtClean="0"/>
              <a:t>los circuitos </a:t>
            </a:r>
            <a:r>
              <a:rPr lang="es-ES" sz="4800" b="1" dirty="0"/>
              <a:t>de alumbrado </a:t>
            </a:r>
            <a:r>
              <a:rPr lang="es-ES" sz="4800" b="1" dirty="0" smtClean="0"/>
              <a:t>y tomacorrientes. Analizaremos el proceso de determinación de las corrientes máximas.</a:t>
            </a:r>
            <a:endParaRPr lang="es-ES" sz="4800" b="1" dirty="0"/>
          </a:p>
        </p:txBody>
      </p:sp>
    </p:spTree>
    <p:extLst>
      <p:ext uri="{BB962C8B-B14F-4D97-AF65-F5344CB8AC3E}">
        <p14:creationId xmlns:p14="http://schemas.microsoft.com/office/powerpoint/2010/main" val="148545907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1754326"/>
          </a:xfrm>
          <a:prstGeom prst="rect">
            <a:avLst/>
          </a:prstGeom>
        </p:spPr>
        <p:txBody>
          <a:bodyPr wrap="square">
            <a:spAutoFit/>
          </a:bodyPr>
          <a:lstStyle/>
          <a:p>
            <a:pPr algn="just"/>
            <a:r>
              <a:rPr lang="es-ES" dirty="0" smtClean="0"/>
              <a:t>Hemos visto las diferentes líneas y los elementos de </a:t>
            </a:r>
            <a:r>
              <a:rPr lang="es-ES" dirty="0"/>
              <a:t>protección adecuados, ahora veremos </a:t>
            </a:r>
            <a:r>
              <a:rPr lang="es-ES" dirty="0" smtClean="0"/>
              <a:t>la simbología por </a:t>
            </a:r>
            <a:r>
              <a:rPr lang="es-ES" dirty="0"/>
              <a:t>emplear </a:t>
            </a:r>
            <a:r>
              <a:rPr lang="es-ES" dirty="0" smtClean="0"/>
              <a:t>en los planos y cómo se realiza el esquema general de una instalación eléctrica</a:t>
            </a:r>
            <a:r>
              <a:rPr lang="es-ES" dirty="0"/>
              <a:t>.</a:t>
            </a:r>
          </a:p>
          <a:p>
            <a:pPr algn="just"/>
            <a:r>
              <a:rPr lang="es-ES" dirty="0"/>
              <a:t>Desde cada interruptor </a:t>
            </a:r>
            <a:r>
              <a:rPr lang="es-ES" dirty="0" err="1"/>
              <a:t>termomagnético</a:t>
            </a:r>
            <a:r>
              <a:rPr lang="es-ES" dirty="0"/>
              <a:t> instalado en el </a:t>
            </a:r>
            <a:r>
              <a:rPr lang="es-ES" dirty="0" smtClean="0"/>
              <a:t>tablero </a:t>
            </a:r>
            <a:r>
              <a:rPr lang="es-ES" dirty="0"/>
              <a:t>seccional, se sale con el juego de cables de la </a:t>
            </a:r>
            <a:r>
              <a:rPr lang="es-ES" dirty="0" smtClean="0"/>
              <a:t>sección adecuada </a:t>
            </a:r>
            <a:r>
              <a:rPr lang="es-ES" dirty="0"/>
              <a:t>para alimentar cada circuito. Esta sección </a:t>
            </a:r>
            <a:r>
              <a:rPr lang="es-ES" dirty="0" smtClean="0"/>
              <a:t>se </a:t>
            </a:r>
            <a:r>
              <a:rPr lang="es-ES" dirty="0"/>
              <a:t>determina de acuerdo a la corriente máxima que deba </a:t>
            </a:r>
            <a:r>
              <a:rPr lang="es-ES" dirty="0" smtClean="0"/>
              <a:t>alimentar </a:t>
            </a:r>
            <a:r>
              <a:rPr lang="es-ES" dirty="0"/>
              <a:t>dicho circuito</a:t>
            </a:r>
            <a:r>
              <a:rPr lang="es-ES" dirty="0" smtClean="0"/>
              <a:t>.</a:t>
            </a:r>
          </a:p>
          <a:p>
            <a:pPr algn="just"/>
            <a:endParaRPr lang="es-ES" dirty="0"/>
          </a:p>
        </p:txBody>
      </p:sp>
      <p:sp>
        <p:nvSpPr>
          <p:cNvPr id="3" name="Rectángulo 2"/>
          <p:cNvSpPr/>
          <p:nvPr/>
        </p:nvSpPr>
        <p:spPr>
          <a:xfrm>
            <a:off x="1053895" y="5911795"/>
            <a:ext cx="2869848" cy="923330"/>
          </a:xfrm>
          <a:prstGeom prst="rect">
            <a:avLst/>
          </a:prstGeom>
        </p:spPr>
        <p:txBody>
          <a:bodyPr wrap="square">
            <a:spAutoFit/>
          </a:bodyPr>
          <a:lstStyle/>
          <a:p>
            <a:pPr algn="ctr"/>
            <a:r>
              <a:rPr lang="es-ES" b="1" dirty="0" smtClean="0"/>
              <a:t>Simbología </a:t>
            </a:r>
            <a:r>
              <a:rPr lang="es-ES" b="1" dirty="0"/>
              <a:t>básica de los elementos que componen una instalación eléctrica.</a:t>
            </a:r>
          </a:p>
        </p:txBody>
      </p:sp>
      <p:pic>
        <p:nvPicPr>
          <p:cNvPr id="4" name="Imagen 3"/>
          <p:cNvPicPr>
            <a:picLocks noChangeAspect="1"/>
          </p:cNvPicPr>
          <p:nvPr/>
        </p:nvPicPr>
        <p:blipFill>
          <a:blip r:embed="rId2"/>
          <a:stretch>
            <a:fillRect/>
          </a:stretch>
        </p:blipFill>
        <p:spPr>
          <a:xfrm>
            <a:off x="1293432" y="1870261"/>
            <a:ext cx="2390775" cy="4064409"/>
          </a:xfrm>
          <a:prstGeom prst="rect">
            <a:avLst/>
          </a:prstGeom>
        </p:spPr>
      </p:pic>
      <p:pic>
        <p:nvPicPr>
          <p:cNvPr id="5" name="Imagen 4"/>
          <p:cNvPicPr>
            <a:picLocks noChangeAspect="1"/>
          </p:cNvPicPr>
          <p:nvPr/>
        </p:nvPicPr>
        <p:blipFill>
          <a:blip r:embed="rId3"/>
          <a:stretch>
            <a:fillRect/>
          </a:stretch>
        </p:blipFill>
        <p:spPr>
          <a:xfrm>
            <a:off x="4688651" y="1546206"/>
            <a:ext cx="6496050" cy="4665464"/>
          </a:xfrm>
          <a:prstGeom prst="rect">
            <a:avLst/>
          </a:prstGeom>
        </p:spPr>
      </p:pic>
      <p:sp>
        <p:nvSpPr>
          <p:cNvPr id="6" name="Rectángulo 5"/>
          <p:cNvSpPr/>
          <p:nvPr/>
        </p:nvSpPr>
        <p:spPr>
          <a:xfrm>
            <a:off x="5134234" y="6188794"/>
            <a:ext cx="6096000" cy="646331"/>
          </a:xfrm>
          <a:prstGeom prst="rect">
            <a:avLst/>
          </a:prstGeom>
        </p:spPr>
        <p:txBody>
          <a:bodyPr>
            <a:spAutoFit/>
          </a:bodyPr>
          <a:lstStyle/>
          <a:p>
            <a:r>
              <a:rPr lang="es-ES" b="1" dirty="0" smtClean="0"/>
              <a:t>Circuito </a:t>
            </a:r>
            <a:r>
              <a:rPr lang="es-ES" b="1" dirty="0"/>
              <a:t>de cableado de tablero seccional para alimentar cada circuito </a:t>
            </a:r>
            <a:r>
              <a:rPr lang="es-ES" b="1" dirty="0" smtClean="0"/>
              <a:t>de los </a:t>
            </a:r>
            <a:r>
              <a:rPr lang="es-ES" b="1" dirty="0"/>
              <a:t>que conforman una instalación eléctrica.</a:t>
            </a:r>
          </a:p>
        </p:txBody>
      </p:sp>
      <p:sp>
        <p:nvSpPr>
          <p:cNvPr id="7" name="Rectángulo 6"/>
          <p:cNvSpPr/>
          <p:nvPr/>
        </p:nvSpPr>
        <p:spPr>
          <a:xfrm>
            <a:off x="9405257" y="1546206"/>
            <a:ext cx="1824977" cy="484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0960098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smtClean="0"/>
          </a:p>
          <a:p>
            <a:pPr algn="just"/>
            <a:r>
              <a:rPr lang="es-ES" dirty="0"/>
              <a:t>Esquema de uso de protecciones disponibles (marca Schneider Electric) según </a:t>
            </a:r>
            <a:r>
              <a:rPr lang="es-ES" dirty="0" smtClean="0"/>
              <a:t>el destino del circuito </a:t>
            </a:r>
            <a:r>
              <a:rPr lang="es-ES" dirty="0"/>
              <a:t>eléctrico.</a:t>
            </a:r>
          </a:p>
          <a:p>
            <a:pPr algn="just"/>
            <a:endParaRPr lang="es-ES" dirty="0"/>
          </a:p>
        </p:txBody>
      </p:sp>
      <p:pic>
        <p:nvPicPr>
          <p:cNvPr id="8" name="Imagen 7"/>
          <p:cNvPicPr>
            <a:picLocks noChangeAspect="1"/>
          </p:cNvPicPr>
          <p:nvPr/>
        </p:nvPicPr>
        <p:blipFill>
          <a:blip r:embed="rId2"/>
          <a:stretch>
            <a:fillRect/>
          </a:stretch>
        </p:blipFill>
        <p:spPr>
          <a:xfrm>
            <a:off x="2149434" y="334879"/>
            <a:ext cx="7908965" cy="6077796"/>
          </a:xfrm>
          <a:prstGeom prst="rect">
            <a:avLst/>
          </a:prstGeom>
        </p:spPr>
      </p:pic>
    </p:spTree>
    <p:extLst>
      <p:ext uri="{BB962C8B-B14F-4D97-AF65-F5344CB8AC3E}">
        <p14:creationId xmlns:p14="http://schemas.microsoft.com/office/powerpoint/2010/main" val="155745535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4801314"/>
          </a:xfrm>
          <a:prstGeom prst="rect">
            <a:avLst/>
          </a:prstGeom>
        </p:spPr>
        <p:txBody>
          <a:bodyPr wrap="square">
            <a:spAutoFit/>
          </a:bodyPr>
          <a:lstStyle/>
          <a:p>
            <a:pPr algn="just"/>
            <a:r>
              <a:rPr lang="es-ES" dirty="0" smtClean="0"/>
              <a:t>Debe </a:t>
            </a:r>
            <a:r>
              <a:rPr lang="es-ES" dirty="0"/>
              <a:t>haber circuitos dedicados exclusivamente para la </a:t>
            </a:r>
            <a:r>
              <a:rPr lang="es-ES" dirty="0" smtClean="0"/>
              <a:t>iluminación </a:t>
            </a:r>
            <a:r>
              <a:rPr lang="es-ES" dirty="0"/>
              <a:t>de interiores, que podrán contener ventiladores </a:t>
            </a:r>
            <a:r>
              <a:rPr lang="es-ES" dirty="0" smtClean="0"/>
              <a:t>de </a:t>
            </a:r>
            <a:r>
              <a:rPr lang="es-ES" dirty="0"/>
              <a:t>techo (IUG); circuitos de iluminación de patios y </a:t>
            </a:r>
            <a:r>
              <a:rPr lang="es-ES" dirty="0" smtClean="0"/>
              <a:t>jardines (</a:t>
            </a:r>
            <a:r>
              <a:rPr lang="es-ES" dirty="0" err="1" smtClean="0"/>
              <a:t>lUE</a:t>
            </a:r>
            <a:r>
              <a:rPr lang="es-ES" dirty="0" smtClean="0"/>
              <a:t>); circuitos </a:t>
            </a:r>
            <a:r>
              <a:rPr lang="es-ES" dirty="0"/>
              <a:t>de tomacorrientes </a:t>
            </a:r>
            <a:r>
              <a:rPr lang="es-ES" dirty="0" smtClean="0"/>
              <a:t>de uso general interiores (</a:t>
            </a:r>
            <a:r>
              <a:rPr lang="es-ES" dirty="0"/>
              <a:t>TUG); </a:t>
            </a:r>
            <a:r>
              <a:rPr lang="es-ES" dirty="0" smtClean="0"/>
              <a:t>circuitos de alimentación de equipos acondicionadores </a:t>
            </a:r>
            <a:r>
              <a:rPr lang="es-ES" dirty="0"/>
              <a:t>de aires (TUE); </a:t>
            </a:r>
            <a:r>
              <a:rPr lang="es-ES" dirty="0" smtClean="0"/>
              <a:t>circuitos </a:t>
            </a:r>
            <a:r>
              <a:rPr lang="es-ES" dirty="0"/>
              <a:t>destinados a alimentar bombas </a:t>
            </a:r>
            <a:r>
              <a:rPr lang="es-ES" dirty="0" smtClean="0"/>
              <a:t>de </a:t>
            </a:r>
            <a:r>
              <a:rPr lang="es-ES" dirty="0"/>
              <a:t>agua, portones eléctricos, conjunto bomba-filtro en </a:t>
            </a:r>
            <a:r>
              <a:rPr lang="es-ES" dirty="0" smtClean="0"/>
              <a:t>piscinas </a:t>
            </a:r>
            <a:r>
              <a:rPr lang="es-ES" dirty="0"/>
              <a:t>(ACU) que son de carga única</a:t>
            </a:r>
            <a:r>
              <a:rPr lang="es-ES" dirty="0" smtClean="0"/>
              <a:t>.</a:t>
            </a:r>
          </a:p>
          <a:p>
            <a:pPr algn="ctr"/>
            <a:r>
              <a:rPr lang="es-ES" b="1" dirty="0" smtClean="0">
                <a:solidFill>
                  <a:srgbClr val="FF0000"/>
                </a:solidFill>
                <a:latin typeface="Arial Rounded MT Bold" panose="020F0704030504030204" pitchFamily="34" charset="0"/>
              </a:rPr>
              <a:t>No se deben mezclar elementos de un circuito en oro ni tampoco agregar cargas a los circuitos de carga única.</a:t>
            </a:r>
          </a:p>
          <a:p>
            <a:pPr algn="just"/>
            <a:r>
              <a:rPr lang="es-ES" dirty="0" smtClean="0"/>
              <a:t>No se </a:t>
            </a:r>
            <a:r>
              <a:rPr lang="es-ES" dirty="0"/>
              <a:t>deben mezclar elementos de un circuito en otro; por </a:t>
            </a:r>
            <a:r>
              <a:rPr lang="es-ES" dirty="0" smtClean="0"/>
              <a:t>ejemplo</a:t>
            </a:r>
            <a:r>
              <a:rPr lang="es-ES" dirty="0"/>
              <a:t>, en un circuito de tomacorrientes no puede haber </a:t>
            </a:r>
            <a:r>
              <a:rPr lang="es-ES" dirty="0" smtClean="0"/>
              <a:t>bocas </a:t>
            </a:r>
            <a:r>
              <a:rPr lang="es-ES" dirty="0"/>
              <a:t>de iluminación.</a:t>
            </a:r>
          </a:p>
          <a:p>
            <a:pPr algn="just"/>
            <a:r>
              <a:rPr lang="es-ES" dirty="0" smtClean="0"/>
              <a:t>Los </a:t>
            </a:r>
            <a:r>
              <a:rPr lang="es-ES" dirty="0"/>
              <a:t>circuitos de cargas únicas son para esa carga única, </a:t>
            </a:r>
            <a:r>
              <a:rPr lang="es-ES" dirty="0" smtClean="0"/>
              <a:t>no </a:t>
            </a:r>
            <a:r>
              <a:rPr lang="es-ES" dirty="0"/>
              <a:t>se les puede agregar ninguna otra carga.</a:t>
            </a:r>
          </a:p>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alumbrado y tomacorriente</a:t>
            </a:r>
            <a:endParaRPr lang="es-ES" b="1" dirty="0">
              <a:solidFill>
                <a:srgbClr val="0070C0"/>
              </a:solidFill>
              <a:latin typeface="Arial Rounded MT Bold" panose="020F0704030504030204" pitchFamily="34" charset="0"/>
            </a:endParaRPr>
          </a:p>
          <a:p>
            <a:pPr algn="just"/>
            <a:r>
              <a:rPr lang="es-ES" dirty="0"/>
              <a:t>En los planos de una instalación de electricidad, se debe </a:t>
            </a:r>
            <a:r>
              <a:rPr lang="es-ES" dirty="0" smtClean="0"/>
              <a:t>mostrar</a:t>
            </a:r>
            <a:r>
              <a:rPr lang="es-ES" dirty="0"/>
              <a:t>, en la planta, la ubicación de los diferentes elementos </a:t>
            </a:r>
            <a:r>
              <a:rPr lang="es-ES" dirty="0" smtClean="0"/>
              <a:t>que hacen </a:t>
            </a:r>
            <a:r>
              <a:rPr lang="es-ES" dirty="0"/>
              <a:t>a la </a:t>
            </a:r>
            <a:r>
              <a:rPr lang="es-ES" dirty="0" smtClean="0"/>
              <a:t>instalación eléctrica</a:t>
            </a:r>
            <a:r>
              <a:rPr lang="es-ES" dirty="0"/>
              <a:t>.</a:t>
            </a:r>
            <a:endParaRPr lang="es-ES" dirty="0" smtClean="0"/>
          </a:p>
          <a:p>
            <a:pPr algn="just"/>
            <a:r>
              <a:rPr lang="es-ES" dirty="0" smtClean="0"/>
              <a:t>Estos </a:t>
            </a:r>
            <a:r>
              <a:rPr lang="es-ES" dirty="0"/>
              <a:t>serán: las bocas de iluminación, ya sean de uso común </a:t>
            </a:r>
            <a:r>
              <a:rPr lang="es-ES" dirty="0" smtClean="0"/>
              <a:t>o de uso especial</a:t>
            </a:r>
            <a:r>
              <a:rPr lang="es-ES" dirty="0"/>
              <a:t>, tanto de techo como </a:t>
            </a:r>
            <a:r>
              <a:rPr lang="es-ES" dirty="0" smtClean="0"/>
              <a:t>de pared; los </a:t>
            </a:r>
            <a:r>
              <a:rPr lang="es-ES" dirty="0"/>
              <a:t>tomacorrientes de uso común o los de uso </a:t>
            </a:r>
            <a:r>
              <a:rPr lang="es-ES" dirty="0" smtClean="0"/>
              <a:t>especial (</a:t>
            </a:r>
            <a:r>
              <a:rPr lang="es-ES" dirty="0"/>
              <a:t>horno eléctrico, equipos acondicionadores de aire); las </a:t>
            </a:r>
            <a:r>
              <a:rPr lang="es-ES" dirty="0" smtClean="0"/>
              <a:t>instalaciones </a:t>
            </a:r>
            <a:r>
              <a:rPr lang="es-ES" dirty="0"/>
              <a:t>fijas (bombas de agua, portones, </a:t>
            </a:r>
            <a:r>
              <a:rPr lang="es-ES" dirty="0" smtClean="0"/>
              <a:t>ascensores); los circuitos de telefonía, televisión y otras aplicaciones </a:t>
            </a:r>
            <a:r>
              <a:rPr lang="es-ES" dirty="0"/>
              <a:t>de muy baja </a:t>
            </a:r>
            <a:r>
              <a:rPr lang="es-ES" dirty="0" smtClean="0"/>
              <a:t>tensión de servicio (MBTS).-</a:t>
            </a:r>
          </a:p>
          <a:p>
            <a:pPr algn="just"/>
            <a:endParaRPr lang="es-ES" dirty="0"/>
          </a:p>
        </p:txBody>
      </p:sp>
    </p:spTree>
    <p:extLst>
      <p:ext uri="{BB962C8B-B14F-4D97-AF65-F5344CB8AC3E}">
        <p14:creationId xmlns:p14="http://schemas.microsoft.com/office/powerpoint/2010/main" val="187787841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447925" y="785812"/>
            <a:ext cx="7296150" cy="5286375"/>
          </a:xfrm>
          <a:prstGeom prst="rect">
            <a:avLst/>
          </a:prstGeom>
        </p:spPr>
      </p:pic>
      <p:sp>
        <p:nvSpPr>
          <p:cNvPr id="4" name="Rectángulo 3"/>
          <p:cNvSpPr/>
          <p:nvPr/>
        </p:nvSpPr>
        <p:spPr>
          <a:xfrm>
            <a:off x="2857995" y="6072187"/>
            <a:ext cx="6096000" cy="646331"/>
          </a:xfrm>
          <a:prstGeom prst="rect">
            <a:avLst/>
          </a:prstGeom>
        </p:spPr>
        <p:txBody>
          <a:bodyPr>
            <a:spAutoFit/>
          </a:bodyPr>
          <a:lstStyle/>
          <a:p>
            <a:pPr algn="ctr"/>
            <a:r>
              <a:rPr lang="es-ES" b="1" dirty="0"/>
              <a:t>Planta tipo de instalación eléctrica que muestra los circuitos de iluminación </a:t>
            </a:r>
            <a:r>
              <a:rPr lang="es-ES" b="1" dirty="0" smtClean="0"/>
              <a:t>y de </a:t>
            </a:r>
            <a:r>
              <a:rPr lang="es-ES" b="1" dirty="0"/>
              <a:t>tomacorrientes.</a:t>
            </a:r>
          </a:p>
        </p:txBody>
      </p:sp>
    </p:spTree>
    <p:extLst>
      <p:ext uri="{BB962C8B-B14F-4D97-AF65-F5344CB8AC3E}">
        <p14:creationId xmlns:p14="http://schemas.microsoft.com/office/powerpoint/2010/main" val="242812673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dirty="0" smtClean="0"/>
              <a:t>Primero se debe establecer qué grado de electrificación corresponde para cada local, oficina o vivienda. Para ello se tomará la superficie cubierta más la </a:t>
            </a:r>
            <a:r>
              <a:rPr lang="es-ES" dirty="0" err="1" smtClean="0"/>
              <a:t>semicubierta</a:t>
            </a:r>
            <a:r>
              <a:rPr lang="es-ES" dirty="0" smtClean="0"/>
              <a:t> de la vivienda</a:t>
            </a:r>
            <a:r>
              <a:rPr lang="es-ES" dirty="0"/>
              <a:t>, </a:t>
            </a:r>
            <a:r>
              <a:rPr lang="es-ES" dirty="0" smtClean="0"/>
              <a:t>oficina o local y, con este dato, se tendrá una primera </a:t>
            </a:r>
            <a:r>
              <a:rPr lang="es-ES" dirty="0"/>
              <a:t>aproximación </a:t>
            </a:r>
            <a:r>
              <a:rPr lang="es-ES" dirty="0" smtClean="0"/>
              <a:t>del grado </a:t>
            </a:r>
            <a:r>
              <a:rPr lang="es-ES" dirty="0"/>
              <a:t>de electrificación necesario. </a:t>
            </a:r>
          </a:p>
          <a:p>
            <a:pPr algn="just"/>
            <a:r>
              <a:rPr lang="es-ES" dirty="0"/>
              <a:t>Debemos tener </a:t>
            </a:r>
            <a:r>
              <a:rPr lang="es-ES" dirty="0" smtClean="0"/>
              <a:t>en cuenta que el segundo paso es calcular la potencia máxima </a:t>
            </a:r>
            <a:r>
              <a:rPr lang="es-ES" dirty="0"/>
              <a:t>simultánea, </a:t>
            </a:r>
            <a:r>
              <a:rPr lang="es-ES" dirty="0" smtClean="0"/>
              <a:t>la que se determina por la suma de las bocas de iluminación, más los consumos de los tomacorrientes</a:t>
            </a:r>
            <a:r>
              <a:rPr lang="es-ES" dirty="0"/>
              <a:t>, más </a:t>
            </a:r>
            <a:r>
              <a:rPr lang="es-ES" dirty="0" smtClean="0"/>
              <a:t>las cargas </a:t>
            </a:r>
            <a:r>
              <a:rPr lang="es-ES" dirty="0"/>
              <a:t>especiales </a:t>
            </a:r>
            <a:r>
              <a:rPr lang="es-ES" dirty="0" smtClean="0"/>
              <a:t>por instalar, todo </a:t>
            </a:r>
            <a:r>
              <a:rPr lang="es-ES" dirty="0"/>
              <a:t>de acuerdo al destino de cada ambiente según se </a:t>
            </a:r>
            <a:r>
              <a:rPr lang="es-ES" dirty="0" smtClean="0"/>
              <a:t>encuentre </a:t>
            </a:r>
            <a:r>
              <a:rPr lang="es-ES" dirty="0"/>
              <a:t>establecido en la reglamentación vigente propia de </a:t>
            </a:r>
            <a:r>
              <a:rPr lang="es-ES" dirty="0" smtClean="0"/>
              <a:t>cada </a:t>
            </a:r>
            <a:r>
              <a:rPr lang="es-ES" dirty="0"/>
              <a:t>país.</a:t>
            </a:r>
          </a:p>
          <a:p>
            <a:pPr algn="just"/>
            <a:r>
              <a:rPr lang="es-ES" dirty="0"/>
              <a:t>Pensemos por ejemplo en una vivienda conformada por un </a:t>
            </a:r>
            <a:r>
              <a:rPr lang="es-ES" dirty="0" smtClean="0"/>
              <a:t>dormitorio </a:t>
            </a:r>
            <a:r>
              <a:rPr lang="es-ES" dirty="0"/>
              <a:t>(9 </a:t>
            </a:r>
            <a:r>
              <a:rPr lang="es-ES" dirty="0" smtClean="0"/>
              <a:t>m²), </a:t>
            </a:r>
            <a:r>
              <a:rPr lang="es-ES" dirty="0"/>
              <a:t>living-comedor (24 </a:t>
            </a:r>
            <a:r>
              <a:rPr lang="es-ES" dirty="0" smtClean="0"/>
              <a:t>m²), </a:t>
            </a:r>
            <a:r>
              <a:rPr lang="es-ES" dirty="0"/>
              <a:t>baño (5 </a:t>
            </a:r>
            <a:r>
              <a:rPr lang="es-ES" dirty="0" smtClean="0"/>
              <a:t>m²), </a:t>
            </a:r>
            <a:r>
              <a:rPr lang="es-ES" dirty="0"/>
              <a:t>cocina</a:t>
            </a:r>
          </a:p>
          <a:p>
            <a:pPr algn="just"/>
            <a:r>
              <a:rPr lang="es-ES" dirty="0"/>
              <a:t>(6 </a:t>
            </a:r>
            <a:r>
              <a:rPr lang="es-ES" dirty="0" smtClean="0"/>
              <a:t>m²) </a:t>
            </a:r>
            <a:r>
              <a:rPr lang="es-ES" dirty="0"/>
              <a:t>y un paso (3 </a:t>
            </a:r>
            <a:r>
              <a:rPr lang="es-ES" dirty="0" smtClean="0"/>
              <a:t>m²) </a:t>
            </a:r>
            <a:r>
              <a:rPr lang="es-ES" dirty="0"/>
              <a:t>de acceso al dormitorio y al baño. La </a:t>
            </a:r>
            <a:r>
              <a:rPr lang="es-ES" dirty="0" smtClean="0"/>
              <a:t>superficie </a:t>
            </a:r>
            <a:r>
              <a:rPr lang="es-ES" dirty="0"/>
              <a:t>total es de 47 </a:t>
            </a:r>
            <a:r>
              <a:rPr lang="es-ES" dirty="0" smtClean="0"/>
              <a:t>m², </a:t>
            </a:r>
            <a:r>
              <a:rPr lang="es-ES" dirty="0"/>
              <a:t>En principio, estamos ante un </a:t>
            </a:r>
            <a:r>
              <a:rPr lang="es-ES" dirty="0" smtClean="0"/>
              <a:t>caso </a:t>
            </a:r>
            <a:r>
              <a:rPr lang="es-ES" dirty="0"/>
              <a:t>de electrificación mínima. Veamos los requerimientos </a:t>
            </a:r>
            <a:r>
              <a:rPr lang="es-ES" dirty="0" smtClean="0"/>
              <a:t>para </a:t>
            </a:r>
            <a:r>
              <a:rPr lang="es-ES" dirty="0"/>
              <a:t>calcular la potencia máxima simultánea.</a:t>
            </a:r>
          </a:p>
          <a:p>
            <a:pPr marL="742950" lvl="1" indent="-285750" algn="just">
              <a:buFont typeface="Arial" panose="020B0604020202020204" pitchFamily="34" charset="0"/>
              <a:buChar char="•"/>
            </a:pPr>
            <a:r>
              <a:rPr lang="es-ES" b="1" dirty="0" smtClean="0"/>
              <a:t>Living- comedor</a:t>
            </a:r>
            <a:r>
              <a:rPr lang="es-ES" dirty="0" smtClean="0"/>
              <a:t>: Un </a:t>
            </a:r>
            <a:r>
              <a:rPr lang="es-ES" dirty="0"/>
              <a:t>tomacorriente de uso general cada 6 </a:t>
            </a:r>
            <a:r>
              <a:rPr lang="es-ES" dirty="0" smtClean="0"/>
              <a:t>m² </a:t>
            </a:r>
            <a:r>
              <a:rPr lang="es-ES" dirty="0"/>
              <a:t>o fracción </a:t>
            </a:r>
            <a:r>
              <a:rPr lang="es-ES" dirty="0" smtClean="0"/>
              <a:t>de </a:t>
            </a:r>
            <a:r>
              <a:rPr lang="es-ES" dirty="0"/>
              <a:t>superficie; corresponden cuatro tomacorrientes de </a:t>
            </a:r>
            <a:r>
              <a:rPr lang="es-ES" dirty="0" smtClean="0"/>
              <a:t>uso </a:t>
            </a:r>
            <a:r>
              <a:rPr lang="es-ES" dirty="0"/>
              <a:t>general.</a:t>
            </a:r>
          </a:p>
          <a:p>
            <a:pPr marL="712788" algn="just"/>
            <a:r>
              <a:rPr lang="es-ES" dirty="0" smtClean="0"/>
              <a:t>Una </a:t>
            </a:r>
            <a:r>
              <a:rPr lang="es-ES" dirty="0"/>
              <a:t>boca de iluminación de uso general por cada 18 </a:t>
            </a:r>
            <a:r>
              <a:rPr lang="es-ES" dirty="0" smtClean="0"/>
              <a:t>m²o fracción </a:t>
            </a:r>
            <a:r>
              <a:rPr lang="es-ES" dirty="0"/>
              <a:t>de superficie; corresponden dos bocas de </a:t>
            </a:r>
            <a:r>
              <a:rPr lang="es-ES" b="1" dirty="0" smtClean="0"/>
              <a:t>iluminación </a:t>
            </a:r>
            <a:r>
              <a:rPr lang="es-ES" b="1" dirty="0"/>
              <a:t>de uso general.</a:t>
            </a:r>
          </a:p>
          <a:p>
            <a:pPr marL="742950" lvl="1" indent="-285750" algn="just">
              <a:buFont typeface="Arial" panose="020B0604020202020204" pitchFamily="34" charset="0"/>
              <a:buChar char="•"/>
            </a:pPr>
            <a:r>
              <a:rPr lang="es-ES" b="1" dirty="0"/>
              <a:t>Dormitorio</a:t>
            </a:r>
            <a:r>
              <a:rPr lang="es-ES" b="1" dirty="0" smtClean="0"/>
              <a:t>: </a:t>
            </a:r>
            <a:r>
              <a:rPr lang="es-ES" dirty="0" smtClean="0"/>
              <a:t>Tres </a:t>
            </a:r>
            <a:r>
              <a:rPr lang="es-ES" dirty="0"/>
              <a:t>tomacorrientes </a:t>
            </a:r>
            <a:r>
              <a:rPr lang="es-ES" dirty="0" smtClean="0"/>
              <a:t>de uso general</a:t>
            </a:r>
            <a:r>
              <a:rPr lang="es-ES" dirty="0"/>
              <a:t>.</a:t>
            </a:r>
          </a:p>
          <a:p>
            <a:pPr marL="712788" algn="just"/>
            <a:r>
              <a:rPr lang="es-ES" dirty="0" smtClean="0"/>
              <a:t>Una boca de iluminación de uso general</a:t>
            </a:r>
            <a:r>
              <a:rPr lang="es-ES" dirty="0"/>
              <a:t>. </a:t>
            </a:r>
          </a:p>
          <a:p>
            <a:pPr marL="742950" lvl="1" indent="-285750" algn="just">
              <a:buFont typeface="Arial" panose="020B0604020202020204" pitchFamily="34" charset="0"/>
              <a:buChar char="•"/>
            </a:pPr>
            <a:r>
              <a:rPr lang="es-ES" b="1" dirty="0" smtClean="0"/>
              <a:t>Cocina: </a:t>
            </a:r>
            <a:r>
              <a:rPr lang="es-ES" dirty="0" smtClean="0"/>
              <a:t>Tres </a:t>
            </a:r>
            <a:r>
              <a:rPr lang="es-ES" dirty="0"/>
              <a:t>tomacorrientes </a:t>
            </a:r>
            <a:r>
              <a:rPr lang="es-ES" dirty="0" smtClean="0"/>
              <a:t>de uso general</a:t>
            </a:r>
            <a:r>
              <a:rPr lang="es-ES" dirty="0"/>
              <a:t>.</a:t>
            </a:r>
          </a:p>
          <a:p>
            <a:pPr marL="712788" algn="just">
              <a:tabLst>
                <a:tab pos="712788" algn="l"/>
              </a:tabLst>
            </a:pPr>
            <a:r>
              <a:rPr lang="es-ES" dirty="0"/>
              <a:t>Dos tomacorrientes de uso general (como mínimo) para </a:t>
            </a:r>
            <a:r>
              <a:rPr lang="es-ES" dirty="0" smtClean="0"/>
              <a:t>artefactos </a:t>
            </a:r>
            <a:r>
              <a:rPr lang="es-ES" dirty="0"/>
              <a:t>electrodomésticos de ubicación fija (heladera, </a:t>
            </a:r>
            <a:r>
              <a:rPr lang="es-ES" dirty="0" smtClean="0"/>
              <a:t>lavavajillas</a:t>
            </a:r>
            <a:r>
              <a:rPr lang="es-ES" dirty="0"/>
              <a:t>, etcétera) adicionales a los anteriores.</a:t>
            </a:r>
          </a:p>
          <a:p>
            <a:pPr marL="712788" algn="just">
              <a:tabLst>
                <a:tab pos="712788" algn="l"/>
              </a:tabLst>
            </a:pPr>
            <a:r>
              <a:rPr lang="es-ES" dirty="0" smtClean="0"/>
              <a:t>Una boca de iluminación de uso general</a:t>
            </a:r>
            <a:r>
              <a:rPr lang="es-ES" dirty="0"/>
              <a:t>. </a:t>
            </a:r>
          </a:p>
          <a:p>
            <a:pPr marL="742950" lvl="1" indent="-285750" algn="just">
              <a:buFont typeface="Arial" panose="020B0604020202020204" pitchFamily="34" charset="0"/>
              <a:buChar char="•"/>
            </a:pPr>
            <a:r>
              <a:rPr lang="es-ES" b="1" dirty="0"/>
              <a:t>Baño:</a:t>
            </a:r>
          </a:p>
          <a:p>
            <a:pPr marL="712788" algn="just"/>
            <a:r>
              <a:rPr lang="es-ES" dirty="0"/>
              <a:t>Un tomacorriente </a:t>
            </a:r>
            <a:r>
              <a:rPr lang="es-ES" dirty="0" smtClean="0"/>
              <a:t>de uso </a:t>
            </a:r>
            <a:r>
              <a:rPr lang="es-ES" dirty="0"/>
              <a:t>general.</a:t>
            </a:r>
          </a:p>
          <a:p>
            <a:pPr marL="712788" algn="just"/>
            <a:r>
              <a:rPr lang="es-ES" dirty="0" smtClean="0"/>
              <a:t>Una boca de iluminación de uso general</a:t>
            </a:r>
            <a:r>
              <a:rPr lang="es-ES" dirty="0"/>
              <a:t>. </a:t>
            </a:r>
          </a:p>
          <a:p>
            <a:pPr algn="just"/>
            <a:endParaRPr lang="es-ES" dirty="0"/>
          </a:p>
        </p:txBody>
      </p:sp>
    </p:spTree>
    <p:extLst>
      <p:ext uri="{BB962C8B-B14F-4D97-AF65-F5344CB8AC3E}">
        <p14:creationId xmlns:p14="http://schemas.microsoft.com/office/powerpoint/2010/main" val="15234073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186309"/>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Pasillo</a:t>
            </a:r>
            <a:r>
              <a:rPr lang="es-ES" dirty="0"/>
              <a:t>:</a:t>
            </a:r>
          </a:p>
          <a:p>
            <a:pPr marL="712788" algn="just"/>
            <a:r>
              <a:rPr lang="es-ES" dirty="0"/>
              <a:t>Una boca de iluminación de uso general por cada 5 m </a:t>
            </a:r>
            <a:r>
              <a:rPr lang="es-ES" dirty="0" smtClean="0"/>
              <a:t>lineales </a:t>
            </a:r>
            <a:r>
              <a:rPr lang="es-ES" dirty="0"/>
              <a:t>o fracción; corresponde una boca de iluminación </a:t>
            </a:r>
            <a:r>
              <a:rPr lang="es-ES" dirty="0" smtClean="0"/>
              <a:t>de </a:t>
            </a:r>
            <a:r>
              <a:rPr lang="es-ES" dirty="0"/>
              <a:t>uso </a:t>
            </a:r>
            <a:r>
              <a:rPr lang="es-ES" dirty="0" smtClean="0"/>
              <a:t>general. </a:t>
            </a:r>
          </a:p>
          <a:p>
            <a:pPr algn="just"/>
            <a:endParaRPr lang="es-ES" dirty="0"/>
          </a:p>
          <a:p>
            <a:pPr algn="just"/>
            <a:r>
              <a:rPr lang="es-ES" dirty="0" smtClean="0"/>
              <a:t>Si hacemos el recuento </a:t>
            </a:r>
            <a:r>
              <a:rPr lang="es-ES" dirty="0"/>
              <a:t>tenemos:</a:t>
            </a:r>
          </a:p>
          <a:p>
            <a:pPr marL="742950" lvl="1" indent="-285750" algn="just">
              <a:buFont typeface="Arial" panose="020B0604020202020204" pitchFamily="34" charset="0"/>
              <a:buChar char="•"/>
            </a:pPr>
            <a:r>
              <a:rPr lang="es-ES" b="1" dirty="0" smtClean="0"/>
              <a:t>Tomacorrientes de uso general</a:t>
            </a:r>
            <a:r>
              <a:rPr lang="es-ES" b="1" dirty="0"/>
              <a:t>: 13</a:t>
            </a:r>
          </a:p>
          <a:p>
            <a:pPr marL="742950" lvl="1" indent="-285750" algn="just">
              <a:buFont typeface="Arial" panose="020B0604020202020204" pitchFamily="34" charset="0"/>
              <a:buChar char="•"/>
            </a:pPr>
            <a:r>
              <a:rPr lang="es-ES" b="1" dirty="0" smtClean="0"/>
              <a:t>Bocas de iluminación de uso general</a:t>
            </a:r>
            <a:r>
              <a:rPr lang="es-ES" b="1" dirty="0"/>
              <a:t>: 6</a:t>
            </a:r>
          </a:p>
          <a:p>
            <a:pPr algn="just"/>
            <a:r>
              <a:rPr lang="es-ES" dirty="0"/>
              <a:t>Por las cantidades, contamos con un circuito de </a:t>
            </a:r>
            <a:r>
              <a:rPr lang="es-ES" dirty="0" smtClean="0"/>
              <a:t>tomacorrientes </a:t>
            </a:r>
            <a:r>
              <a:rPr lang="es-ES" dirty="0"/>
              <a:t>de uso general y un circuito de iluminación de uso </a:t>
            </a:r>
            <a:r>
              <a:rPr lang="es-ES" dirty="0" smtClean="0"/>
              <a:t>general</a:t>
            </a:r>
            <a:r>
              <a:rPr lang="es-ES" dirty="0"/>
              <a:t>.</a:t>
            </a:r>
          </a:p>
          <a:p>
            <a:pPr algn="just"/>
            <a:r>
              <a:rPr lang="es-ES" dirty="0"/>
              <a:t>Para calcular la potencia máxima simultánea, se toma el 66 % </a:t>
            </a:r>
            <a:r>
              <a:rPr lang="es-ES" dirty="0" smtClean="0"/>
              <a:t>de </a:t>
            </a:r>
            <a:r>
              <a:rPr lang="es-ES" dirty="0"/>
              <a:t>la potencia instalada para iluminación a razón de 150 VA </a:t>
            </a:r>
          </a:p>
          <a:p>
            <a:pPr algn="just"/>
            <a:r>
              <a:rPr lang="es-ES" dirty="0"/>
              <a:t>por boca, en nuestro ejemplo será 66 % de 6 x 150 VA, o sea </a:t>
            </a:r>
            <a:r>
              <a:rPr lang="es-ES" dirty="0" smtClean="0"/>
              <a:t>594 </a:t>
            </a:r>
            <a:r>
              <a:rPr lang="es-ES" dirty="0"/>
              <a:t>VA, y 2200 VA por el circuito de tomacorrientes de uso </a:t>
            </a:r>
            <a:r>
              <a:rPr lang="es-ES" dirty="0" smtClean="0"/>
              <a:t>general</a:t>
            </a:r>
            <a:r>
              <a:rPr lang="es-ES" dirty="0"/>
              <a:t>. Tenemos entonces un total de 2794 VA que corresponde </a:t>
            </a:r>
            <a:r>
              <a:rPr lang="es-ES" dirty="0" smtClean="0"/>
              <a:t>a </a:t>
            </a:r>
            <a:r>
              <a:rPr lang="es-ES" dirty="0"/>
              <a:t>un grado de electrificación mínimo.</a:t>
            </a:r>
          </a:p>
          <a:p>
            <a:pPr algn="just"/>
            <a:r>
              <a:rPr lang="es-ES" dirty="0"/>
              <a:t>Ahora bien, si se piensa en instalar equipos </a:t>
            </a:r>
            <a:r>
              <a:rPr lang="es-ES" dirty="0" smtClean="0"/>
              <a:t>acondicionadores </a:t>
            </a:r>
            <a:r>
              <a:rPr lang="es-ES" dirty="0"/>
              <a:t>de aire, se debe agregar un circuito de tomas </a:t>
            </a:r>
            <a:r>
              <a:rPr lang="es-ES" dirty="0" smtClean="0"/>
              <a:t>especiales</a:t>
            </a:r>
            <a:r>
              <a:rPr lang="es-ES" dirty="0"/>
              <a:t>, y el consumo de este circuito se calcula a 3300 VA, </a:t>
            </a:r>
            <a:r>
              <a:rPr lang="es-ES" dirty="0" smtClean="0"/>
              <a:t>lo </a:t>
            </a:r>
            <a:r>
              <a:rPr lang="es-ES" dirty="0"/>
              <a:t>que hace que la potencia máxima simultánea calculada </a:t>
            </a:r>
            <a:r>
              <a:rPr lang="es-ES" dirty="0" smtClean="0"/>
              <a:t>se </a:t>
            </a:r>
            <a:r>
              <a:rPr lang="es-ES" dirty="0"/>
              <a:t>eleve a 6094 VA, la que determina un grado de </a:t>
            </a:r>
            <a:r>
              <a:rPr lang="es-ES" dirty="0" smtClean="0"/>
              <a:t>electrificación </a:t>
            </a:r>
            <a:r>
              <a:rPr lang="es-ES" dirty="0"/>
              <a:t>medio, independiente de la superficie que es menor. </a:t>
            </a:r>
          </a:p>
          <a:p>
            <a:pPr algn="just"/>
            <a:r>
              <a:rPr lang="es-ES" dirty="0"/>
              <a:t>Respecto de las cantidades de bocas por ambiente que se </a:t>
            </a:r>
            <a:r>
              <a:rPr lang="es-ES" dirty="0" smtClean="0"/>
              <a:t>habían </a:t>
            </a:r>
            <a:r>
              <a:rPr lang="es-ES" dirty="0"/>
              <a:t>calculado para el grado de electrificación mínimo, </a:t>
            </a:r>
            <a:r>
              <a:rPr lang="es-ES" dirty="0" smtClean="0"/>
              <a:t>como </a:t>
            </a:r>
            <a:r>
              <a:rPr lang="es-ES" dirty="0"/>
              <a:t>ahora se tiene un grado de electrificación medio, para </a:t>
            </a:r>
            <a:r>
              <a:rPr lang="es-ES" dirty="0" smtClean="0"/>
              <a:t>nuestro </a:t>
            </a:r>
            <a:r>
              <a:rPr lang="es-ES" dirty="0"/>
              <a:t>ejemplo debemos agregar a las bocas ya </a:t>
            </a:r>
            <a:r>
              <a:rPr lang="es-ES" dirty="0" smtClean="0"/>
              <a:t>calculadas </a:t>
            </a:r>
            <a:r>
              <a:rPr lang="es-ES" dirty="0"/>
              <a:t>una boca de iluminación de uso general en la cocina y </a:t>
            </a:r>
            <a:r>
              <a:rPr lang="es-ES" dirty="0" smtClean="0"/>
              <a:t>un </a:t>
            </a:r>
            <a:r>
              <a:rPr lang="es-ES" dirty="0"/>
              <a:t>tomacorriente de uso general en el paso.</a:t>
            </a:r>
          </a:p>
          <a:p>
            <a:pPr algn="just"/>
            <a:r>
              <a:rPr lang="es-ES" dirty="0"/>
              <a:t>Por lo tanto, el tablero seccional contendrá, además del </a:t>
            </a:r>
            <a:r>
              <a:rPr lang="es-ES" dirty="0" smtClean="0"/>
              <a:t>disyuntor </a:t>
            </a:r>
            <a:r>
              <a:rPr lang="es-ES" dirty="0"/>
              <a:t>diferencial de entrada, tres interruptores </a:t>
            </a:r>
            <a:r>
              <a:rPr lang="es-ES" dirty="0" err="1" smtClean="0"/>
              <a:t>termomagnéticos</a:t>
            </a:r>
            <a:r>
              <a:rPr lang="es-ES" dirty="0" smtClean="0"/>
              <a:t> </a:t>
            </a:r>
            <a:r>
              <a:rPr lang="es-ES" dirty="0"/>
              <a:t>bipolares, uno para iluminación de uso general </a:t>
            </a:r>
            <a:r>
              <a:rPr lang="es-ES" dirty="0" smtClean="0"/>
              <a:t>(</a:t>
            </a:r>
            <a:r>
              <a:rPr lang="es-ES" dirty="0"/>
              <a:t>7 bocas), uno para toma-corrientes de uso general (14 </a:t>
            </a:r>
            <a:r>
              <a:rPr lang="es-ES" dirty="0" smtClean="0"/>
              <a:t>bocas</a:t>
            </a:r>
            <a:r>
              <a:rPr lang="es-ES" dirty="0"/>
              <a:t>) y uno para tomacorrientes de uso especial (2 bocas</a:t>
            </a:r>
            <a:r>
              <a:rPr lang="es-ES" dirty="0" smtClean="0"/>
              <a:t>).</a:t>
            </a:r>
          </a:p>
          <a:p>
            <a:pPr algn="just"/>
            <a:endParaRPr lang="es-ES" dirty="0"/>
          </a:p>
        </p:txBody>
      </p:sp>
    </p:spTree>
    <p:extLst>
      <p:ext uri="{BB962C8B-B14F-4D97-AF65-F5344CB8AC3E}">
        <p14:creationId xmlns:p14="http://schemas.microsoft.com/office/powerpoint/2010/main" val="8525806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Corrientes </a:t>
            </a:r>
            <a:r>
              <a:rPr lang="es-ES" b="1" dirty="0">
                <a:solidFill>
                  <a:srgbClr val="0070C0"/>
                </a:solidFill>
                <a:latin typeface="Arial Rounded MT Bold" panose="020F0704030504030204" pitchFamily="34" charset="0"/>
              </a:rPr>
              <a:t>máximas </a:t>
            </a:r>
            <a:r>
              <a:rPr lang="es-ES" b="1" dirty="0" smtClean="0">
                <a:solidFill>
                  <a:srgbClr val="0070C0"/>
                </a:solidFill>
                <a:latin typeface="Arial Rounded MT Bold" panose="020F0704030504030204" pitchFamily="34" charset="0"/>
              </a:rPr>
              <a:t>en bocas de iluminación </a:t>
            </a:r>
            <a:r>
              <a:rPr lang="es-ES" b="1" dirty="0">
                <a:solidFill>
                  <a:srgbClr val="0070C0"/>
                </a:solidFill>
                <a:latin typeface="Arial Rounded MT Bold" panose="020F0704030504030204" pitchFamily="34" charset="0"/>
              </a:rPr>
              <a:t>y ventilación</a:t>
            </a:r>
          </a:p>
          <a:p>
            <a:pPr algn="just"/>
            <a:r>
              <a:rPr lang="es-ES" dirty="0"/>
              <a:t>Los circuitos de iluminación a uso general (</a:t>
            </a:r>
            <a:r>
              <a:rPr lang="es-ES" dirty="0" err="1"/>
              <a:t>IlUG</a:t>
            </a:r>
            <a:r>
              <a:rPr lang="es-ES" dirty="0"/>
              <a:t>) están </a:t>
            </a:r>
            <a:r>
              <a:rPr lang="es-ES" dirty="0" smtClean="0"/>
              <a:t>destinados </a:t>
            </a:r>
            <a:r>
              <a:rPr lang="es-ES" dirty="0"/>
              <a:t>a artefactos de iluminación o ventiladores de </a:t>
            </a:r>
            <a:r>
              <a:rPr lang="es-ES" dirty="0" smtClean="0"/>
              <a:t>techo</a:t>
            </a:r>
            <a:r>
              <a:rPr lang="es-ES" dirty="0"/>
              <a:t>, cuya corriente de funcionamiento permanente no sea </a:t>
            </a:r>
            <a:r>
              <a:rPr lang="es-ES" dirty="0" smtClean="0"/>
              <a:t>mayor </a:t>
            </a:r>
            <a:r>
              <a:rPr lang="es-ES" dirty="0"/>
              <a:t>a 6 A. Cada circuito no puede tener más de 15 bocas </a:t>
            </a:r>
            <a:r>
              <a:rPr lang="es-ES" dirty="0" smtClean="0"/>
              <a:t>o </a:t>
            </a:r>
            <a:r>
              <a:rPr lang="es-ES" dirty="0"/>
              <a:t>puntos de conexión.</a:t>
            </a:r>
          </a:p>
          <a:p>
            <a:pPr algn="just"/>
            <a:r>
              <a:rPr lang="es-ES" dirty="0"/>
              <a:t>Los circuitos de iluminación para uso especial (IUE) están </a:t>
            </a:r>
            <a:r>
              <a:rPr lang="es-ES" dirty="0" smtClean="0"/>
              <a:t>destinados </a:t>
            </a:r>
            <a:r>
              <a:rPr lang="es-ES" dirty="0"/>
              <a:t>solo para artefactos de iluminación. Estos </a:t>
            </a:r>
            <a:r>
              <a:rPr lang="es-ES" dirty="0" smtClean="0"/>
              <a:t>circuitos </a:t>
            </a:r>
            <a:r>
              <a:rPr lang="es-ES" dirty="0"/>
              <a:t>son aptos para iluminación de patios o jardines. Toda </a:t>
            </a:r>
            <a:r>
              <a:rPr lang="es-ES" dirty="0" smtClean="0"/>
              <a:t>la </a:t>
            </a:r>
            <a:r>
              <a:rPr lang="es-ES" dirty="0"/>
              <a:t>instalación debe tener un grado de protección mejor o </a:t>
            </a:r>
            <a:r>
              <a:rPr lang="es-ES" dirty="0" smtClean="0"/>
              <a:t>igual </a:t>
            </a:r>
            <a:r>
              <a:rPr lang="es-ES" dirty="0"/>
              <a:t>a 1P44 en espacios </a:t>
            </a:r>
            <a:r>
              <a:rPr lang="es-ES" dirty="0" err="1"/>
              <a:t>semicubiertos</a:t>
            </a:r>
            <a:r>
              <a:rPr lang="es-ES" dirty="0"/>
              <a:t> o IP55 en áreas </a:t>
            </a:r>
            <a:r>
              <a:rPr lang="es-ES" dirty="0" err="1" smtClean="0"/>
              <a:t>desubiertas</a:t>
            </a:r>
            <a:r>
              <a:rPr lang="es-ES" dirty="0"/>
              <a:t>. Cada circuito no puede tener más de 8 bocas o </a:t>
            </a:r>
            <a:r>
              <a:rPr lang="es-ES" dirty="0" smtClean="0"/>
              <a:t>puntos </a:t>
            </a:r>
            <a:r>
              <a:rPr lang="es-ES" dirty="0"/>
              <a:t>de conexión.</a:t>
            </a:r>
          </a:p>
          <a:p>
            <a:pPr algn="just"/>
            <a:r>
              <a:rPr lang="es-ES" dirty="0"/>
              <a:t>Asimismo, la protección máxima de un circuito de </a:t>
            </a:r>
            <a:r>
              <a:rPr lang="es-ES" dirty="0" smtClean="0"/>
              <a:t>iluminación </a:t>
            </a:r>
            <a:r>
              <a:rPr lang="es-ES" dirty="0"/>
              <a:t>de uso general no puede superar los 16 A y, en los de </a:t>
            </a:r>
            <a:r>
              <a:rPr lang="es-ES" dirty="0" smtClean="0"/>
              <a:t>iluminación </a:t>
            </a:r>
            <a:r>
              <a:rPr lang="es-ES" dirty="0"/>
              <a:t>de uso especial, la protección máxima no </a:t>
            </a:r>
            <a:r>
              <a:rPr lang="es-ES" dirty="0" smtClean="0"/>
              <a:t>puede ser </a:t>
            </a:r>
            <a:r>
              <a:rPr lang="es-ES" dirty="0"/>
              <a:t>mayor </a:t>
            </a:r>
            <a:r>
              <a:rPr lang="es-ES" dirty="0" smtClean="0"/>
              <a:t>a 25 </a:t>
            </a:r>
            <a:r>
              <a:rPr lang="es-ES" dirty="0"/>
              <a:t>A.</a:t>
            </a:r>
          </a:p>
          <a:p>
            <a:pPr algn="just"/>
            <a:r>
              <a:rPr lang="es-ES" dirty="0"/>
              <a:t>Si bien la reglamentación de cada país establece </a:t>
            </a:r>
            <a:r>
              <a:rPr lang="es-ES" dirty="0" smtClean="0"/>
              <a:t>cantidades </a:t>
            </a:r>
            <a:r>
              <a:rPr lang="es-ES" dirty="0"/>
              <a:t>máximas de bocas por circuito, potencias máximas por </a:t>
            </a:r>
            <a:r>
              <a:rPr lang="es-ES" dirty="0" smtClean="0"/>
              <a:t>boca </a:t>
            </a:r>
            <a:r>
              <a:rPr lang="es-ES" dirty="0"/>
              <a:t>de iluminación y corrientes máximas por artefacto, se </a:t>
            </a:r>
            <a:r>
              <a:rPr lang="es-ES" dirty="0" smtClean="0"/>
              <a:t>pueden </a:t>
            </a:r>
            <a:r>
              <a:rPr lang="es-ES" dirty="0"/>
              <a:t>dar casos en los que los valores de diseño no sean </a:t>
            </a:r>
            <a:r>
              <a:rPr lang="es-ES" dirty="0" smtClean="0"/>
              <a:t>los </a:t>
            </a:r>
            <a:r>
              <a:rPr lang="es-ES" dirty="0"/>
              <a:t>que realmente se usan.</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b="1" dirty="0" smtClean="0"/>
              <a:t>Artefacto </a:t>
            </a:r>
            <a:r>
              <a:rPr lang="es-ES" b="1" dirty="0"/>
              <a:t>de iluminación con </a:t>
            </a:r>
            <a:r>
              <a:rPr lang="es-ES" b="1" dirty="0" smtClean="0"/>
              <a:t>varias</a:t>
            </a:r>
          </a:p>
          <a:p>
            <a:pPr algn="just"/>
            <a:r>
              <a:rPr lang="es-ES" b="1" dirty="0" smtClean="0"/>
              <a:t> </a:t>
            </a:r>
            <a:r>
              <a:rPr lang="es-ES" b="1" dirty="0"/>
              <a:t>lámparas (araña). </a:t>
            </a:r>
          </a:p>
        </p:txBody>
      </p:sp>
      <p:pic>
        <p:nvPicPr>
          <p:cNvPr id="3" name="Imagen 2"/>
          <p:cNvPicPr>
            <a:picLocks noChangeAspect="1"/>
          </p:cNvPicPr>
          <p:nvPr/>
        </p:nvPicPr>
        <p:blipFill>
          <a:blip r:embed="rId2"/>
          <a:stretch>
            <a:fillRect/>
          </a:stretch>
        </p:blipFill>
        <p:spPr>
          <a:xfrm>
            <a:off x="288987" y="4027097"/>
            <a:ext cx="2981325" cy="2152650"/>
          </a:xfrm>
          <a:prstGeom prst="rect">
            <a:avLst/>
          </a:prstGeom>
        </p:spPr>
      </p:pic>
      <p:sp>
        <p:nvSpPr>
          <p:cNvPr id="4" name="Rectángulo 3"/>
          <p:cNvSpPr/>
          <p:nvPr/>
        </p:nvSpPr>
        <p:spPr>
          <a:xfrm>
            <a:off x="3871357" y="3684273"/>
            <a:ext cx="7968342" cy="2862322"/>
          </a:xfrm>
          <a:prstGeom prst="rect">
            <a:avLst/>
          </a:prstGeom>
        </p:spPr>
        <p:txBody>
          <a:bodyPr wrap="square">
            <a:spAutoFit/>
          </a:bodyPr>
          <a:lstStyle/>
          <a:p>
            <a:pPr algn="just"/>
            <a:r>
              <a:rPr lang="es-ES" dirty="0"/>
              <a:t>Veamos por ejemplo, una araña de 20 lámparas, que </a:t>
            </a:r>
            <a:r>
              <a:rPr lang="es-ES" dirty="0" smtClean="0"/>
              <a:t>tienen un </a:t>
            </a:r>
            <a:r>
              <a:rPr lang="es-ES" dirty="0"/>
              <a:t>consumo de 28 W, cada una (nuevo diseño de bajo </a:t>
            </a:r>
            <a:r>
              <a:rPr lang="es-ES" dirty="0" smtClean="0"/>
              <a:t>consumo</a:t>
            </a:r>
            <a:r>
              <a:rPr lang="es-ES" dirty="0"/>
              <a:t>) tendrá una potencia total instalada de 560 W lo que </a:t>
            </a:r>
            <a:r>
              <a:rPr lang="es-ES" dirty="0" smtClean="0"/>
              <a:t>excede </a:t>
            </a:r>
            <a:r>
              <a:rPr lang="es-ES" dirty="0"/>
              <a:t>en mucho los 150 VA de diseño por boca, </a:t>
            </a:r>
            <a:r>
              <a:rPr lang="es-ES" dirty="0" smtClean="0"/>
              <a:t>representando </a:t>
            </a:r>
            <a:r>
              <a:rPr lang="es-ES" dirty="0"/>
              <a:t>casi cuatro veces el valor de una boca.</a:t>
            </a:r>
          </a:p>
          <a:p>
            <a:pPr algn="just"/>
            <a:r>
              <a:rPr lang="es-ES" dirty="0"/>
              <a:t>El proyectista debería conocer las características de los </a:t>
            </a:r>
            <a:r>
              <a:rPr lang="es-ES" dirty="0" smtClean="0"/>
              <a:t>usuarios </a:t>
            </a:r>
            <a:r>
              <a:rPr lang="es-ES" dirty="0"/>
              <a:t>para asegurar una instalación acorde con las </a:t>
            </a:r>
            <a:r>
              <a:rPr lang="es-ES" dirty="0" smtClean="0"/>
              <a:t>necesidades </a:t>
            </a:r>
            <a:r>
              <a:rPr lang="es-ES" dirty="0"/>
              <a:t>de estos. En este caso, por ejemplo, si en un </a:t>
            </a:r>
            <a:r>
              <a:rPr lang="es-ES" dirty="0" smtClean="0"/>
              <a:t>living-comedor </a:t>
            </a:r>
            <a:r>
              <a:rPr lang="es-ES" dirty="0"/>
              <a:t>con dos bocas en el cielorraso, se instalan </a:t>
            </a:r>
            <a:r>
              <a:rPr lang="es-ES" dirty="0" smtClean="0"/>
              <a:t>artefactos </a:t>
            </a:r>
            <a:r>
              <a:rPr lang="es-ES" dirty="0"/>
              <a:t>que, por la cantidad de lámparas que se emplean, </a:t>
            </a:r>
            <a:r>
              <a:rPr lang="es-ES" dirty="0" smtClean="0"/>
              <a:t>superan </a:t>
            </a:r>
            <a:r>
              <a:rPr lang="es-ES" dirty="0"/>
              <a:t>el valor máximo de 150 VA de diseño, ese circuito </a:t>
            </a:r>
            <a:r>
              <a:rPr lang="es-ES" dirty="0" smtClean="0"/>
              <a:t>debería </a:t>
            </a:r>
            <a:r>
              <a:rPr lang="es-ES" dirty="0"/>
              <a:t>ver reducida la cantidad de bocas máximas en igual </a:t>
            </a:r>
          </a:p>
          <a:p>
            <a:pPr algn="just"/>
            <a:r>
              <a:rPr lang="es-ES" dirty="0"/>
              <a:t>proporción a fin de no </a:t>
            </a:r>
            <a:r>
              <a:rPr lang="es-ES" dirty="0" err="1"/>
              <a:t>sobreexigir</a:t>
            </a:r>
            <a:r>
              <a:rPr lang="es-ES" dirty="0"/>
              <a:t> a la protección instalada.</a:t>
            </a:r>
          </a:p>
        </p:txBody>
      </p:sp>
    </p:spTree>
    <p:extLst>
      <p:ext uri="{BB962C8B-B14F-4D97-AF65-F5344CB8AC3E}">
        <p14:creationId xmlns:p14="http://schemas.microsoft.com/office/powerpoint/2010/main" val="71105916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r>
              <a:rPr lang="es-ES" b="1" dirty="0" smtClean="0"/>
              <a:t>Ventilador </a:t>
            </a:r>
            <a:r>
              <a:rPr lang="es-ES" b="1" dirty="0"/>
              <a:t>de techo </a:t>
            </a:r>
            <a:r>
              <a:rPr lang="es-ES" b="1" dirty="0" smtClean="0"/>
              <a:t>sin artefacto de iluminación </a:t>
            </a:r>
          </a:p>
          <a:p>
            <a:pPr algn="just"/>
            <a:r>
              <a:rPr lang="es-ES" b="1" dirty="0" smtClean="0"/>
              <a:t>incorporado</a:t>
            </a:r>
            <a:r>
              <a:rPr lang="es-ES" b="1" dirty="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288988" y="334879"/>
            <a:ext cx="3819525" cy="2152650"/>
          </a:xfrm>
          <a:prstGeom prst="rect">
            <a:avLst/>
          </a:prstGeom>
        </p:spPr>
      </p:pic>
      <p:pic>
        <p:nvPicPr>
          <p:cNvPr id="6" name="Imagen 5"/>
          <p:cNvPicPr>
            <a:picLocks noChangeAspect="1"/>
          </p:cNvPicPr>
          <p:nvPr/>
        </p:nvPicPr>
        <p:blipFill>
          <a:blip r:embed="rId3"/>
          <a:stretch>
            <a:fillRect/>
          </a:stretch>
        </p:blipFill>
        <p:spPr>
          <a:xfrm>
            <a:off x="6964692" y="334879"/>
            <a:ext cx="4105275" cy="2219325"/>
          </a:xfrm>
          <a:prstGeom prst="rect">
            <a:avLst/>
          </a:prstGeom>
        </p:spPr>
      </p:pic>
      <p:sp>
        <p:nvSpPr>
          <p:cNvPr id="7" name="Rectángulo 6"/>
          <p:cNvSpPr/>
          <p:nvPr/>
        </p:nvSpPr>
        <p:spPr>
          <a:xfrm>
            <a:off x="5838701" y="2554204"/>
            <a:ext cx="6096000" cy="646331"/>
          </a:xfrm>
          <a:prstGeom prst="rect">
            <a:avLst/>
          </a:prstGeom>
        </p:spPr>
        <p:txBody>
          <a:bodyPr>
            <a:spAutoFit/>
          </a:bodyPr>
          <a:lstStyle/>
          <a:p>
            <a:pPr algn="just"/>
            <a:r>
              <a:rPr lang="es-ES" b="1" dirty="0"/>
              <a:t>Esquema de conexionado de ventilador de techo sin artefacto de iluminación. </a:t>
            </a:r>
          </a:p>
        </p:txBody>
      </p:sp>
      <p:pic>
        <p:nvPicPr>
          <p:cNvPr id="8" name="Imagen 7"/>
          <p:cNvPicPr>
            <a:picLocks noChangeAspect="1"/>
          </p:cNvPicPr>
          <p:nvPr/>
        </p:nvPicPr>
        <p:blipFill>
          <a:blip r:embed="rId4"/>
          <a:stretch>
            <a:fillRect/>
          </a:stretch>
        </p:blipFill>
        <p:spPr>
          <a:xfrm>
            <a:off x="384238" y="3516766"/>
            <a:ext cx="3724275" cy="1914525"/>
          </a:xfrm>
          <a:prstGeom prst="rect">
            <a:avLst/>
          </a:prstGeom>
        </p:spPr>
      </p:pic>
      <p:pic>
        <p:nvPicPr>
          <p:cNvPr id="9" name="Imagen 8"/>
          <p:cNvPicPr>
            <a:picLocks noChangeAspect="1"/>
          </p:cNvPicPr>
          <p:nvPr/>
        </p:nvPicPr>
        <p:blipFill>
          <a:blip r:embed="rId5"/>
          <a:stretch>
            <a:fillRect/>
          </a:stretch>
        </p:blipFill>
        <p:spPr>
          <a:xfrm>
            <a:off x="6791201" y="3516766"/>
            <a:ext cx="4191000" cy="2495550"/>
          </a:xfrm>
          <a:prstGeom prst="rect">
            <a:avLst/>
          </a:prstGeom>
        </p:spPr>
      </p:pic>
      <p:sp>
        <p:nvSpPr>
          <p:cNvPr id="10" name="Rectángulo 9"/>
          <p:cNvSpPr/>
          <p:nvPr/>
        </p:nvSpPr>
        <p:spPr>
          <a:xfrm>
            <a:off x="288988" y="5651952"/>
            <a:ext cx="4663022" cy="646331"/>
          </a:xfrm>
          <a:prstGeom prst="rect">
            <a:avLst/>
          </a:prstGeom>
        </p:spPr>
        <p:txBody>
          <a:bodyPr wrap="square">
            <a:spAutoFit/>
          </a:bodyPr>
          <a:lstStyle/>
          <a:p>
            <a:r>
              <a:rPr lang="es-ES" b="1" dirty="0"/>
              <a:t>Ventilador de techo con artefacto de iluminación incorporado.</a:t>
            </a:r>
          </a:p>
        </p:txBody>
      </p:sp>
      <p:sp>
        <p:nvSpPr>
          <p:cNvPr id="11" name="Rectángulo 10"/>
          <p:cNvSpPr/>
          <p:nvPr/>
        </p:nvSpPr>
        <p:spPr>
          <a:xfrm>
            <a:off x="5969329" y="6012316"/>
            <a:ext cx="6096000" cy="646331"/>
          </a:xfrm>
          <a:prstGeom prst="rect">
            <a:avLst/>
          </a:prstGeom>
        </p:spPr>
        <p:txBody>
          <a:bodyPr>
            <a:spAutoFit/>
          </a:bodyPr>
          <a:lstStyle/>
          <a:p>
            <a:r>
              <a:rPr lang="es-ES" b="1" dirty="0"/>
              <a:t>Esquema de conexionado de ventilador de techo con artefacto de iluminación.</a:t>
            </a:r>
          </a:p>
        </p:txBody>
      </p:sp>
    </p:spTree>
    <p:extLst>
      <p:ext uri="{BB962C8B-B14F-4D97-AF65-F5344CB8AC3E}">
        <p14:creationId xmlns:p14="http://schemas.microsoft.com/office/powerpoint/2010/main" val="407916585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líneas de alimentación </a:t>
            </a:r>
            <a:r>
              <a:rPr lang="es-ES" b="1" dirty="0">
                <a:solidFill>
                  <a:srgbClr val="FF0000"/>
                </a:solidFill>
                <a:latin typeface="Arial Rounded MT Bold" panose="020F0704030504030204" pitchFamily="34" charset="0"/>
              </a:rPr>
              <a:t>deben tener </a:t>
            </a:r>
            <a:r>
              <a:rPr lang="es-ES" b="1" dirty="0" smtClean="0">
                <a:solidFill>
                  <a:srgbClr val="FF0000"/>
                </a:solidFill>
                <a:latin typeface="Arial Rounded MT Bold" panose="020F0704030504030204" pitchFamily="34" charset="0"/>
              </a:rPr>
              <a:t>la sección que corresponda a la realidad de las cargas </a:t>
            </a:r>
            <a:r>
              <a:rPr lang="es-ES" b="1" dirty="0">
                <a:solidFill>
                  <a:srgbClr val="FF0000"/>
                </a:solidFill>
                <a:latin typeface="Arial Rounded MT Bold" panose="020F0704030504030204" pitchFamily="34" charset="0"/>
              </a:rPr>
              <a:t>alimentadas</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de conexiones de tomacorrientes</a:t>
            </a:r>
            <a:r>
              <a:rPr lang="es-ES" dirty="0"/>
              <a:t>.</a:t>
            </a:r>
          </a:p>
          <a:p>
            <a:pPr algn="just"/>
            <a:r>
              <a:rPr lang="es-ES" dirty="0"/>
              <a:t>Las líneas de alimentación de circuitos de iluminación de </a:t>
            </a:r>
            <a:r>
              <a:rPr lang="es-ES" dirty="0" smtClean="0"/>
              <a:t>uso </a:t>
            </a:r>
            <a:r>
              <a:rPr lang="es-ES" dirty="0"/>
              <a:t>general (1UG) y de iluminación de uso especial (IUE) </a:t>
            </a:r>
            <a:r>
              <a:rPr lang="es-ES" dirty="0" smtClean="0"/>
              <a:t>deben </a:t>
            </a:r>
            <a:r>
              <a:rPr lang="es-ES" dirty="0"/>
              <a:t>ser de al menos 2,5 </a:t>
            </a:r>
            <a:r>
              <a:rPr lang="es-ES" dirty="0" smtClean="0"/>
              <a:t>mm² </a:t>
            </a:r>
            <a:r>
              <a:rPr lang="es-ES" dirty="0"/>
              <a:t>de sección para fase, </a:t>
            </a:r>
            <a:r>
              <a:rPr lang="es-ES" dirty="0" smtClean="0"/>
              <a:t>neutro </a:t>
            </a:r>
            <a:r>
              <a:rPr lang="es-ES" dirty="0"/>
              <a:t>y tierra de seguridad. El retorno desde la llave de </a:t>
            </a:r>
            <a:r>
              <a:rPr lang="es-ES" dirty="0" smtClean="0"/>
              <a:t>efectos </a:t>
            </a:r>
            <a:r>
              <a:rPr lang="es-ES" dirty="0"/>
              <a:t>hacia la lámpara puede ser de 1,5 </a:t>
            </a:r>
            <a:r>
              <a:rPr lang="es-ES" dirty="0" smtClean="0"/>
              <a:t>mm² </a:t>
            </a:r>
            <a:r>
              <a:rPr lang="es-ES" dirty="0"/>
              <a:t>de </a:t>
            </a:r>
            <a:r>
              <a:rPr lang="es-ES" dirty="0" smtClean="0"/>
              <a:t>sección</a:t>
            </a:r>
            <a:r>
              <a:rPr lang="es-ES" dirty="0"/>
              <a:t>. Se debe tener en cuenta que estas dimensiones </a:t>
            </a:r>
            <a:r>
              <a:rPr lang="es-ES" dirty="0" smtClean="0"/>
              <a:t>son las </a:t>
            </a:r>
            <a:r>
              <a:rPr lang="es-ES" dirty="0"/>
              <a:t>mínimas aceptadas, pero, como ya hemos visto, si las </a:t>
            </a:r>
            <a:r>
              <a:rPr lang="es-ES" dirty="0" smtClean="0"/>
              <a:t>cargas </a:t>
            </a:r>
            <a:r>
              <a:rPr lang="es-ES" dirty="0"/>
              <a:t>por alimentar requieren secciones mayores, estas </a:t>
            </a:r>
            <a:r>
              <a:rPr lang="es-ES" dirty="0" smtClean="0"/>
              <a:t>deben </a:t>
            </a:r>
            <a:r>
              <a:rPr lang="es-ES" dirty="0"/>
              <a:t>ser instaladas.</a:t>
            </a:r>
          </a:p>
          <a:p>
            <a:pPr algn="just"/>
            <a:r>
              <a:rPr lang="es-ES" b="1" dirty="0">
                <a:solidFill>
                  <a:srgbClr val="0070C0"/>
                </a:solidFill>
                <a:latin typeface="Arial Rounded MT Bold" panose="020F0704030504030204" pitchFamily="34" charset="0"/>
              </a:rPr>
              <a:t>Corrientes máximas </a:t>
            </a:r>
            <a:r>
              <a:rPr lang="es-ES" b="1" dirty="0" smtClean="0">
                <a:solidFill>
                  <a:srgbClr val="0070C0"/>
                </a:solidFill>
                <a:latin typeface="Arial Rounded MT Bold" panose="020F0704030504030204" pitchFamily="34" charset="0"/>
              </a:rPr>
              <a:t>en tomacorrientes </a:t>
            </a:r>
          </a:p>
          <a:p>
            <a:pPr algn="just"/>
            <a:r>
              <a:rPr lang="es-ES" dirty="0" smtClean="0"/>
              <a:t>Los </a:t>
            </a:r>
            <a:r>
              <a:rPr lang="es-ES" dirty="0"/>
              <a:t>tomacorrientes se obtienen en el mercado con </a:t>
            </a:r>
            <a:r>
              <a:rPr lang="es-ES" dirty="0" smtClean="0"/>
              <a:t>variadas </a:t>
            </a:r>
            <a:r>
              <a:rPr lang="es-ES" dirty="0"/>
              <a:t>características de acuerdo con el uso para el que están </a:t>
            </a:r>
            <a:r>
              <a:rPr lang="es-ES" dirty="0" smtClean="0"/>
              <a:t>destinados</a:t>
            </a:r>
            <a:r>
              <a:rPr lang="es-ES" dirty="0"/>
              <a:t>.</a:t>
            </a:r>
          </a:p>
          <a:p>
            <a:pPr algn="just"/>
            <a:r>
              <a:rPr lang="es-ES" dirty="0" smtClean="0"/>
              <a:t>Para uso domiciliario, los tomacorrientes de uso general tienen una corriente máxima </a:t>
            </a:r>
            <a:r>
              <a:rPr lang="es-ES" dirty="0"/>
              <a:t>admisible </a:t>
            </a:r>
            <a:r>
              <a:rPr lang="es-ES" dirty="0" smtClean="0"/>
              <a:t>de 10 A. De la misma </a:t>
            </a:r>
            <a:r>
              <a:rPr lang="es-ES" dirty="0"/>
              <a:t>forma, existen tomacorrientes </a:t>
            </a:r>
            <a:r>
              <a:rPr lang="es-ES" dirty="0" smtClean="0"/>
              <a:t>para corrientes </a:t>
            </a:r>
            <a:r>
              <a:rPr lang="es-ES" dirty="0"/>
              <a:t>máximas </a:t>
            </a:r>
            <a:r>
              <a:rPr lang="es-ES" dirty="0" smtClean="0"/>
              <a:t>de 20 A destinados a los circuitos de usos especiales, por ejemplo, cocinas eléctricas, hornos eléctricos, equipos de acondicionadores de aire, etcétera</a:t>
            </a:r>
            <a:r>
              <a:rPr lang="es-ES" dirty="0"/>
              <a:t>, que por sus </a:t>
            </a:r>
            <a:r>
              <a:rPr lang="es-ES" dirty="0" smtClean="0"/>
              <a:t>características requieren ser alimentados con corrientes mayores </a:t>
            </a:r>
            <a:r>
              <a:rPr lang="es-ES" dirty="0"/>
              <a:t>a </a:t>
            </a:r>
            <a:r>
              <a:rPr lang="es-ES" dirty="0" smtClean="0"/>
              <a:t>los 10 A de los circuitos </a:t>
            </a:r>
            <a:r>
              <a:rPr lang="es-ES" dirty="0"/>
              <a:t>de tomacorrientes </a:t>
            </a:r>
            <a:r>
              <a:rPr lang="es-ES" dirty="0" smtClean="0"/>
              <a:t>de uso </a:t>
            </a:r>
            <a:r>
              <a:rPr lang="es-ES" dirty="0"/>
              <a:t>general. </a:t>
            </a:r>
            <a:endParaRPr lang="es-ES" dirty="0" smtClean="0"/>
          </a:p>
        </p:txBody>
      </p:sp>
      <p:pic>
        <p:nvPicPr>
          <p:cNvPr id="3" name="Imagen 2"/>
          <p:cNvPicPr>
            <a:picLocks noChangeAspect="1"/>
          </p:cNvPicPr>
          <p:nvPr/>
        </p:nvPicPr>
        <p:blipFill>
          <a:blip r:embed="rId2"/>
          <a:stretch>
            <a:fillRect/>
          </a:stretch>
        </p:blipFill>
        <p:spPr>
          <a:xfrm>
            <a:off x="4249830" y="900854"/>
            <a:ext cx="3629025" cy="2542989"/>
          </a:xfrm>
          <a:prstGeom prst="rect">
            <a:avLst/>
          </a:prstGeom>
        </p:spPr>
      </p:pic>
    </p:spTree>
    <p:extLst>
      <p:ext uri="{BB962C8B-B14F-4D97-AF65-F5344CB8AC3E}">
        <p14:creationId xmlns:p14="http://schemas.microsoft.com/office/powerpoint/2010/main" val="273319054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8094991" cy="6740307"/>
          </a:xfrm>
          <a:prstGeom prst="rect">
            <a:avLst/>
          </a:prstGeom>
        </p:spPr>
        <p:txBody>
          <a:bodyPr wrap="square">
            <a:spAutoFit/>
          </a:bodyPr>
          <a:lstStyle/>
          <a:p>
            <a:pPr algn="just"/>
            <a:r>
              <a:rPr lang="es-ES" dirty="0" smtClean="0"/>
              <a:t>Para uso industrial, existe una variedad mayor de </a:t>
            </a:r>
            <a:r>
              <a:rPr lang="es-ES" dirty="0"/>
              <a:t>tomacorrientes, pues los encontramos disponibles para </a:t>
            </a:r>
            <a:r>
              <a:rPr lang="es-ES" dirty="0" smtClean="0"/>
              <a:t>corrientes máximas </a:t>
            </a:r>
            <a:r>
              <a:rPr lang="es-ES" dirty="0"/>
              <a:t>desde los 16 A hasta valores que superan los 60 A.</a:t>
            </a:r>
          </a:p>
          <a:p>
            <a:pPr algn="just"/>
            <a:r>
              <a:rPr lang="es-ES" dirty="0" smtClean="0"/>
              <a:t>En general</a:t>
            </a:r>
            <a:r>
              <a:rPr lang="es-ES" dirty="0"/>
              <a:t>, </a:t>
            </a:r>
            <a:r>
              <a:rPr lang="es-ES" dirty="0" smtClean="0"/>
              <a:t>todos los tomacorrientes de uso industrial tienen un nivel de protección </a:t>
            </a:r>
            <a:r>
              <a:rPr lang="es-ES" dirty="0"/>
              <a:t>mínimo </a:t>
            </a:r>
            <a:r>
              <a:rPr lang="es-ES" dirty="0" smtClean="0"/>
              <a:t>de 1P44</a:t>
            </a:r>
            <a:r>
              <a:rPr lang="es-ES" dirty="0"/>
              <a:t>.</a:t>
            </a:r>
          </a:p>
          <a:p>
            <a:pPr algn="just"/>
            <a:r>
              <a:rPr lang="es-ES" dirty="0"/>
              <a:t>En el proceso de diseño de las líneas de electricidad de </a:t>
            </a:r>
            <a:r>
              <a:rPr lang="es-ES" dirty="0" smtClean="0"/>
              <a:t>los </a:t>
            </a:r>
            <a:r>
              <a:rPr lang="es-ES" dirty="0"/>
              <a:t>tomacorrientes, se debe tener en cuenta el tipo </a:t>
            </a:r>
            <a:r>
              <a:rPr lang="es-ES" dirty="0" smtClean="0"/>
              <a:t>de cargas que se alimentarán con ellos, a fin de no sobrecargar las líneas</a:t>
            </a:r>
            <a:r>
              <a:rPr lang="es-ES" dirty="0"/>
              <a:t>.</a:t>
            </a:r>
          </a:p>
          <a:p>
            <a:pPr algn="just"/>
            <a:r>
              <a:rPr lang="es-ES" dirty="0"/>
              <a:t>Si bien, para uso domiciliario, un circuito de tomacorrientes </a:t>
            </a:r>
            <a:r>
              <a:rPr lang="es-ES" dirty="0" smtClean="0"/>
              <a:t>de </a:t>
            </a:r>
            <a:r>
              <a:rPr lang="es-ES" dirty="0"/>
              <a:t>uso general admite un máximo de 15 tomacorrientes, y </a:t>
            </a:r>
            <a:r>
              <a:rPr lang="es-ES" dirty="0" smtClean="0"/>
              <a:t>un </a:t>
            </a:r>
            <a:r>
              <a:rPr lang="es-ES" dirty="0"/>
              <a:t>circuito de tomacorrientes de uso especial admite </a:t>
            </a:r>
            <a:r>
              <a:rPr lang="es-ES" dirty="0" smtClean="0"/>
              <a:t>un máximo </a:t>
            </a:r>
            <a:r>
              <a:rPr lang="es-ES" dirty="0"/>
              <a:t>de 8 tomacorrientes, el proyectista debe tener en </a:t>
            </a:r>
            <a:r>
              <a:rPr lang="es-ES" dirty="0" smtClean="0"/>
              <a:t>cuenta </a:t>
            </a:r>
            <a:r>
              <a:rPr lang="es-ES" dirty="0"/>
              <a:t>las diferentes cargas que se alimentarán, a fin de </a:t>
            </a:r>
            <a:r>
              <a:rPr lang="es-ES" dirty="0" smtClean="0"/>
              <a:t>decidir </a:t>
            </a:r>
            <a:r>
              <a:rPr lang="es-ES" dirty="0"/>
              <a:t>si pondrá esa cantidad de bocas o si realizará más </a:t>
            </a:r>
            <a:r>
              <a:rPr lang="es-ES" dirty="0" smtClean="0"/>
              <a:t>circuitos </a:t>
            </a:r>
            <a:r>
              <a:rPr lang="es-ES" dirty="0"/>
              <a:t>de tomacorrientes de uso general con menor </a:t>
            </a:r>
            <a:r>
              <a:rPr lang="es-ES" dirty="0" smtClean="0"/>
              <a:t>cantidad </a:t>
            </a:r>
            <a:r>
              <a:rPr lang="es-ES" dirty="0"/>
              <a:t>de bocas por circuito.</a:t>
            </a:r>
          </a:p>
          <a:p>
            <a:pPr algn="just"/>
            <a:r>
              <a:rPr lang="es-ES" dirty="0"/>
              <a:t>En el caso de tomacorrientes de uso general, se tendrá en </a:t>
            </a:r>
            <a:r>
              <a:rPr lang="es-ES" dirty="0" smtClean="0"/>
              <a:t>cuenta </a:t>
            </a:r>
            <a:r>
              <a:rPr lang="es-ES" dirty="0"/>
              <a:t>si los elementos por alimentar son de uso continuo o </a:t>
            </a:r>
            <a:r>
              <a:rPr lang="es-ES" dirty="0" smtClean="0"/>
              <a:t>esporádico</a:t>
            </a:r>
            <a:r>
              <a:rPr lang="es-ES" dirty="0"/>
              <a:t>. Por ejemplo, una heladera permanece conectada </a:t>
            </a:r>
            <a:r>
              <a:rPr lang="es-ES" dirty="0" smtClean="0"/>
              <a:t>las </a:t>
            </a:r>
            <a:r>
              <a:rPr lang="es-ES" dirty="0"/>
              <a:t>24 horas, pero el ciclo de encendido y apagado lo </a:t>
            </a:r>
            <a:r>
              <a:rPr lang="es-ES" dirty="0" smtClean="0"/>
              <a:t>determina </a:t>
            </a:r>
            <a:r>
              <a:rPr lang="es-ES" dirty="0"/>
              <a:t>el termostato; un lavarropas o lavavajilla puede ser usado </a:t>
            </a:r>
            <a:r>
              <a:rPr lang="es-ES" dirty="0" smtClean="0"/>
              <a:t>una </a:t>
            </a:r>
            <a:r>
              <a:rPr lang="es-ES" dirty="0"/>
              <a:t>o dos veces al día por un período de una hora cada vez. Un </a:t>
            </a:r>
            <a:r>
              <a:rPr lang="es-ES" dirty="0" smtClean="0"/>
              <a:t>velador </a:t>
            </a:r>
            <a:r>
              <a:rPr lang="es-ES" dirty="0"/>
              <a:t>o una lámpara de pie estarán encendidos 2 o 3 horas </a:t>
            </a:r>
            <a:r>
              <a:rPr lang="es-ES" dirty="0" smtClean="0"/>
              <a:t>al </a:t>
            </a:r>
            <a:r>
              <a:rPr lang="es-ES" dirty="0"/>
              <a:t>día. Y así podemos seguir analizando cada elemento. Para </a:t>
            </a:r>
            <a:r>
              <a:rPr lang="es-ES" dirty="0" smtClean="0"/>
              <a:t>las </a:t>
            </a:r>
            <a:r>
              <a:rPr lang="es-ES" dirty="0"/>
              <a:t>oficinas, la situación es diferente, pues las computadoras, </a:t>
            </a:r>
            <a:r>
              <a:rPr lang="es-ES" dirty="0" smtClean="0"/>
              <a:t>la </a:t>
            </a:r>
            <a:r>
              <a:rPr lang="es-ES" dirty="0"/>
              <a:t>caja registradora y otros equipos pueden llegar a estar en </a:t>
            </a:r>
            <a:r>
              <a:rPr lang="es-ES" dirty="0" smtClean="0"/>
              <a:t>servicio </a:t>
            </a:r>
            <a:r>
              <a:rPr lang="es-ES" dirty="0"/>
              <a:t>durante las 24 horas del día, por lo que dejan de ser </a:t>
            </a:r>
            <a:r>
              <a:rPr lang="es-ES" dirty="0" smtClean="0"/>
              <a:t>cargas </a:t>
            </a:r>
            <a:r>
              <a:rPr lang="es-ES" dirty="0"/>
              <a:t>esporádicas para pasar a ser cargas permanentes.</a:t>
            </a:r>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8478611" y="427202"/>
            <a:ext cx="3333750" cy="5267325"/>
          </a:xfrm>
          <a:prstGeom prst="rect">
            <a:avLst/>
          </a:prstGeom>
        </p:spPr>
      </p:pic>
      <p:sp>
        <p:nvSpPr>
          <p:cNvPr id="5" name="Rectángulo 4"/>
          <p:cNvSpPr/>
          <p:nvPr/>
        </p:nvSpPr>
        <p:spPr>
          <a:xfrm>
            <a:off x="10707586" y="1863068"/>
            <a:ext cx="1199408" cy="2554545"/>
          </a:xfrm>
          <a:prstGeom prst="rect">
            <a:avLst/>
          </a:prstGeom>
          <a:solidFill>
            <a:schemeClr val="bg1"/>
          </a:solidFill>
          <a:ln>
            <a:noFill/>
          </a:ln>
        </p:spPr>
        <p:txBody>
          <a:bodyPr wrap="square">
            <a:spAutoFit/>
          </a:bodyPr>
          <a:lstStyle/>
          <a:p>
            <a:pPr algn="just"/>
            <a:r>
              <a:rPr lang="es-ES" sz="1600" b="1" dirty="0"/>
              <a:t>Tomacorrientes</a:t>
            </a:r>
          </a:p>
          <a:p>
            <a:pPr algn="just"/>
            <a:r>
              <a:rPr lang="es-ES" sz="1600" b="1" dirty="0"/>
              <a:t>de uso</a:t>
            </a:r>
          </a:p>
          <a:p>
            <a:pPr algn="just"/>
            <a:r>
              <a:rPr lang="es-ES" sz="1600" b="1" dirty="0"/>
              <a:t>domiciliario</a:t>
            </a:r>
          </a:p>
          <a:p>
            <a:pPr algn="just"/>
            <a:r>
              <a:rPr lang="es-ES" sz="1600" b="1" dirty="0"/>
              <a:t>de 10 A montados </a:t>
            </a:r>
          </a:p>
          <a:p>
            <a:pPr algn="just"/>
            <a:r>
              <a:rPr lang="es-ES" sz="1600" b="1" dirty="0"/>
              <a:t>en periscopio </a:t>
            </a:r>
          </a:p>
          <a:p>
            <a:pPr algn="just"/>
            <a:r>
              <a:rPr lang="es-ES" sz="1600" b="1" dirty="0"/>
              <a:t>para oficinas.</a:t>
            </a:r>
          </a:p>
        </p:txBody>
      </p:sp>
      <p:sp>
        <p:nvSpPr>
          <p:cNvPr id="6" name="Rectángulo 5"/>
          <p:cNvSpPr/>
          <p:nvPr/>
        </p:nvSpPr>
        <p:spPr>
          <a:xfrm>
            <a:off x="10707586" y="5071099"/>
            <a:ext cx="1301534" cy="1569660"/>
          </a:xfrm>
          <a:prstGeom prst="rect">
            <a:avLst/>
          </a:prstGeom>
          <a:solidFill>
            <a:schemeClr val="bg1"/>
          </a:solidFill>
        </p:spPr>
        <p:txBody>
          <a:bodyPr wrap="square">
            <a:spAutoFit/>
          </a:bodyPr>
          <a:lstStyle/>
          <a:p>
            <a:pPr algn="just"/>
            <a:r>
              <a:rPr lang="es-ES" sz="1600" b="1" dirty="0"/>
              <a:t>Tomacorriente de </a:t>
            </a:r>
          </a:p>
          <a:p>
            <a:pPr algn="just"/>
            <a:r>
              <a:rPr lang="es-ES" sz="1600" b="1" dirty="0"/>
              <a:t>uso </a:t>
            </a:r>
            <a:r>
              <a:rPr lang="es-ES" sz="1600" b="1" dirty="0" smtClean="0"/>
              <a:t>domiciliario simple de 20A </a:t>
            </a:r>
            <a:endParaRPr lang="es-ES" sz="1600" b="1" dirty="0"/>
          </a:p>
        </p:txBody>
      </p:sp>
    </p:spTree>
    <p:extLst>
      <p:ext uri="{BB962C8B-B14F-4D97-AF65-F5344CB8AC3E}">
        <p14:creationId xmlns:p14="http://schemas.microsoft.com/office/powerpoint/2010/main" val="181056358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dirty="0" smtClean="0"/>
              <a:t>La corriente determinada </a:t>
            </a:r>
            <a:r>
              <a:rPr lang="es-ES" dirty="0"/>
              <a:t>para </a:t>
            </a:r>
            <a:r>
              <a:rPr lang="es-ES" dirty="0" smtClean="0"/>
              <a:t>cada carga que se alimentará por un tomacorriente debe ser Inferior a la corriente máxima </a:t>
            </a:r>
            <a:r>
              <a:rPr lang="es-ES" dirty="0"/>
              <a:t>admitida </a:t>
            </a:r>
            <a:r>
              <a:rPr lang="es-ES" dirty="0" smtClean="0"/>
              <a:t>por ese tomacorriente</a:t>
            </a:r>
            <a:r>
              <a:rPr lang="es-ES" dirty="0"/>
              <a:t>.</a:t>
            </a:r>
          </a:p>
          <a:p>
            <a:pPr algn="just"/>
            <a:r>
              <a:rPr lang="es-ES" dirty="0"/>
              <a:t>Cuando se analizan los consumos, lo que se aconseja es </a:t>
            </a:r>
            <a:r>
              <a:rPr lang="es-ES" dirty="0" smtClean="0"/>
              <a:t>realizar </a:t>
            </a:r>
            <a:r>
              <a:rPr lang="es-ES" dirty="0"/>
              <a:t>una tabla de todos los elementos alimentados por </a:t>
            </a:r>
            <a:r>
              <a:rPr lang="es-ES" dirty="0" smtClean="0"/>
              <a:t>electricidad </a:t>
            </a:r>
            <a:r>
              <a:rPr lang="es-ES" dirty="0"/>
              <a:t>que se emplearán, incluyendo también </a:t>
            </a:r>
            <a:r>
              <a:rPr lang="es-ES" dirty="0" smtClean="0"/>
              <a:t>los tiempos </a:t>
            </a:r>
            <a:r>
              <a:rPr lang="es-ES" dirty="0"/>
              <a:t>de uso y los horarios en los que se los utiliza. Para </a:t>
            </a:r>
            <a:r>
              <a:rPr lang="es-ES" dirty="0" smtClean="0"/>
              <a:t>esto </a:t>
            </a:r>
            <a:r>
              <a:rPr lang="es-ES" dirty="0"/>
              <a:t>se debe tener cabal conocimiento de los usos y </a:t>
            </a:r>
            <a:r>
              <a:rPr lang="es-ES" dirty="0" smtClean="0"/>
              <a:t>costumbres </a:t>
            </a:r>
            <a:r>
              <a:rPr lang="es-ES" dirty="0"/>
              <a:t>de los usuarios finales o emplear el conocimiento y </a:t>
            </a:r>
            <a:r>
              <a:rPr lang="es-ES" dirty="0" smtClean="0"/>
              <a:t>la </a:t>
            </a:r>
            <a:r>
              <a:rPr lang="es-ES" dirty="0"/>
              <a:t>experiencia propia del proyectista con el fin de </a:t>
            </a:r>
            <a:r>
              <a:rPr lang="es-ES" dirty="0" smtClean="0"/>
              <a:t>determinar </a:t>
            </a:r>
            <a:r>
              <a:rPr lang="es-ES" dirty="0"/>
              <a:t>las cargas. En función de estos datos, se establecerán </a:t>
            </a:r>
            <a:r>
              <a:rPr lang="es-ES" dirty="0" smtClean="0"/>
              <a:t>las </a:t>
            </a:r>
            <a:r>
              <a:rPr lang="es-ES" dirty="0"/>
              <a:t>corrientes que serán alimentadas en cada circuito. A </a:t>
            </a:r>
            <a:r>
              <a:rPr lang="es-ES" dirty="0" smtClean="0"/>
              <a:t>partir de esto, se elegirán las secciones de los cables de alimentación y las protecciones </a:t>
            </a:r>
            <a:r>
              <a:rPr lang="es-ES" dirty="0"/>
              <a:t>necesarias.</a:t>
            </a:r>
          </a:p>
          <a:p>
            <a:pPr algn="just"/>
            <a:r>
              <a:rPr lang="es-ES" dirty="0"/>
              <a:t>Para los circuitos de usos especiales, se realiza el mismo </a:t>
            </a:r>
            <a:r>
              <a:rPr lang="es-ES" dirty="0" smtClean="0"/>
              <a:t>proceso</a:t>
            </a:r>
            <a:r>
              <a:rPr lang="es-ES" dirty="0"/>
              <a:t>, pero, de ser posible, se limitará en cada circuito la </a:t>
            </a:r>
            <a:r>
              <a:rPr lang="es-ES" dirty="0" smtClean="0"/>
              <a:t>cantidad </a:t>
            </a:r>
            <a:r>
              <a:rPr lang="es-ES" dirty="0"/>
              <a:t>de tomacorrientes a un número menor. Por </a:t>
            </a:r>
            <a:r>
              <a:rPr lang="es-ES" dirty="0" smtClean="0"/>
              <a:t>ejemplo</a:t>
            </a:r>
            <a:r>
              <a:rPr lang="es-ES" dirty="0"/>
              <a:t>, en el caso de equipos acondicionadores de aire, lo ideal </a:t>
            </a:r>
            <a:r>
              <a:rPr lang="es-ES" dirty="0" smtClean="0"/>
              <a:t>sería </a:t>
            </a:r>
            <a:r>
              <a:rPr lang="es-ES" dirty="0"/>
              <a:t>tener cargas únicas por circuito o, a lo sumo, dos </a:t>
            </a:r>
            <a:r>
              <a:rPr lang="es-ES" dirty="0" smtClean="0"/>
              <a:t>equipos </a:t>
            </a:r>
            <a:r>
              <a:rPr lang="es-ES" dirty="0"/>
              <a:t>por circuito, balanceando las cargas.</a:t>
            </a:r>
          </a:p>
          <a:p>
            <a:pPr algn="just"/>
            <a:r>
              <a:rPr lang="es-ES" dirty="0"/>
              <a:t>En el caso de las cargas únicas, tales como piletas, bombas </a:t>
            </a:r>
            <a:r>
              <a:rPr lang="es-ES" dirty="0" smtClean="0"/>
              <a:t>de </a:t>
            </a:r>
            <a:r>
              <a:rPr lang="es-ES" dirty="0"/>
              <a:t>agua, portones eléctricos, etcétera, se debería proceder </a:t>
            </a:r>
            <a:r>
              <a:rPr lang="es-ES" dirty="0" smtClean="0"/>
              <a:t>de </a:t>
            </a:r>
            <a:r>
              <a:rPr lang="es-ES" dirty="0"/>
              <a:t>una manera similar: considerar el consumo del equipo </a:t>
            </a:r>
            <a:r>
              <a:rPr lang="es-ES" dirty="0" smtClean="0"/>
              <a:t>por </a:t>
            </a:r>
            <a:r>
              <a:rPr lang="es-ES" dirty="0"/>
              <a:t>alimentar para así establecer la corriente necesaria de </a:t>
            </a:r>
            <a:r>
              <a:rPr lang="es-ES" dirty="0" smtClean="0"/>
              <a:t>alimentación </a:t>
            </a:r>
            <a:r>
              <a:rPr lang="es-ES" dirty="0"/>
              <a:t>y, en función de ella, establecer la sección de </a:t>
            </a:r>
            <a:r>
              <a:rPr lang="es-ES" dirty="0" smtClean="0"/>
              <a:t>los </a:t>
            </a:r>
            <a:r>
              <a:rPr lang="es-ES" dirty="0"/>
              <a:t>cables de alimentación y las protecciones necesarias </a:t>
            </a:r>
            <a:r>
              <a:rPr lang="es-ES" dirty="0" smtClean="0"/>
              <a:t>para </a:t>
            </a:r>
            <a:r>
              <a:rPr lang="es-ES" dirty="0"/>
              <a:t>instalar en el circuito.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p:txBody>
      </p:sp>
      <p:pic>
        <p:nvPicPr>
          <p:cNvPr id="3" name="Imagen 2"/>
          <p:cNvPicPr>
            <a:picLocks noChangeAspect="1"/>
          </p:cNvPicPr>
          <p:nvPr/>
        </p:nvPicPr>
        <p:blipFill>
          <a:blip r:embed="rId2"/>
          <a:stretch>
            <a:fillRect/>
          </a:stretch>
        </p:blipFill>
        <p:spPr>
          <a:xfrm>
            <a:off x="2592531" y="4251366"/>
            <a:ext cx="3380757" cy="2506312"/>
          </a:xfrm>
          <a:prstGeom prst="rect">
            <a:avLst/>
          </a:prstGeom>
        </p:spPr>
      </p:pic>
      <p:sp>
        <p:nvSpPr>
          <p:cNvPr id="4" name="Rectángulo 3"/>
          <p:cNvSpPr/>
          <p:nvPr/>
        </p:nvSpPr>
        <p:spPr>
          <a:xfrm>
            <a:off x="6064343" y="4776389"/>
            <a:ext cx="4738255" cy="1200329"/>
          </a:xfrm>
          <a:prstGeom prst="rect">
            <a:avLst/>
          </a:prstGeom>
        </p:spPr>
        <p:txBody>
          <a:bodyPr wrap="square">
            <a:spAutoFit/>
          </a:bodyPr>
          <a:lstStyle/>
          <a:p>
            <a:pPr algn="just"/>
            <a:r>
              <a:rPr lang="es-ES" b="1" dirty="0"/>
              <a:t>Tomacorrientes de uso industrial, de izquierda a derecha, bipolar con tierra externa (tipo </a:t>
            </a:r>
            <a:r>
              <a:rPr lang="es-ES" b="1" dirty="0" err="1"/>
              <a:t>Shuko</a:t>
            </a:r>
            <a:r>
              <a:rPr lang="es-ES" b="1" dirty="0"/>
              <a:t>), bipolar con tierra incorporada (la tierra es la pata inferior más gruesa), </a:t>
            </a:r>
            <a:r>
              <a:rPr lang="es-ES" b="1" dirty="0" err="1"/>
              <a:t>tetrapolar</a:t>
            </a:r>
            <a:r>
              <a:rPr lang="es-ES" b="1" dirty="0"/>
              <a:t> con tierra.</a:t>
            </a:r>
          </a:p>
        </p:txBody>
      </p:sp>
    </p:spTree>
    <p:extLst>
      <p:ext uri="{BB962C8B-B14F-4D97-AF65-F5344CB8AC3E}">
        <p14:creationId xmlns:p14="http://schemas.microsoft.com/office/powerpoint/2010/main" val="104012129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Corrientes </a:t>
            </a:r>
            <a:r>
              <a:rPr lang="es-ES" b="1" dirty="0">
                <a:solidFill>
                  <a:srgbClr val="0070C0"/>
                </a:solidFill>
                <a:latin typeface="Arial Rounded MT Bold" panose="020F0704030504030204" pitchFamily="34" charset="0"/>
              </a:rPr>
              <a:t>máximas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protección</a:t>
            </a:r>
          </a:p>
          <a:p>
            <a:pPr algn="just"/>
            <a:r>
              <a:rPr lang="es-ES" dirty="0"/>
              <a:t>Cada tipo de circuito tiene sus características propias en lo </a:t>
            </a:r>
            <a:r>
              <a:rPr lang="es-ES" dirty="0" smtClean="0"/>
              <a:t>que </a:t>
            </a:r>
            <a:r>
              <a:rPr lang="es-ES" dirty="0"/>
              <a:t>a cargas se refiere. Los valores máximos de las </a:t>
            </a:r>
            <a:r>
              <a:rPr lang="es-ES" dirty="0" smtClean="0"/>
              <a:t>protecciones </a:t>
            </a:r>
            <a:r>
              <a:rPr lang="es-ES" dirty="0"/>
              <a:t>por instalar en cada tipo de circuito son los siguientes:</a:t>
            </a:r>
          </a:p>
          <a:p>
            <a:pPr marL="742950" lvl="1" indent="-285750" algn="just">
              <a:buFont typeface="Arial" panose="020B0604020202020204" pitchFamily="34" charset="0"/>
              <a:buChar char="•"/>
            </a:pPr>
            <a:r>
              <a:rPr lang="es-ES" b="1" dirty="0" smtClean="0"/>
              <a:t>En los circuitos de iluminación de uso general (</a:t>
            </a:r>
            <a:r>
              <a:rPr lang="es-ES" b="1" dirty="0"/>
              <a:t>IUG</a:t>
            </a:r>
            <a:r>
              <a:rPr lang="es-ES" b="1" dirty="0" smtClean="0"/>
              <a:t>), la protección </a:t>
            </a:r>
            <a:r>
              <a:rPr lang="es-ES" b="1" dirty="0"/>
              <a:t>máxima </a:t>
            </a:r>
            <a:r>
              <a:rPr lang="es-ES" b="1" dirty="0" smtClean="0"/>
              <a:t>es de 16 </a:t>
            </a:r>
            <a:r>
              <a:rPr lang="es-ES" b="1" dirty="0"/>
              <a:t>A.</a:t>
            </a:r>
          </a:p>
          <a:p>
            <a:pPr marL="742950" lvl="1" indent="-285750" algn="just">
              <a:buFont typeface="Arial" panose="020B0604020202020204" pitchFamily="34" charset="0"/>
              <a:buChar char="•"/>
            </a:pPr>
            <a:r>
              <a:rPr lang="es-ES" b="1" dirty="0" smtClean="0"/>
              <a:t>En los </a:t>
            </a:r>
            <a:r>
              <a:rPr lang="es-ES" b="1" dirty="0"/>
              <a:t>circuitos de tomacorrientes de uso general (TUG</a:t>
            </a:r>
            <a:r>
              <a:rPr lang="es-ES" b="1" dirty="0" smtClean="0"/>
              <a:t>), la protección </a:t>
            </a:r>
            <a:r>
              <a:rPr lang="es-ES" b="1" dirty="0"/>
              <a:t>máxima </a:t>
            </a:r>
            <a:r>
              <a:rPr lang="es-ES" b="1" dirty="0" smtClean="0"/>
              <a:t>es de 16 A</a:t>
            </a:r>
            <a:r>
              <a:rPr lang="es-ES" b="1" dirty="0"/>
              <a:t>.</a:t>
            </a:r>
          </a:p>
          <a:p>
            <a:pPr marL="742950" lvl="1" indent="-285750" algn="just">
              <a:buFont typeface="Arial" panose="020B0604020202020204" pitchFamily="34" charset="0"/>
              <a:buChar char="•"/>
            </a:pPr>
            <a:r>
              <a:rPr lang="es-ES" b="1" dirty="0" smtClean="0"/>
              <a:t>En los circuitos de iluminación de uso especial (</a:t>
            </a:r>
            <a:r>
              <a:rPr lang="es-ES" b="1" dirty="0"/>
              <a:t>IUE</a:t>
            </a:r>
            <a:r>
              <a:rPr lang="es-ES" b="1" dirty="0" smtClean="0"/>
              <a:t>), la protección </a:t>
            </a:r>
            <a:r>
              <a:rPr lang="es-ES" b="1" dirty="0"/>
              <a:t>máxima </a:t>
            </a:r>
            <a:r>
              <a:rPr lang="es-ES" b="1" dirty="0" smtClean="0"/>
              <a:t>es de 25 </a:t>
            </a:r>
            <a:r>
              <a:rPr lang="es-ES" b="1" dirty="0"/>
              <a:t>A.</a:t>
            </a:r>
          </a:p>
          <a:p>
            <a:pPr marL="742950" lvl="1" indent="-285750" algn="just">
              <a:buFont typeface="Arial" panose="020B0604020202020204" pitchFamily="34" charset="0"/>
              <a:buChar char="•"/>
            </a:pPr>
            <a:r>
              <a:rPr lang="es-ES" b="1" dirty="0" smtClean="0"/>
              <a:t>En los </a:t>
            </a:r>
            <a:r>
              <a:rPr lang="es-ES" b="1" dirty="0"/>
              <a:t>circuitos de tomacorrientes </a:t>
            </a:r>
            <a:r>
              <a:rPr lang="es-ES" b="1" dirty="0" smtClean="0"/>
              <a:t>de uso </a:t>
            </a:r>
            <a:r>
              <a:rPr lang="es-ES" b="1" dirty="0"/>
              <a:t>especial (TUE), </a:t>
            </a:r>
            <a:r>
              <a:rPr lang="es-ES" b="1" dirty="0" smtClean="0"/>
              <a:t>la protección </a:t>
            </a:r>
            <a:r>
              <a:rPr lang="es-ES" b="1" dirty="0"/>
              <a:t>máxima </a:t>
            </a:r>
            <a:r>
              <a:rPr lang="es-ES" b="1" dirty="0" smtClean="0"/>
              <a:t>es de 25 A</a:t>
            </a:r>
            <a:r>
              <a:rPr lang="es-ES" b="1" dirty="0"/>
              <a:t>.</a:t>
            </a:r>
          </a:p>
          <a:p>
            <a:pPr marL="742950" lvl="1" indent="-285750" algn="just">
              <a:buFont typeface="Arial" panose="020B0604020202020204" pitchFamily="34" charset="0"/>
              <a:buChar char="•"/>
            </a:pPr>
            <a:r>
              <a:rPr lang="es-ES" b="1" dirty="0" smtClean="0"/>
              <a:t>En </a:t>
            </a:r>
            <a:r>
              <a:rPr lang="es-ES" b="1" dirty="0"/>
              <a:t>los circuitos de uso específico (alimentación de </a:t>
            </a:r>
            <a:r>
              <a:rPr lang="es-ES" b="1" dirty="0" smtClean="0"/>
              <a:t>tensión </a:t>
            </a:r>
            <a:r>
              <a:rPr lang="es-ES" b="1" dirty="0"/>
              <a:t>estabilizada, cargas puntuales, etcétera), es </a:t>
            </a:r>
            <a:r>
              <a:rPr lang="es-ES" b="1" dirty="0" smtClean="0"/>
              <a:t>responsabilidad </a:t>
            </a:r>
            <a:r>
              <a:rPr lang="es-ES" b="1" dirty="0"/>
              <a:t>del proyectista establecer el valor de la </a:t>
            </a:r>
            <a:r>
              <a:rPr lang="es-ES" b="1" dirty="0" smtClean="0"/>
              <a:t>protección </a:t>
            </a:r>
            <a:r>
              <a:rPr lang="es-ES" b="1" dirty="0"/>
              <a:t>máxima</a:t>
            </a:r>
            <a:r>
              <a:rPr lang="es-ES" dirty="0" smtClean="0"/>
              <a:t>.</a:t>
            </a:r>
          </a:p>
          <a:p>
            <a:pPr algn="just"/>
            <a:endParaRPr lang="es-ES" dirty="0"/>
          </a:p>
          <a:p>
            <a:pPr algn="just"/>
            <a:r>
              <a:rPr lang="es-ES" dirty="0" smtClean="0"/>
              <a:t>En </a:t>
            </a:r>
            <a:r>
              <a:rPr lang="es-ES" dirty="0"/>
              <a:t>las líneas seccionales, que alimentan a cada tablero </a:t>
            </a:r>
            <a:r>
              <a:rPr lang="es-ES" dirty="0" smtClean="0"/>
              <a:t>seccional</a:t>
            </a:r>
            <a:r>
              <a:rPr lang="es-ES" dirty="0"/>
              <a:t>, la protección de entrada deberá ser calculada en </a:t>
            </a:r>
            <a:r>
              <a:rPr lang="es-ES" dirty="0" smtClean="0"/>
              <a:t>función </a:t>
            </a:r>
            <a:r>
              <a:rPr lang="es-ES" dirty="0"/>
              <a:t>de la corriente necesaria para alimentar las cargas </a:t>
            </a:r>
            <a:r>
              <a:rPr lang="es-ES" dirty="0" smtClean="0"/>
              <a:t>conectadas </a:t>
            </a:r>
            <a:r>
              <a:rPr lang="es-ES" dirty="0"/>
              <a:t>a cada tablero. De la misma manera, la </a:t>
            </a:r>
            <a:r>
              <a:rPr lang="es-ES" dirty="0" smtClean="0"/>
              <a:t>protección </a:t>
            </a:r>
            <a:r>
              <a:rPr lang="es-ES" dirty="0"/>
              <a:t>de entrada al tablero principal será la que corresponda </a:t>
            </a:r>
            <a:r>
              <a:rPr lang="es-ES" dirty="0" smtClean="0"/>
              <a:t>a </a:t>
            </a:r>
            <a:r>
              <a:rPr lang="es-ES" dirty="0"/>
              <a:t>la sumatoria de las cargas distribuidas a lo largo de los </a:t>
            </a:r>
            <a:r>
              <a:rPr lang="es-ES" dirty="0" smtClean="0"/>
              <a:t>diferentes </a:t>
            </a:r>
            <a:r>
              <a:rPr lang="es-ES" dirty="0"/>
              <a:t>tableros seccionales de la instalación.</a:t>
            </a:r>
          </a:p>
          <a:p>
            <a:pPr algn="just"/>
            <a:r>
              <a:rPr lang="es-ES" dirty="0"/>
              <a:t>Este mismo criterio de cargas por alimentar es el que debe </a:t>
            </a:r>
            <a:r>
              <a:rPr lang="es-ES" dirty="0" smtClean="0"/>
              <a:t>utilizarse </a:t>
            </a:r>
            <a:r>
              <a:rPr lang="es-ES" dirty="0"/>
              <a:t>para calcular las líneas que alimentan cada </a:t>
            </a:r>
            <a:r>
              <a:rPr lang="es-ES" dirty="0" smtClean="0"/>
              <a:t>tablero </a:t>
            </a:r>
            <a:r>
              <a:rPr lang="es-ES" dirty="0"/>
              <a:t>de la instalación.</a:t>
            </a:r>
          </a:p>
          <a:p>
            <a:pPr algn="just"/>
            <a:r>
              <a:rPr lang="es-ES" dirty="0"/>
              <a:t>Podemos pensar en que la electricidad es como una </a:t>
            </a:r>
            <a:r>
              <a:rPr lang="es-ES" dirty="0" smtClean="0"/>
              <a:t>cañería </a:t>
            </a:r>
            <a:r>
              <a:rPr lang="es-ES" dirty="0"/>
              <a:t>de agua que alimenta diferentes canillas; si se quiere </a:t>
            </a:r>
            <a:r>
              <a:rPr lang="es-ES" dirty="0" smtClean="0"/>
              <a:t>que </a:t>
            </a:r>
            <a:r>
              <a:rPr lang="es-ES" dirty="0"/>
              <a:t>cada canilla tenga un flujo constante de agua que sale, </a:t>
            </a:r>
            <a:r>
              <a:rPr lang="es-ES" dirty="0" smtClean="0"/>
              <a:t>a </a:t>
            </a:r>
            <a:r>
              <a:rPr lang="es-ES" dirty="0"/>
              <a:t>medida que nos acercamos al tanque debemos aumentar </a:t>
            </a:r>
            <a:r>
              <a:rPr lang="es-ES" dirty="0" smtClean="0"/>
              <a:t>el </a:t>
            </a:r>
            <a:r>
              <a:rPr lang="es-ES" dirty="0"/>
              <a:t>diámetro de la cañería para permitir que llegue más agua </a:t>
            </a:r>
            <a:r>
              <a:rPr lang="es-ES" dirty="0" smtClean="0"/>
              <a:t>a </a:t>
            </a:r>
            <a:r>
              <a:rPr lang="es-ES" dirty="0"/>
              <a:t>las canillas y, de esta forma, asegurar que las cantidades </a:t>
            </a:r>
            <a:r>
              <a:rPr lang="es-ES" dirty="0" smtClean="0"/>
              <a:t>que </a:t>
            </a:r>
            <a:r>
              <a:rPr lang="es-ES" dirty="0"/>
              <a:t>fluyen por cada una de ellas no varíen si hay o no otras </a:t>
            </a:r>
            <a:r>
              <a:rPr lang="es-ES" dirty="0" smtClean="0"/>
              <a:t>canillas </a:t>
            </a:r>
            <a:r>
              <a:rPr lang="es-ES" dirty="0"/>
              <a:t>abiertas</a:t>
            </a:r>
            <a:r>
              <a:rPr lang="es-ES" dirty="0" smtClean="0"/>
              <a:t>.</a:t>
            </a:r>
          </a:p>
          <a:p>
            <a:pPr algn="just"/>
            <a:endParaRPr lang="es-ES" dirty="0" smtClean="0"/>
          </a:p>
        </p:txBody>
      </p:sp>
    </p:spTree>
    <p:extLst>
      <p:ext uri="{BB962C8B-B14F-4D97-AF65-F5344CB8AC3E}">
        <p14:creationId xmlns:p14="http://schemas.microsoft.com/office/powerpoint/2010/main" val="127781513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4524315"/>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ctr"/>
            <a:r>
              <a:rPr lang="es-ES" b="1" dirty="0" smtClean="0"/>
              <a:t>Electrodoméstico </a:t>
            </a:r>
            <a:r>
              <a:rPr lang="es-ES" b="1" dirty="0"/>
              <a:t>de uso general (aspiradora) en una vivienda, </a:t>
            </a:r>
            <a:r>
              <a:rPr lang="es-ES" b="1" dirty="0" smtClean="0"/>
              <a:t>que </a:t>
            </a:r>
            <a:r>
              <a:rPr lang="es-ES" b="1" dirty="0"/>
              <a:t>puede ser alimentado desde circuitos TUG.</a:t>
            </a:r>
          </a:p>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Las protecciones por instalar en cualquier circuito deben ser adecuadas a las cargas que deben soportar en el circuito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a su alimentador.</a:t>
            </a:r>
          </a:p>
        </p:txBody>
      </p:sp>
      <p:pic>
        <p:nvPicPr>
          <p:cNvPr id="3" name="Imagen 2"/>
          <p:cNvPicPr>
            <a:picLocks noChangeAspect="1"/>
          </p:cNvPicPr>
          <p:nvPr/>
        </p:nvPicPr>
        <p:blipFill>
          <a:blip r:embed="rId2"/>
          <a:stretch>
            <a:fillRect/>
          </a:stretch>
        </p:blipFill>
        <p:spPr>
          <a:xfrm>
            <a:off x="3997418" y="334879"/>
            <a:ext cx="4133850" cy="3267075"/>
          </a:xfrm>
          <a:prstGeom prst="rect">
            <a:avLst/>
          </a:prstGeom>
        </p:spPr>
      </p:pic>
    </p:spTree>
    <p:extLst>
      <p:ext uri="{BB962C8B-B14F-4D97-AF65-F5344CB8AC3E}">
        <p14:creationId xmlns:p14="http://schemas.microsoft.com/office/powerpoint/2010/main" val="73851755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Determinación de </a:t>
            </a:r>
            <a:r>
              <a:rPr lang="es-ES" b="1" dirty="0">
                <a:solidFill>
                  <a:srgbClr val="0070C0"/>
                </a:solidFill>
                <a:latin typeface="Arial Rounded MT Bold" panose="020F0704030504030204" pitchFamily="34" charset="0"/>
              </a:rPr>
              <a:t>corrientes máximas</a:t>
            </a:r>
          </a:p>
          <a:p>
            <a:pPr algn="just"/>
            <a:r>
              <a:rPr lang="es-ES" dirty="0" smtClean="0"/>
              <a:t>Para determinar las corrientes máximas en cada </a:t>
            </a:r>
            <a:r>
              <a:rPr lang="es-ES" dirty="0"/>
              <a:t>circuito</a:t>
            </a:r>
            <a:r>
              <a:rPr lang="es-ES" dirty="0" smtClean="0"/>
              <a:t>, se debe tener en cuenta lo siguiente</a:t>
            </a:r>
            <a:r>
              <a:rPr lang="es-ES" dirty="0"/>
              <a:t>.</a:t>
            </a:r>
          </a:p>
          <a:p>
            <a:pPr algn="just"/>
            <a:r>
              <a:rPr lang="es-ES" dirty="0"/>
              <a:t>Cada boca </a:t>
            </a:r>
            <a:r>
              <a:rPr lang="es-ES" dirty="0" smtClean="0"/>
              <a:t>de iluminación </a:t>
            </a:r>
            <a:r>
              <a:rPr lang="es-ES" dirty="0"/>
              <a:t>se </a:t>
            </a:r>
            <a:r>
              <a:rPr lang="es-ES" dirty="0" smtClean="0"/>
              <a:t>considera con una </a:t>
            </a:r>
            <a:r>
              <a:rPr lang="es-ES" dirty="0"/>
              <a:t>carga </a:t>
            </a:r>
            <a:r>
              <a:rPr lang="es-ES" dirty="0" smtClean="0"/>
              <a:t>de 150 </a:t>
            </a:r>
            <a:r>
              <a:rPr lang="es-ES" dirty="0"/>
              <a:t>VA </a:t>
            </a:r>
            <a:r>
              <a:rPr lang="es-ES" dirty="0" smtClean="0"/>
              <a:t>y no puede </a:t>
            </a:r>
            <a:r>
              <a:rPr lang="es-ES" dirty="0"/>
              <a:t>haber más </a:t>
            </a:r>
            <a:r>
              <a:rPr lang="es-ES" dirty="0" smtClean="0"/>
              <a:t>de 15 bocas en un circuito de uso </a:t>
            </a:r>
            <a:r>
              <a:rPr lang="es-ES" dirty="0"/>
              <a:t>común </a:t>
            </a:r>
            <a:r>
              <a:rPr lang="es-ES" dirty="0" smtClean="0"/>
              <a:t>u 8 bocas en uno de uso </a:t>
            </a:r>
            <a:r>
              <a:rPr lang="es-ES" dirty="0"/>
              <a:t>especial.</a:t>
            </a:r>
          </a:p>
          <a:p>
            <a:pPr algn="just"/>
            <a:r>
              <a:rPr lang="es-ES" dirty="0" smtClean="0"/>
              <a:t>En los </a:t>
            </a:r>
            <a:r>
              <a:rPr lang="es-ES" dirty="0"/>
              <a:t>circuitos de tomacorrientes, se </a:t>
            </a:r>
            <a:r>
              <a:rPr lang="es-ES" dirty="0" smtClean="0"/>
              <a:t>considera </a:t>
            </a:r>
            <a:r>
              <a:rPr lang="es-ES" dirty="0"/>
              <a:t>una carga de 2200 VA </a:t>
            </a:r>
            <a:r>
              <a:rPr lang="es-ES" dirty="0" smtClean="0"/>
              <a:t>para los tomacorrientes </a:t>
            </a:r>
            <a:r>
              <a:rPr lang="es-ES" dirty="0"/>
              <a:t>de uso común con un </a:t>
            </a:r>
            <a:r>
              <a:rPr lang="es-ES" dirty="0" smtClean="0"/>
              <a:t>máximo </a:t>
            </a:r>
            <a:r>
              <a:rPr lang="es-ES" dirty="0"/>
              <a:t>de </a:t>
            </a:r>
            <a:r>
              <a:rPr lang="es-ES" dirty="0" smtClean="0"/>
              <a:t>15 bocas</a:t>
            </a:r>
            <a:r>
              <a:rPr lang="es-ES" dirty="0"/>
              <a:t>, </a:t>
            </a:r>
            <a:r>
              <a:rPr lang="es-ES" dirty="0" smtClean="0"/>
              <a:t>y 3300 VA para los </a:t>
            </a:r>
            <a:r>
              <a:rPr lang="es-ES" dirty="0"/>
              <a:t>de uso especial </a:t>
            </a:r>
            <a:r>
              <a:rPr lang="es-ES" dirty="0" smtClean="0"/>
              <a:t>con un máximo de 8 bocas</a:t>
            </a:r>
            <a:r>
              <a:rPr lang="es-ES" dirty="0"/>
              <a:t>. </a:t>
            </a:r>
            <a:r>
              <a:rPr lang="es-ES" dirty="0" smtClean="0"/>
              <a:t>En los circuitos de </a:t>
            </a:r>
            <a:r>
              <a:rPr lang="es-ES" dirty="0"/>
              <a:t>uso específico, se </a:t>
            </a:r>
            <a:r>
              <a:rPr lang="es-ES" dirty="0" smtClean="0"/>
              <a:t>calculará la corriente </a:t>
            </a:r>
            <a:r>
              <a:rPr lang="es-ES" dirty="0"/>
              <a:t>de acuerdo </a:t>
            </a:r>
            <a:r>
              <a:rPr lang="es-ES" dirty="0" smtClean="0"/>
              <a:t>al equipo que </a:t>
            </a:r>
            <a:r>
              <a:rPr lang="es-ES" dirty="0"/>
              <a:t>cada circuito deba soportar.</a:t>
            </a:r>
          </a:p>
          <a:p>
            <a:pPr algn="just"/>
            <a:r>
              <a:rPr lang="es-ES" b="1" dirty="0">
                <a:solidFill>
                  <a:srgbClr val="0070C0"/>
                </a:solidFill>
                <a:latin typeface="Arial Rounded MT Bold" panose="020F0704030504030204" pitchFamily="34" charset="0"/>
              </a:rPr>
              <a:t>Cantidad </a:t>
            </a:r>
            <a:r>
              <a:rPr lang="es-ES" b="1" dirty="0" smtClean="0">
                <a:solidFill>
                  <a:srgbClr val="0070C0"/>
                </a:solidFill>
                <a:latin typeface="Arial Rounded MT Bold" panose="020F0704030504030204" pitchFamily="34" charset="0"/>
              </a:rPr>
              <a:t>de bocas por </a:t>
            </a:r>
            <a:r>
              <a:rPr lang="es-ES" b="1" dirty="0">
                <a:solidFill>
                  <a:srgbClr val="0070C0"/>
                </a:solidFill>
                <a:latin typeface="Arial Rounded MT Bold" panose="020F0704030504030204" pitchFamily="34" charset="0"/>
              </a:rPr>
              <a:t>circuito</a:t>
            </a:r>
          </a:p>
          <a:p>
            <a:pPr algn="just"/>
            <a:r>
              <a:rPr lang="es-ES" dirty="0" smtClean="0"/>
              <a:t>Los circuitos de usos generales (</a:t>
            </a:r>
            <a:r>
              <a:rPr lang="es-ES" dirty="0" err="1" smtClean="0"/>
              <a:t>IlUG</a:t>
            </a:r>
            <a:r>
              <a:rPr lang="es-ES" dirty="0" smtClean="0"/>
              <a:t> y TUG) admiten una cantidad </a:t>
            </a:r>
            <a:r>
              <a:rPr lang="es-ES" dirty="0"/>
              <a:t>máxima </a:t>
            </a:r>
            <a:r>
              <a:rPr lang="es-ES" dirty="0" smtClean="0"/>
              <a:t>de 15 bocas por circuito</a:t>
            </a:r>
            <a:r>
              <a:rPr lang="es-ES" dirty="0"/>
              <a:t>.</a:t>
            </a:r>
          </a:p>
          <a:p>
            <a:pPr algn="just"/>
            <a:r>
              <a:rPr lang="es-ES" dirty="0"/>
              <a:t>Debemos recordar que estas bocas son de uso exclusivo </a:t>
            </a:r>
            <a:r>
              <a:rPr lang="es-ES" dirty="0" smtClean="0"/>
              <a:t>para </a:t>
            </a:r>
            <a:r>
              <a:rPr lang="es-ES" dirty="0"/>
              <a:t>la función del circuito, es decir, no se deben </a:t>
            </a:r>
            <a:r>
              <a:rPr lang="es-ES" dirty="0" smtClean="0"/>
              <a:t>mezclar bocas de iluminación </a:t>
            </a:r>
            <a:r>
              <a:rPr lang="es-ES" dirty="0"/>
              <a:t>con bocas de tomacorrientes.</a:t>
            </a:r>
          </a:p>
          <a:p>
            <a:pPr algn="just"/>
            <a:r>
              <a:rPr lang="es-ES" dirty="0"/>
              <a:t>Para los circuitos de iluminación de uso general (1UG), </a:t>
            </a:r>
            <a:r>
              <a:rPr lang="es-ES" dirty="0" smtClean="0"/>
              <a:t>la </a:t>
            </a:r>
            <a:r>
              <a:rPr lang="es-ES" dirty="0"/>
              <a:t>corriente máxima por boca no puede superar los 6 A </a:t>
            </a:r>
            <a:r>
              <a:rPr lang="es-ES" dirty="0" smtClean="0"/>
              <a:t>y</a:t>
            </a:r>
            <a:r>
              <a:rPr lang="es-ES" dirty="0"/>
              <a:t>, para los circuitos de tomacorrientes de uso general </a:t>
            </a:r>
            <a:r>
              <a:rPr lang="es-ES" dirty="0" smtClean="0"/>
              <a:t>(</a:t>
            </a:r>
            <a:r>
              <a:rPr lang="es-ES" dirty="0"/>
              <a:t>TUG), la corriente máxima por boca no puede superar </a:t>
            </a:r>
            <a:r>
              <a:rPr lang="es-ES" dirty="0" smtClean="0"/>
              <a:t>Por </a:t>
            </a:r>
            <a:r>
              <a:rPr lang="es-ES" dirty="0"/>
              <a:t>otra parte, por considerarse de uso general, se </a:t>
            </a:r>
            <a:r>
              <a:rPr lang="es-ES" dirty="0" smtClean="0"/>
              <a:t>presupone </a:t>
            </a:r>
            <a:r>
              <a:rPr lang="es-ES" dirty="0"/>
              <a:t>que:</a:t>
            </a:r>
          </a:p>
          <a:p>
            <a:pPr marL="742950" lvl="1" indent="-285750" algn="just">
              <a:buFont typeface="Arial" panose="020B0604020202020204" pitchFamily="34" charset="0"/>
              <a:buChar char="•"/>
            </a:pPr>
            <a:r>
              <a:rPr lang="es-ES" b="1" dirty="0" smtClean="0"/>
              <a:t>Todas </a:t>
            </a:r>
            <a:r>
              <a:rPr lang="es-ES" b="1" dirty="0"/>
              <a:t>las bocas del circuito no se encuentran en </a:t>
            </a:r>
            <a:r>
              <a:rPr lang="es-ES" b="1" dirty="0" smtClean="0"/>
              <a:t>funcionamiento </a:t>
            </a:r>
            <a:r>
              <a:rPr lang="es-ES" b="1" dirty="0"/>
              <a:t>en forma simultánea.</a:t>
            </a:r>
          </a:p>
          <a:p>
            <a:pPr marL="742950" lvl="1" indent="-285750" algn="just">
              <a:buFont typeface="Arial" panose="020B0604020202020204" pitchFamily="34" charset="0"/>
              <a:buChar char="•"/>
            </a:pPr>
            <a:r>
              <a:rPr lang="es-ES" b="1" dirty="0" smtClean="0"/>
              <a:t>El funcionamiento de cada uno de los elementos conectados en las diferentes </a:t>
            </a:r>
            <a:r>
              <a:rPr lang="es-ES" b="1" dirty="0"/>
              <a:t>bocas </a:t>
            </a:r>
            <a:r>
              <a:rPr lang="es-ES" b="1" dirty="0" smtClean="0"/>
              <a:t>no es continuo </a:t>
            </a:r>
            <a:r>
              <a:rPr lang="es-ES" b="1" dirty="0"/>
              <a:t>a lo largo </a:t>
            </a:r>
            <a:r>
              <a:rPr lang="es-ES" b="1" dirty="0" smtClean="0"/>
              <a:t>de las 24 horas del día</a:t>
            </a:r>
            <a:r>
              <a:rPr lang="es-ES" b="1" dirty="0"/>
              <a:t>.</a:t>
            </a:r>
          </a:p>
          <a:p>
            <a:pPr marL="742950" lvl="1" indent="-285750" algn="just">
              <a:buFont typeface="Arial" panose="020B0604020202020204" pitchFamily="34" charset="0"/>
              <a:buChar char="•"/>
            </a:pPr>
            <a:r>
              <a:rPr lang="es-ES" b="1" dirty="0" smtClean="0"/>
              <a:t>Están </a:t>
            </a:r>
            <a:r>
              <a:rPr lang="es-ES" b="1" dirty="0"/>
              <a:t>destinados exclusivamente a tomacorrientes o </a:t>
            </a:r>
            <a:r>
              <a:rPr lang="es-ES" b="1" dirty="0" smtClean="0"/>
              <a:t>iluminación en áreas cubiertas y protegidas de otros elementos </a:t>
            </a:r>
            <a:r>
              <a:rPr lang="es-ES" b="1" dirty="0"/>
              <a:t>(lluvia, tierra</a:t>
            </a:r>
            <a:r>
              <a:rPr lang="es-ES" b="1" dirty="0" smtClean="0"/>
              <a:t>, etcétera</a:t>
            </a:r>
            <a:r>
              <a:rPr lang="es-ES" b="1" dirty="0"/>
              <a:t>).</a:t>
            </a:r>
          </a:p>
          <a:p>
            <a:pPr algn="just"/>
            <a:r>
              <a:rPr lang="es-ES" dirty="0"/>
              <a:t>Los circuitos de usos especiales y de uso específico tienen </a:t>
            </a:r>
            <a:r>
              <a:rPr lang="es-ES" dirty="0" smtClean="0"/>
              <a:t>cantidades </a:t>
            </a:r>
            <a:r>
              <a:rPr lang="es-ES" dirty="0"/>
              <a:t>de bocas diferentes, pues las características de </a:t>
            </a:r>
            <a:r>
              <a:rPr lang="es-ES" dirty="0" smtClean="0"/>
              <a:t>los </a:t>
            </a:r>
            <a:r>
              <a:rPr lang="es-ES" dirty="0"/>
              <a:t>elementos que serán alimentados por ellos tienen </a:t>
            </a:r>
            <a:r>
              <a:rPr lang="es-ES" dirty="0" smtClean="0"/>
              <a:t>también </a:t>
            </a:r>
            <a:r>
              <a:rPr lang="es-ES" dirty="0"/>
              <a:t>requerimientos especiales y específicos</a:t>
            </a:r>
            <a:r>
              <a:rPr lang="es-ES" dirty="0" smtClean="0"/>
              <a:t>.</a:t>
            </a:r>
          </a:p>
        </p:txBody>
      </p:sp>
    </p:spTree>
    <p:extLst>
      <p:ext uri="{BB962C8B-B14F-4D97-AF65-F5344CB8AC3E}">
        <p14:creationId xmlns:p14="http://schemas.microsoft.com/office/powerpoint/2010/main" val="245507257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Cargas de los circuitos</a:t>
            </a:r>
            <a:endParaRPr lang="es-ES" b="1" dirty="0">
              <a:solidFill>
                <a:srgbClr val="0070C0"/>
              </a:solidFill>
              <a:latin typeface="Arial Rounded MT Bold" panose="020F0704030504030204" pitchFamily="34" charset="0"/>
            </a:endParaRPr>
          </a:p>
          <a:p>
            <a:pPr algn="just"/>
            <a:r>
              <a:rPr lang="es-ES" dirty="0"/>
              <a:t>Cada circuito </a:t>
            </a:r>
            <a:r>
              <a:rPr lang="es-ES" dirty="0" smtClean="0"/>
              <a:t>en una </a:t>
            </a:r>
            <a:r>
              <a:rPr lang="es-ES" dirty="0"/>
              <a:t>instalación </a:t>
            </a:r>
            <a:r>
              <a:rPr lang="es-ES" dirty="0" smtClean="0"/>
              <a:t>eléctrica tiene una </a:t>
            </a:r>
            <a:r>
              <a:rPr lang="es-ES" dirty="0"/>
              <a:t>función </a:t>
            </a:r>
            <a:r>
              <a:rPr lang="es-ES" dirty="0" smtClean="0"/>
              <a:t>que cumplir</a:t>
            </a:r>
            <a:r>
              <a:rPr lang="es-ES" dirty="0"/>
              <a:t>, que </a:t>
            </a:r>
            <a:r>
              <a:rPr lang="es-ES" dirty="0" smtClean="0"/>
              <a:t>es la de </a:t>
            </a:r>
            <a:r>
              <a:rPr lang="es-ES" dirty="0"/>
              <a:t>alimentar </a:t>
            </a:r>
            <a:r>
              <a:rPr lang="es-ES" dirty="0" smtClean="0"/>
              <a:t>en forma </a:t>
            </a:r>
            <a:r>
              <a:rPr lang="es-ES" dirty="0"/>
              <a:t>segura </a:t>
            </a:r>
            <a:r>
              <a:rPr lang="es-ES" dirty="0" smtClean="0"/>
              <a:t>la o las cargas </a:t>
            </a:r>
            <a:r>
              <a:rPr lang="es-ES" dirty="0"/>
              <a:t>que </a:t>
            </a:r>
            <a:r>
              <a:rPr lang="es-ES" dirty="0" smtClean="0"/>
              <a:t>son conectadas a él</a:t>
            </a:r>
            <a:r>
              <a:rPr lang="es-ES" dirty="0"/>
              <a:t>.</a:t>
            </a:r>
          </a:p>
          <a:p>
            <a:pPr algn="just"/>
            <a:r>
              <a:rPr lang="es-ES" dirty="0" smtClean="0"/>
              <a:t>Es responsabilidad del proyectista que </a:t>
            </a:r>
            <a:r>
              <a:rPr lang="es-ES" dirty="0"/>
              <a:t>diseña </a:t>
            </a:r>
            <a:r>
              <a:rPr lang="es-ES" dirty="0" smtClean="0"/>
              <a:t>la instalación </a:t>
            </a:r>
            <a:r>
              <a:rPr lang="es-ES" dirty="0"/>
              <a:t>asegurar </a:t>
            </a:r>
            <a:r>
              <a:rPr lang="es-ES" dirty="0" smtClean="0"/>
              <a:t>que </a:t>
            </a:r>
            <a:r>
              <a:rPr lang="es-ES" dirty="0"/>
              <a:t>cada </a:t>
            </a:r>
            <a:r>
              <a:rPr lang="es-ES" dirty="0" smtClean="0"/>
              <a:t>circuito estará </a:t>
            </a:r>
            <a:r>
              <a:rPr lang="es-ES" dirty="0"/>
              <a:t>constituido </a:t>
            </a:r>
            <a:r>
              <a:rPr lang="es-ES" dirty="0" smtClean="0"/>
              <a:t>por los elementos </a:t>
            </a:r>
            <a:r>
              <a:rPr lang="es-ES" dirty="0"/>
              <a:t>necesarios para </a:t>
            </a:r>
            <a:r>
              <a:rPr lang="es-ES" dirty="0" smtClean="0"/>
              <a:t>hacerla </a:t>
            </a:r>
            <a:r>
              <a:rPr lang="es-ES" dirty="0"/>
              <a:t>segura.</a:t>
            </a:r>
          </a:p>
          <a:p>
            <a:pPr algn="just"/>
            <a:r>
              <a:rPr lang="es-ES" dirty="0" smtClean="0"/>
              <a:t>Es decir, cada </a:t>
            </a:r>
            <a:r>
              <a:rPr lang="es-ES" dirty="0"/>
              <a:t>circuito contará </a:t>
            </a:r>
            <a:r>
              <a:rPr lang="es-ES" dirty="0" smtClean="0"/>
              <a:t>con la sección </a:t>
            </a:r>
            <a:r>
              <a:rPr lang="es-ES" dirty="0"/>
              <a:t>de conductores aptos para </a:t>
            </a:r>
            <a:r>
              <a:rPr lang="es-ES" dirty="0" smtClean="0"/>
              <a:t>alimentar la corriente </a:t>
            </a:r>
            <a:r>
              <a:rPr lang="es-ES" dirty="0"/>
              <a:t>necesaria para </a:t>
            </a:r>
            <a:r>
              <a:rPr lang="es-ES" dirty="0" smtClean="0"/>
              <a:t>el consumo</a:t>
            </a:r>
            <a:r>
              <a:rPr lang="es-ES" dirty="0"/>
              <a:t>, tendrá </a:t>
            </a:r>
            <a:r>
              <a:rPr lang="es-ES" dirty="0" smtClean="0"/>
              <a:t>las protecciones adecuadas </a:t>
            </a:r>
            <a:r>
              <a:rPr lang="es-ES" dirty="0"/>
              <a:t>y no habrá posibilidad de </a:t>
            </a:r>
            <a:r>
              <a:rPr lang="es-ES" dirty="0" smtClean="0"/>
              <a:t>aumentar </a:t>
            </a:r>
            <a:r>
              <a:rPr lang="es-ES" dirty="0"/>
              <a:t>las cargas más allá de los </a:t>
            </a:r>
            <a:r>
              <a:rPr lang="es-ES" dirty="0" smtClean="0"/>
              <a:t>límites </a:t>
            </a:r>
            <a:r>
              <a:rPr lang="es-ES" dirty="0"/>
              <a:t>de diseño.</a:t>
            </a:r>
          </a:p>
          <a:p>
            <a:pPr algn="ctr"/>
            <a:r>
              <a:rPr lang="es-ES" b="1" dirty="0" smtClean="0">
                <a:solidFill>
                  <a:srgbClr val="FF0000"/>
                </a:solidFill>
                <a:latin typeface="Arial Rounded MT Bold" panose="020F0704030504030204" pitchFamily="34" charset="0"/>
              </a:rPr>
              <a:t>Si una instalación requiere una </a:t>
            </a:r>
            <a:r>
              <a:rPr lang="es-ES" b="1" dirty="0">
                <a:solidFill>
                  <a:srgbClr val="FF0000"/>
                </a:solidFill>
                <a:latin typeface="Arial Rounded MT Bold" panose="020F0704030504030204" pitchFamily="34" charset="0"/>
              </a:rPr>
              <a:t>cantidad </a:t>
            </a:r>
            <a:r>
              <a:rPr lang="es-ES" b="1" dirty="0" smtClean="0">
                <a:solidFill>
                  <a:srgbClr val="FF0000"/>
                </a:solidFill>
                <a:latin typeface="Arial Rounded MT Bold" panose="020F0704030504030204" pitchFamily="34" charset="0"/>
              </a:rPr>
              <a:t>de bocas </a:t>
            </a:r>
            <a:r>
              <a:rPr lang="es-ES" b="1" dirty="0">
                <a:solidFill>
                  <a:srgbClr val="FF0000"/>
                </a:solidFill>
                <a:latin typeface="Arial Rounded MT Bold" panose="020F0704030504030204" pitchFamily="34" charset="0"/>
              </a:rPr>
              <a:t>que </a:t>
            </a:r>
            <a:r>
              <a:rPr lang="es-ES" b="1" dirty="0" smtClean="0">
                <a:solidFill>
                  <a:srgbClr val="FF0000"/>
                </a:solidFill>
                <a:latin typeface="Arial Rounded MT Bold" panose="020F0704030504030204" pitchFamily="34" charset="0"/>
              </a:rPr>
              <a:t>supera la máxima para ese </a:t>
            </a:r>
            <a:r>
              <a:rPr lang="es-ES" b="1" dirty="0">
                <a:solidFill>
                  <a:srgbClr val="FF0000"/>
                </a:solidFill>
                <a:latin typeface="Arial Rounded MT Bold" panose="020F0704030504030204" pitchFamily="34" charset="0"/>
              </a:rPr>
              <a:t>tipo </a:t>
            </a:r>
            <a:r>
              <a:rPr lang="es-ES" b="1" dirty="0" smtClean="0">
                <a:solidFill>
                  <a:srgbClr val="FF0000"/>
                </a:solidFill>
                <a:latin typeface="Arial Rounded MT Bold" panose="020F0704030504030204" pitchFamily="34" charset="0"/>
              </a:rPr>
              <a:t>de circuito, se deberán </a:t>
            </a:r>
            <a:r>
              <a:rPr lang="es-ES" b="1" dirty="0">
                <a:solidFill>
                  <a:srgbClr val="FF0000"/>
                </a:solidFill>
                <a:latin typeface="Arial Rounded MT Bold" panose="020F0704030504030204" pitchFamily="34" charset="0"/>
              </a:rPr>
              <a:t>separar </a:t>
            </a:r>
            <a:r>
              <a:rPr lang="es-ES" b="1" dirty="0" smtClean="0">
                <a:solidFill>
                  <a:srgbClr val="FF0000"/>
                </a:solidFill>
                <a:latin typeface="Arial Rounded MT Bold" panose="020F0704030504030204" pitchFamily="34" charset="0"/>
              </a:rPr>
              <a:t>las bocas en tantos circuitos como sea necesario</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smtClean="0"/>
              <a:t>Artefactos </a:t>
            </a:r>
            <a:r>
              <a:rPr lang="es-ES" b="1" dirty="0"/>
              <a:t>de iluminación </a:t>
            </a:r>
            <a:r>
              <a:rPr lang="es-ES" b="1" dirty="0" smtClean="0"/>
              <a:t>interior </a:t>
            </a:r>
            <a:r>
              <a:rPr lang="es-ES" b="1" dirty="0"/>
              <a:t>que pueden </a:t>
            </a:r>
            <a:r>
              <a:rPr lang="es-ES" b="1" dirty="0" smtClean="0"/>
              <a:t>ser alimentados </a:t>
            </a:r>
            <a:r>
              <a:rPr lang="es-ES" b="1" dirty="0"/>
              <a:t>desde circuitos </a:t>
            </a:r>
            <a:r>
              <a:rPr lang="es-ES" b="1" dirty="0" err="1"/>
              <a:t>lUG</a:t>
            </a:r>
            <a:r>
              <a:rPr lang="es-ES" b="1" dirty="0" smtClean="0"/>
              <a:t>.</a:t>
            </a:r>
            <a:endParaRPr lang="es-ES" b="1" dirty="0"/>
          </a:p>
        </p:txBody>
      </p:sp>
      <p:pic>
        <p:nvPicPr>
          <p:cNvPr id="3" name="Imagen 2"/>
          <p:cNvPicPr>
            <a:picLocks noChangeAspect="1"/>
          </p:cNvPicPr>
          <p:nvPr/>
        </p:nvPicPr>
        <p:blipFill>
          <a:blip r:embed="rId2"/>
          <a:stretch>
            <a:fillRect/>
          </a:stretch>
        </p:blipFill>
        <p:spPr>
          <a:xfrm>
            <a:off x="4085112" y="2850078"/>
            <a:ext cx="4279518" cy="3512312"/>
          </a:xfrm>
          <a:prstGeom prst="rect">
            <a:avLst/>
          </a:prstGeom>
        </p:spPr>
      </p:pic>
      <p:sp>
        <p:nvSpPr>
          <p:cNvPr id="4" name="Rectángulo 3"/>
          <p:cNvSpPr/>
          <p:nvPr/>
        </p:nvSpPr>
        <p:spPr>
          <a:xfrm>
            <a:off x="3966358" y="5723906"/>
            <a:ext cx="1852551" cy="638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48357152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dirty="0" smtClean="0"/>
              <a:t>Estos </a:t>
            </a:r>
            <a:r>
              <a:rPr lang="es-ES" dirty="0"/>
              <a:t>circuitos se emplean para alimentar los sistemas de </a:t>
            </a:r>
            <a:r>
              <a:rPr lang="es-ES" dirty="0" smtClean="0"/>
              <a:t>iluminación </a:t>
            </a:r>
            <a:r>
              <a:rPr lang="es-ES" dirty="0"/>
              <a:t>de parques, jardines y espacios </a:t>
            </a:r>
            <a:r>
              <a:rPr lang="es-ES" dirty="0" err="1"/>
              <a:t>semicubiertos</a:t>
            </a:r>
            <a:r>
              <a:rPr lang="es-ES" dirty="0"/>
              <a:t> </a:t>
            </a:r>
            <a:r>
              <a:rPr lang="es-ES" dirty="0" smtClean="0"/>
              <a:t>en </a:t>
            </a:r>
            <a:r>
              <a:rPr lang="es-ES" dirty="0"/>
              <a:t>los que los artefactos de iluminación deben cumplir con </a:t>
            </a:r>
            <a:r>
              <a:rPr lang="es-ES" dirty="0" smtClean="0"/>
              <a:t>características </a:t>
            </a:r>
            <a:r>
              <a:rPr lang="es-ES" dirty="0"/>
              <a:t>de protección IP especiales.</a:t>
            </a:r>
          </a:p>
          <a:p>
            <a:pPr algn="just"/>
            <a:r>
              <a:rPr lang="es-ES" dirty="0"/>
              <a:t>Asimismo, se emplean para alimentar circuitos con </a:t>
            </a:r>
            <a:r>
              <a:rPr lang="es-ES" dirty="0" smtClean="0"/>
              <a:t>consumos </a:t>
            </a:r>
            <a:r>
              <a:rPr lang="es-ES" dirty="0"/>
              <a:t>mayores a los establecidos para las cargas de los </a:t>
            </a:r>
            <a:r>
              <a:rPr lang="es-ES" dirty="0" smtClean="0"/>
              <a:t>circuitos </a:t>
            </a:r>
            <a:r>
              <a:rPr lang="es-ES" dirty="0"/>
              <a:t>de tomacorrientes de uso general, por ejemplo </a:t>
            </a:r>
            <a:r>
              <a:rPr lang="es-ES" dirty="0" smtClean="0"/>
              <a:t>cocinas </a:t>
            </a:r>
            <a:r>
              <a:rPr lang="es-ES" dirty="0"/>
              <a:t>eléctricas, hornos eléctricos y equipos </a:t>
            </a:r>
            <a:r>
              <a:rPr lang="es-ES" dirty="0" smtClean="0"/>
              <a:t>acondicionadores </a:t>
            </a:r>
            <a:r>
              <a:rPr lang="es-ES" dirty="0"/>
              <a:t>de aire, que en general requieren corrientes de </a:t>
            </a:r>
            <a:r>
              <a:rPr lang="es-ES" dirty="0" smtClean="0"/>
              <a:t>alimentación </a:t>
            </a:r>
            <a:r>
              <a:rPr lang="es-ES" dirty="0"/>
              <a:t>superiores a los 10 A máximos establecidos para </a:t>
            </a:r>
            <a:r>
              <a:rPr lang="es-ES" dirty="0" smtClean="0"/>
              <a:t>los </a:t>
            </a:r>
            <a:r>
              <a:rPr lang="es-ES" dirty="0"/>
              <a:t>circuitos de uso general</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r>
              <a:rPr lang="es-ES" b="1" dirty="0"/>
              <a:t>Los ventiladores de techo son alimentados desde los circuitos </a:t>
            </a:r>
            <a:r>
              <a:rPr lang="es-ES" b="1" dirty="0" smtClean="0"/>
              <a:t>IUG </a:t>
            </a:r>
            <a:r>
              <a:rPr lang="es-ES" b="1" dirty="0"/>
              <a:t>tengan o no artefactos de iluminación incorporados.</a:t>
            </a:r>
          </a:p>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de usos </a:t>
            </a:r>
            <a:r>
              <a:rPr lang="es-ES" b="1" dirty="0" smtClean="0">
                <a:solidFill>
                  <a:srgbClr val="0070C0"/>
                </a:solidFill>
                <a:latin typeface="Arial Rounded MT Bold" panose="020F0704030504030204" pitchFamily="34" charset="0"/>
              </a:rPr>
              <a:t>especiales</a:t>
            </a:r>
          </a:p>
          <a:p>
            <a:pPr algn="just"/>
            <a:r>
              <a:rPr lang="es-ES" dirty="0"/>
              <a:t>Estos circuitos se emplean para alimentar los sistemas de </a:t>
            </a:r>
            <a:r>
              <a:rPr lang="es-ES" dirty="0" smtClean="0"/>
              <a:t>iluminación </a:t>
            </a:r>
            <a:r>
              <a:rPr lang="es-ES" dirty="0"/>
              <a:t>de parques, jardines y espacios </a:t>
            </a:r>
            <a:r>
              <a:rPr lang="es-ES" dirty="0" err="1"/>
              <a:t>semicubiertos</a:t>
            </a:r>
            <a:r>
              <a:rPr lang="es-ES" dirty="0"/>
              <a:t> </a:t>
            </a:r>
            <a:r>
              <a:rPr lang="es-ES" dirty="0" smtClean="0"/>
              <a:t>en </a:t>
            </a:r>
            <a:r>
              <a:rPr lang="es-ES" dirty="0"/>
              <a:t>los que los artefactos de iluminación deben cumplir con </a:t>
            </a:r>
            <a:r>
              <a:rPr lang="es-ES" dirty="0" smtClean="0"/>
              <a:t>características </a:t>
            </a:r>
            <a:r>
              <a:rPr lang="es-ES" dirty="0"/>
              <a:t>de protección IP especiales.</a:t>
            </a:r>
          </a:p>
          <a:p>
            <a:pPr algn="just"/>
            <a:r>
              <a:rPr lang="es-ES" dirty="0"/>
              <a:t>Asimismo, se emplean para alimentar circuitos con </a:t>
            </a:r>
            <a:r>
              <a:rPr lang="es-ES" dirty="0" smtClean="0"/>
              <a:t>consumos </a:t>
            </a:r>
            <a:r>
              <a:rPr lang="es-ES" dirty="0"/>
              <a:t>mayores a los establecidos para las cargas de los </a:t>
            </a:r>
            <a:r>
              <a:rPr lang="es-ES" dirty="0" smtClean="0"/>
              <a:t>circuitos </a:t>
            </a:r>
            <a:r>
              <a:rPr lang="es-ES" dirty="0"/>
              <a:t>de tomacorrientes de uso general, por ejemplo </a:t>
            </a:r>
            <a:r>
              <a:rPr lang="es-ES" dirty="0" smtClean="0"/>
              <a:t>cocinas </a:t>
            </a:r>
            <a:r>
              <a:rPr lang="es-ES" dirty="0"/>
              <a:t>eléctricas, hornos eléctricos y equipos </a:t>
            </a:r>
            <a:r>
              <a:rPr lang="es-ES" dirty="0" smtClean="0"/>
              <a:t>acondicionadores </a:t>
            </a:r>
            <a:r>
              <a:rPr lang="es-ES" dirty="0"/>
              <a:t>de aire, que en general requieren corrientes de </a:t>
            </a:r>
            <a:r>
              <a:rPr lang="es-ES" dirty="0" smtClean="0"/>
              <a:t>alimentación </a:t>
            </a:r>
            <a:r>
              <a:rPr lang="es-ES" dirty="0"/>
              <a:t>superiores a los 10 A máximos establecidos para </a:t>
            </a:r>
            <a:r>
              <a:rPr lang="es-ES" dirty="0" smtClean="0"/>
              <a:t>los </a:t>
            </a:r>
            <a:r>
              <a:rPr lang="es-ES" dirty="0"/>
              <a:t>circuitos de uso general</a:t>
            </a:r>
            <a:r>
              <a:rPr lang="es-ES" dirty="0" smtClean="0"/>
              <a:t>.</a:t>
            </a:r>
          </a:p>
        </p:txBody>
      </p:sp>
      <p:pic>
        <p:nvPicPr>
          <p:cNvPr id="5" name="Imagen 4"/>
          <p:cNvPicPr>
            <a:picLocks noChangeAspect="1"/>
          </p:cNvPicPr>
          <p:nvPr/>
        </p:nvPicPr>
        <p:blipFill>
          <a:blip r:embed="rId2"/>
          <a:stretch>
            <a:fillRect/>
          </a:stretch>
        </p:blipFill>
        <p:spPr>
          <a:xfrm>
            <a:off x="3597368" y="1822492"/>
            <a:ext cx="4933950" cy="2571750"/>
          </a:xfrm>
          <a:prstGeom prst="rect">
            <a:avLst/>
          </a:prstGeom>
        </p:spPr>
      </p:pic>
    </p:spTree>
    <p:extLst>
      <p:ext uri="{BB962C8B-B14F-4D97-AF65-F5344CB8AC3E}">
        <p14:creationId xmlns:p14="http://schemas.microsoft.com/office/powerpoint/2010/main" val="366408438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a:solidFill>
                  <a:srgbClr val="FF0000"/>
                </a:solidFill>
                <a:latin typeface="Arial Rounded MT Bold" panose="020F0704030504030204" pitchFamily="34" charset="0"/>
              </a:rPr>
              <a:t>Todos </a:t>
            </a:r>
            <a:r>
              <a:rPr lang="es-ES" b="1" dirty="0" smtClean="0">
                <a:solidFill>
                  <a:srgbClr val="FF0000"/>
                </a:solidFill>
                <a:latin typeface="Arial Rounded MT Bold" panose="020F0704030504030204" pitchFamily="34" charset="0"/>
              </a:rPr>
              <a:t>los circuitos </a:t>
            </a:r>
            <a:r>
              <a:rPr lang="es-ES" b="1" dirty="0">
                <a:solidFill>
                  <a:srgbClr val="FF0000"/>
                </a:solidFill>
                <a:latin typeface="Arial Rounded MT Bold" panose="020F0704030504030204" pitchFamily="34" charset="0"/>
              </a:rPr>
              <a:t>de </a:t>
            </a:r>
            <a:r>
              <a:rPr lang="es-ES" b="1" dirty="0" smtClean="0">
                <a:solidFill>
                  <a:srgbClr val="FF0000"/>
                </a:solidFill>
                <a:latin typeface="Arial Rounded MT Bold" panose="020F0704030504030204" pitchFamily="34" charset="0"/>
              </a:rPr>
              <a:t>tomacorrientes o </a:t>
            </a:r>
            <a:r>
              <a:rPr lang="es-ES" b="1" dirty="0">
                <a:solidFill>
                  <a:srgbClr val="FF0000"/>
                </a:solidFill>
                <a:latin typeface="Arial Rounded MT Bold" panose="020F0704030504030204" pitchFamily="34" charset="0"/>
              </a:rPr>
              <a:t>de iluminación que se hallen en </a:t>
            </a:r>
            <a:r>
              <a:rPr lang="es-ES" b="1" dirty="0" smtClean="0">
                <a:solidFill>
                  <a:srgbClr val="FF0000"/>
                </a:solidFill>
                <a:latin typeface="Arial Rounded MT Bold" panose="020F0704030504030204" pitchFamily="34" charset="0"/>
              </a:rPr>
              <a:t>espacios </a:t>
            </a:r>
            <a:r>
              <a:rPr lang="es-ES" b="1" dirty="0" err="1" smtClean="0">
                <a:solidFill>
                  <a:srgbClr val="FF0000"/>
                </a:solidFill>
                <a:latin typeface="Arial Rounded MT Bold" panose="020F0704030504030204" pitchFamily="34" charset="0"/>
              </a:rPr>
              <a:t>semicubiertos</a:t>
            </a:r>
            <a:r>
              <a:rPr lang="es-ES" b="1" dirty="0" smtClean="0">
                <a:solidFill>
                  <a:srgbClr val="FF0000"/>
                </a:solidFill>
                <a:latin typeface="Arial Rounded MT Bold" panose="020F0704030504030204" pitchFamily="34" charset="0"/>
              </a:rPr>
              <a:t> o a la intemperie deben ser </a:t>
            </a:r>
            <a:r>
              <a:rPr lang="es-ES" b="1" dirty="0">
                <a:solidFill>
                  <a:srgbClr val="FF0000"/>
                </a:solidFill>
                <a:latin typeface="Arial Rounded MT Bold" panose="020F0704030504030204" pitchFamily="34" charset="0"/>
              </a:rPr>
              <a:t>realizados bajo el concepto de </a:t>
            </a:r>
            <a:r>
              <a:rPr lang="es-ES" b="1" dirty="0" smtClean="0">
                <a:solidFill>
                  <a:srgbClr val="FF0000"/>
                </a:solidFill>
                <a:latin typeface="Arial Rounded MT Bold" panose="020F0704030504030204" pitchFamily="34" charset="0"/>
              </a:rPr>
              <a:t>Circuitos de USOS </a:t>
            </a:r>
            <a:r>
              <a:rPr lang="es-ES" b="1" dirty="0">
                <a:solidFill>
                  <a:srgbClr val="FF0000"/>
                </a:solidFill>
                <a:latin typeface="Arial Rounded MT Bold" panose="020F0704030504030204" pitchFamily="34" charset="0"/>
              </a:rPr>
              <a:t>especiales</a:t>
            </a:r>
            <a:r>
              <a:rPr lang="es-ES" dirty="0" smtClean="0">
                <a:solidFill>
                  <a:srgbClr val="FF0000"/>
                </a:solidFill>
                <a:latin typeface="Arial Rounded MT Bold" panose="020F0704030504030204" pitchFamily="34" charset="0"/>
              </a:rPr>
              <a:t>.</a:t>
            </a:r>
          </a:p>
          <a:p>
            <a:pPr algn="just"/>
            <a:endParaRPr lang="es-ES" dirty="0"/>
          </a:p>
          <a:p>
            <a:pPr algn="just"/>
            <a:r>
              <a:rPr lang="es-ES" dirty="0"/>
              <a:t>La cantidad máxima de bocas en estos circuitos de usos </a:t>
            </a:r>
            <a:r>
              <a:rPr lang="es-ES" dirty="0" smtClean="0"/>
              <a:t>especiales </a:t>
            </a:r>
            <a:r>
              <a:rPr lang="es-ES" dirty="0"/>
              <a:t>es de 8, pero, al igual que en el caso de los circuitos </a:t>
            </a:r>
            <a:r>
              <a:rPr lang="es-ES" dirty="0" smtClean="0"/>
              <a:t>de </a:t>
            </a:r>
            <a:r>
              <a:rPr lang="es-ES" dirty="0"/>
              <a:t>uso general, es responsabilidad del proyectista distribuir </a:t>
            </a:r>
            <a:r>
              <a:rPr lang="es-ES" dirty="0" smtClean="0"/>
              <a:t>las </a:t>
            </a:r>
            <a:r>
              <a:rPr lang="es-ES" dirty="0"/>
              <a:t>cargas de forma de tener los circuitos con cargas </a:t>
            </a:r>
            <a:r>
              <a:rPr lang="es-ES" dirty="0" smtClean="0"/>
              <a:t>balanceadas </a:t>
            </a:r>
            <a:r>
              <a:rPr lang="es-ES" dirty="0"/>
              <a:t>y con aplicaciones similares. No es recomendable, </a:t>
            </a:r>
            <a:r>
              <a:rPr lang="es-ES" dirty="0" smtClean="0"/>
              <a:t>aunque </a:t>
            </a:r>
            <a:r>
              <a:rPr lang="es-ES" dirty="0"/>
              <a:t>la cantidad de bocas lo permita, alimentar CON el </a:t>
            </a:r>
            <a:r>
              <a:rPr lang="es-ES" dirty="0" smtClean="0"/>
              <a:t>mismo </a:t>
            </a:r>
            <a:r>
              <a:rPr lang="es-ES" dirty="0"/>
              <a:t>circuito la cocina, el horno y los equipos </a:t>
            </a:r>
            <a:r>
              <a:rPr lang="es-ES" dirty="0" smtClean="0"/>
              <a:t>acondicionadores </a:t>
            </a:r>
            <a:r>
              <a:rPr lang="es-ES" dirty="0"/>
              <a:t>de aire</a:t>
            </a:r>
            <a:r>
              <a:rPr lang="es-ES" dirty="0" smtClean="0"/>
              <a:t>.</a:t>
            </a:r>
          </a:p>
        </p:txBody>
      </p:sp>
      <p:pic>
        <p:nvPicPr>
          <p:cNvPr id="3" name="Imagen 2"/>
          <p:cNvPicPr>
            <a:picLocks noChangeAspect="1"/>
          </p:cNvPicPr>
          <p:nvPr/>
        </p:nvPicPr>
        <p:blipFill>
          <a:blip r:embed="rId2"/>
          <a:stretch>
            <a:fillRect/>
          </a:stretch>
        </p:blipFill>
        <p:spPr>
          <a:xfrm>
            <a:off x="561357" y="334880"/>
            <a:ext cx="3630633" cy="3726482"/>
          </a:xfrm>
          <a:prstGeom prst="rect">
            <a:avLst/>
          </a:prstGeom>
        </p:spPr>
      </p:pic>
      <p:sp>
        <p:nvSpPr>
          <p:cNvPr id="4" name="Rectángulo 3"/>
          <p:cNvSpPr/>
          <p:nvPr/>
        </p:nvSpPr>
        <p:spPr>
          <a:xfrm>
            <a:off x="4191990" y="670932"/>
            <a:ext cx="2660072" cy="1200329"/>
          </a:xfrm>
          <a:prstGeom prst="rect">
            <a:avLst/>
          </a:prstGeom>
        </p:spPr>
        <p:txBody>
          <a:bodyPr wrap="square">
            <a:spAutoFit/>
          </a:bodyPr>
          <a:lstStyle/>
          <a:p>
            <a:pPr algn="just"/>
            <a:r>
              <a:rPr lang="es-ES" b="1" dirty="0"/>
              <a:t>Cocina eléctrica. Por sus características </a:t>
            </a:r>
          </a:p>
          <a:p>
            <a:pPr algn="just"/>
            <a:r>
              <a:rPr lang="es-ES" b="1" dirty="0"/>
              <a:t>es un claro ejemplo para circuitos TUE.</a:t>
            </a:r>
          </a:p>
        </p:txBody>
      </p:sp>
      <p:sp>
        <p:nvSpPr>
          <p:cNvPr id="6" name="Rectángulo 5"/>
          <p:cNvSpPr/>
          <p:nvPr/>
        </p:nvSpPr>
        <p:spPr>
          <a:xfrm>
            <a:off x="5723906" y="2207314"/>
            <a:ext cx="3313216" cy="923330"/>
          </a:xfrm>
          <a:prstGeom prst="rect">
            <a:avLst/>
          </a:prstGeom>
        </p:spPr>
        <p:txBody>
          <a:bodyPr wrap="square">
            <a:spAutoFit/>
          </a:bodyPr>
          <a:lstStyle/>
          <a:p>
            <a:pPr algn="just"/>
            <a:r>
              <a:rPr lang="es-ES" b="1" dirty="0"/>
              <a:t>Acondicionadores de aire, otro claro ejemplo de </a:t>
            </a:r>
            <a:r>
              <a:rPr lang="pt-BR" b="1" dirty="0"/>
              <a:t>elementos alimentados desde circuitos TUE.</a:t>
            </a:r>
            <a:endParaRPr lang="es-ES" b="1" dirty="0"/>
          </a:p>
        </p:txBody>
      </p:sp>
      <p:pic>
        <p:nvPicPr>
          <p:cNvPr id="7" name="Imagen 6"/>
          <p:cNvPicPr>
            <a:picLocks noChangeAspect="1"/>
          </p:cNvPicPr>
          <p:nvPr/>
        </p:nvPicPr>
        <p:blipFill>
          <a:blip r:embed="rId3"/>
          <a:stretch>
            <a:fillRect/>
          </a:stretch>
        </p:blipFill>
        <p:spPr>
          <a:xfrm>
            <a:off x="9191749" y="1125929"/>
            <a:ext cx="2647950" cy="3086100"/>
          </a:xfrm>
          <a:prstGeom prst="rect">
            <a:avLst/>
          </a:prstGeom>
        </p:spPr>
      </p:pic>
    </p:spTree>
    <p:extLst>
      <p:ext uri="{BB962C8B-B14F-4D97-AF65-F5344CB8AC3E}">
        <p14:creationId xmlns:p14="http://schemas.microsoft.com/office/powerpoint/2010/main" val="213282085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8988" y="334879"/>
            <a:ext cx="11550711"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Iluminación </a:t>
            </a:r>
            <a:r>
              <a:rPr lang="es-ES" b="1" dirty="0">
                <a:solidFill>
                  <a:srgbClr val="0070C0"/>
                </a:solidFill>
                <a:latin typeface="Arial Rounded MT Bold" panose="020F0704030504030204" pitchFamily="34" charset="0"/>
              </a:rPr>
              <a:t>de jardines</a:t>
            </a:r>
          </a:p>
          <a:p>
            <a:pPr algn="just"/>
            <a:r>
              <a:rPr lang="es-ES" dirty="0"/>
              <a:t>Cuando </a:t>
            </a:r>
            <a:r>
              <a:rPr lang="es-ES" dirty="0" smtClean="0"/>
              <a:t>se deben </a:t>
            </a:r>
            <a:r>
              <a:rPr lang="es-ES" dirty="0"/>
              <a:t>alimentar circuitos en jardines, </a:t>
            </a:r>
            <a:r>
              <a:rPr lang="es-ES" dirty="0" smtClean="0"/>
              <a:t>tenemos </a:t>
            </a:r>
            <a:r>
              <a:rPr lang="es-ES" dirty="0"/>
              <a:t>dos opciones, </a:t>
            </a:r>
            <a:r>
              <a:rPr lang="es-ES" dirty="0" smtClean="0"/>
              <a:t>la primera </a:t>
            </a:r>
            <a:r>
              <a:rPr lang="es-ES" dirty="0"/>
              <a:t>consiste en tender </a:t>
            </a:r>
            <a:r>
              <a:rPr lang="es-ES" dirty="0" smtClean="0"/>
              <a:t>cañerías </a:t>
            </a:r>
            <a:r>
              <a:rPr lang="es-ES" dirty="0"/>
              <a:t>desde </a:t>
            </a:r>
            <a:r>
              <a:rPr lang="es-ES" dirty="0" smtClean="0"/>
              <a:t>el tablero </a:t>
            </a:r>
            <a:r>
              <a:rPr lang="es-ES" dirty="0"/>
              <a:t>seccional hasta cada caja </a:t>
            </a:r>
            <a:r>
              <a:rPr lang="es-ES" dirty="0" smtClean="0"/>
              <a:t>de paso o empalme </a:t>
            </a:r>
            <a:r>
              <a:rPr lang="es-ES" dirty="0"/>
              <a:t>desde donde </a:t>
            </a:r>
            <a:r>
              <a:rPr lang="es-ES" dirty="0" smtClean="0"/>
              <a:t>se alimentarán los </a:t>
            </a:r>
            <a:r>
              <a:rPr lang="es-ES" dirty="0"/>
              <a:t>artefactos de iluminación. La segunda es tender </a:t>
            </a:r>
            <a:r>
              <a:rPr lang="es-ES" dirty="0" smtClean="0"/>
              <a:t>cables </a:t>
            </a:r>
            <a:r>
              <a:rPr lang="es-ES" dirty="0"/>
              <a:t>de tipo subterráneo con las protecciones de </a:t>
            </a:r>
            <a:r>
              <a:rPr lang="es-ES" dirty="0" smtClean="0"/>
              <a:t>ladrillos </a:t>
            </a:r>
            <a:r>
              <a:rPr lang="es-ES" dirty="0"/>
              <a:t>o losetas.</a:t>
            </a:r>
          </a:p>
          <a:p>
            <a:pPr algn="just"/>
            <a:r>
              <a:rPr lang="es-ES" dirty="0"/>
              <a:t>Ambas formas tienen requerimientos especiales por </a:t>
            </a:r>
            <a:r>
              <a:rPr lang="es-ES" dirty="0" smtClean="0"/>
              <a:t>cumplirse</a:t>
            </a:r>
            <a:r>
              <a:rPr lang="es-ES" dirty="0"/>
              <a:t>. En el primer caso, se deben instalar caños </a:t>
            </a:r>
            <a:r>
              <a:rPr lang="es-ES" dirty="0" smtClean="0"/>
              <a:t>especiales </a:t>
            </a:r>
            <a:r>
              <a:rPr lang="es-ES" dirty="0"/>
              <a:t>sin empalmes entre las cajas de paso</a:t>
            </a:r>
            <a:r>
              <a:rPr lang="es-ES" dirty="0" smtClean="0"/>
              <a:t>, a </a:t>
            </a:r>
            <a:r>
              <a:rPr lang="es-ES" dirty="0"/>
              <a:t>la profundidad adecuada y con las protecciones </a:t>
            </a:r>
            <a:r>
              <a:rPr lang="es-ES" dirty="0" smtClean="0"/>
              <a:t>mecánicas </a:t>
            </a:r>
            <a:r>
              <a:rPr lang="es-ES" dirty="0"/>
              <a:t>necesarias (ladrillos o losetas) a fin de </a:t>
            </a:r>
            <a:r>
              <a:rPr lang="es-ES" dirty="0" smtClean="0"/>
              <a:t>evitar </a:t>
            </a:r>
            <a:r>
              <a:rPr lang="es-ES" dirty="0"/>
              <a:t>daños o que las raíces de las plantas </a:t>
            </a:r>
            <a:r>
              <a:rPr lang="es-ES" dirty="0" smtClean="0"/>
              <a:t>entren en ellos. En el segundo </a:t>
            </a:r>
            <a:r>
              <a:rPr lang="es-ES" dirty="0"/>
              <a:t>caso, </a:t>
            </a:r>
            <a:r>
              <a:rPr lang="es-ES" dirty="0" smtClean="0"/>
              <a:t>este peligro </a:t>
            </a:r>
            <a:r>
              <a:rPr lang="es-ES" dirty="0"/>
              <a:t>(</a:t>
            </a:r>
            <a:r>
              <a:rPr lang="es-ES" dirty="0" smtClean="0"/>
              <a:t>la entrada </a:t>
            </a:r>
            <a:endParaRPr lang="es-ES" dirty="0"/>
          </a:p>
          <a:p>
            <a:pPr algn="just"/>
            <a:r>
              <a:rPr lang="es-ES" dirty="0" smtClean="0"/>
              <a:t>de raíces) no </a:t>
            </a:r>
            <a:r>
              <a:rPr lang="es-ES" dirty="0"/>
              <a:t>se tiene</a:t>
            </a:r>
            <a:r>
              <a:rPr lang="es-ES" dirty="0" smtClean="0"/>
              <a:t>. Por otra parte, en el caso </a:t>
            </a:r>
            <a:r>
              <a:rPr lang="es-ES" dirty="0"/>
              <a:t>de </a:t>
            </a:r>
            <a:r>
              <a:rPr lang="es-ES" dirty="0" smtClean="0"/>
              <a:t>ser necesario el recambio de algún </a:t>
            </a:r>
            <a:r>
              <a:rPr lang="es-ES" dirty="0"/>
              <a:t>conductor, la </a:t>
            </a:r>
          </a:p>
          <a:p>
            <a:pPr algn="just"/>
            <a:r>
              <a:rPr lang="es-ES" dirty="0"/>
              <a:t>instalación </a:t>
            </a:r>
            <a:r>
              <a:rPr lang="es-ES" dirty="0" smtClean="0"/>
              <a:t>en cañería </a:t>
            </a:r>
            <a:r>
              <a:rPr lang="es-ES" dirty="0"/>
              <a:t>permite </a:t>
            </a:r>
            <a:r>
              <a:rPr lang="es-ES" dirty="0" smtClean="0"/>
              <a:t>un rápido </a:t>
            </a:r>
            <a:r>
              <a:rPr lang="es-ES" dirty="0"/>
              <a:t>reemplazo; </a:t>
            </a:r>
            <a:r>
              <a:rPr lang="es-ES" dirty="0" smtClean="0"/>
              <a:t>en cambio si los </a:t>
            </a:r>
            <a:r>
              <a:rPr lang="es-ES" dirty="0"/>
              <a:t>cables son subterráneos, </a:t>
            </a:r>
            <a:r>
              <a:rPr lang="es-ES" dirty="0" smtClean="0"/>
              <a:t>se debe </a:t>
            </a:r>
            <a:r>
              <a:rPr lang="es-ES" dirty="0"/>
              <a:t>realizar una zanja que rompe </a:t>
            </a:r>
            <a:r>
              <a:rPr lang="es-ES" dirty="0" smtClean="0"/>
              <a:t>la superficie del jardín.</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r>
              <a:rPr lang="es-ES" b="1" dirty="0" smtClean="0"/>
              <a:t>La iluminación </a:t>
            </a:r>
            <a:r>
              <a:rPr lang="es-ES" b="1" dirty="0"/>
              <a:t>de espacios </a:t>
            </a:r>
            <a:r>
              <a:rPr lang="es-ES" b="1" dirty="0" err="1"/>
              <a:t>semicubiertos</a:t>
            </a:r>
            <a:r>
              <a:rPr lang="es-ES" b="1" dirty="0"/>
              <a:t> </a:t>
            </a:r>
            <a:r>
              <a:rPr lang="es-ES" b="1" dirty="0" smtClean="0"/>
              <a:t>o descubiertos </a:t>
            </a:r>
            <a:r>
              <a:rPr lang="es-ES" b="1" dirty="0"/>
              <a:t>debe ser realizada con circuitos JUE</a:t>
            </a:r>
            <a:r>
              <a:rPr lang="es-ES" b="1" dirty="0" smtClean="0"/>
              <a:t>.</a:t>
            </a:r>
          </a:p>
          <a:p>
            <a:pPr algn="ctr"/>
            <a:r>
              <a:rPr lang="es-ES" b="1" dirty="0">
                <a:solidFill>
                  <a:srgbClr val="FF0000"/>
                </a:solidFill>
                <a:latin typeface="Arial Rounded MT Bold" panose="020F0704030504030204" pitchFamily="34" charset="0"/>
              </a:rPr>
              <a:t>En los circuitos de USO específico, el proyectista es el único capacitado para dimensionar los elementos que lo compondrán, desde los conductores hasta las protecciones.</a:t>
            </a:r>
          </a:p>
          <a:p>
            <a:pPr algn="ctr"/>
            <a:endParaRPr lang="es-ES" b="1" dirty="0" smtClean="0"/>
          </a:p>
        </p:txBody>
      </p:sp>
      <p:pic>
        <p:nvPicPr>
          <p:cNvPr id="5" name="Imagen 4"/>
          <p:cNvPicPr>
            <a:picLocks noChangeAspect="1"/>
          </p:cNvPicPr>
          <p:nvPr/>
        </p:nvPicPr>
        <p:blipFill>
          <a:blip r:embed="rId2"/>
          <a:stretch>
            <a:fillRect/>
          </a:stretch>
        </p:blipFill>
        <p:spPr>
          <a:xfrm>
            <a:off x="4085112" y="2945327"/>
            <a:ext cx="3835730" cy="2885457"/>
          </a:xfrm>
          <a:prstGeom prst="rect">
            <a:avLst/>
          </a:prstGeom>
        </p:spPr>
      </p:pic>
    </p:spTree>
    <p:extLst>
      <p:ext uri="{BB962C8B-B14F-4D97-AF65-F5344CB8AC3E}">
        <p14:creationId xmlns:p14="http://schemas.microsoft.com/office/powerpoint/2010/main" val="76414020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7736" y="216126"/>
            <a:ext cx="11705090"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de usos específicos</a:t>
            </a:r>
          </a:p>
          <a:p>
            <a:pPr algn="just"/>
            <a:r>
              <a:rPr lang="es-ES" dirty="0"/>
              <a:t>Estos circuitos se emplean para alimentar equipos y cargas </a:t>
            </a:r>
            <a:r>
              <a:rPr lang="es-ES" dirty="0" smtClean="0"/>
              <a:t>específicos</a:t>
            </a:r>
            <a:r>
              <a:rPr lang="es-ES" dirty="0"/>
              <a:t>; no pueden ser empleados para otro destino </a:t>
            </a:r>
            <a:r>
              <a:rPr lang="es-ES" dirty="0" smtClean="0"/>
              <a:t>que </a:t>
            </a:r>
            <a:r>
              <a:rPr lang="es-ES" dirty="0"/>
              <a:t>el que ha sido determinado en su diseño.</a:t>
            </a:r>
          </a:p>
          <a:p>
            <a:pPr algn="just"/>
            <a:r>
              <a:rPr lang="es-ES" dirty="0"/>
              <a:t>A diferencia de los circuitos de uso general que son </a:t>
            </a:r>
            <a:r>
              <a:rPr lang="es-ES" dirty="0" smtClean="0"/>
              <a:t>únicamente </a:t>
            </a:r>
            <a:r>
              <a:rPr lang="es-ES" dirty="0"/>
              <a:t>monofásicos (fase y neutro), los circuitos de uso </a:t>
            </a:r>
            <a:r>
              <a:rPr lang="es-ES" dirty="0" smtClean="0"/>
              <a:t>específico </a:t>
            </a:r>
            <a:r>
              <a:rPr lang="es-ES" dirty="0"/>
              <a:t>pueden ser monofásicos (fase y neutro) o trifásicos </a:t>
            </a:r>
            <a:r>
              <a:rPr lang="es-ES" dirty="0" smtClean="0"/>
              <a:t>(</a:t>
            </a:r>
            <a:r>
              <a:rPr lang="es-ES" dirty="0"/>
              <a:t>con o sin acceso a neutro).</a:t>
            </a:r>
          </a:p>
          <a:p>
            <a:pPr algn="just"/>
            <a:r>
              <a:rPr lang="es-ES" dirty="0"/>
              <a:t>Los principales ejemplos de aplicaciones de estos circuitos </a:t>
            </a:r>
            <a:r>
              <a:rPr lang="es-ES" dirty="0" smtClean="0"/>
              <a:t>son </a:t>
            </a:r>
            <a:r>
              <a:rPr lang="es-ES" dirty="0"/>
              <a:t>aquellas cargas que, por su importancia, requieren </a:t>
            </a:r>
            <a:r>
              <a:rPr lang="es-ES" dirty="0" smtClean="0"/>
              <a:t>cuidados </a:t>
            </a:r>
            <a:r>
              <a:rPr lang="es-ES" dirty="0"/>
              <a:t>especiales. Entre los elementos que se alimentan por </a:t>
            </a:r>
            <a:r>
              <a:rPr lang="es-ES" dirty="0" smtClean="0"/>
              <a:t>este </a:t>
            </a:r>
            <a:r>
              <a:rPr lang="es-ES" dirty="0"/>
              <a:t>tipo de circuitos, se encuentran: los portones de </a:t>
            </a:r>
            <a:r>
              <a:rPr lang="es-ES" dirty="0" smtClean="0"/>
              <a:t>cocheras</a:t>
            </a:r>
            <a:r>
              <a:rPr lang="es-ES" dirty="0"/>
              <a:t>, bombas elevadoras de agua, equipamiento de </a:t>
            </a:r>
            <a:r>
              <a:rPr lang="es-ES" dirty="0" smtClean="0"/>
              <a:t>piletas, equipos </a:t>
            </a:r>
            <a:r>
              <a:rPr lang="es-ES" dirty="0"/>
              <a:t>acondicionadores de aire centrales, controles de </a:t>
            </a:r>
            <a:r>
              <a:rPr lang="es-ES" dirty="0" smtClean="0"/>
              <a:t>calderas </a:t>
            </a:r>
            <a:r>
              <a:rPr lang="es-ES" dirty="0"/>
              <a:t>de calefacción o provisión de agua caliente (</a:t>
            </a:r>
            <a:r>
              <a:rPr lang="es-ES" dirty="0" smtClean="0"/>
              <a:t>central </a:t>
            </a:r>
            <a:r>
              <a:rPr lang="es-ES" dirty="0"/>
              <a:t>del edificio o individual de cada departamento), </a:t>
            </a:r>
            <a:r>
              <a:rPr lang="es-ES" dirty="0" smtClean="0"/>
              <a:t>cascadas </a:t>
            </a:r>
            <a:r>
              <a:rPr lang="es-ES" dirty="0"/>
              <a:t>u otros elementos de decoración en jardines o </a:t>
            </a:r>
            <a:r>
              <a:rPr lang="es-ES" dirty="0" smtClean="0"/>
              <a:t>vestíbulos </a:t>
            </a:r>
            <a:r>
              <a:rPr lang="es-ES" dirty="0"/>
              <a:t>de hoteles en los que se combinen luces y agua, hornos </a:t>
            </a:r>
            <a:r>
              <a:rPr lang="es-ES" dirty="0" smtClean="0"/>
              <a:t>eléctricos </a:t>
            </a:r>
            <a:r>
              <a:rPr lang="es-ES" dirty="0"/>
              <a:t>de tipo industrial (cerámica, forjado, etcétera</a:t>
            </a:r>
            <a:r>
              <a:rPr lang="es-ES" dirty="0" smtClean="0"/>
              <a:t>).</a:t>
            </a:r>
          </a:p>
          <a:p>
            <a:pPr algn="just"/>
            <a:r>
              <a:rPr lang="es-ES" b="1" dirty="0" smtClean="0">
                <a:solidFill>
                  <a:srgbClr val="0070C0"/>
                </a:solidFill>
                <a:latin typeface="Arial Rounded MT Bold" panose="020F0704030504030204" pitchFamily="34" charset="0"/>
              </a:rPr>
              <a:t>Laboratorios de computación</a:t>
            </a:r>
            <a:endParaRPr lang="es-ES" b="1" dirty="0">
              <a:solidFill>
                <a:srgbClr val="0070C0"/>
              </a:solidFill>
              <a:latin typeface="Arial Rounded MT Bold" panose="020F0704030504030204" pitchFamily="34" charset="0"/>
            </a:endParaRPr>
          </a:p>
          <a:p>
            <a:pPr algn="just"/>
            <a:r>
              <a:rPr lang="es-ES" dirty="0"/>
              <a:t>Cuando hablamos de equipamiento que </a:t>
            </a:r>
            <a:r>
              <a:rPr lang="es-ES" dirty="0" smtClean="0"/>
              <a:t>requiere </a:t>
            </a:r>
            <a:r>
              <a:rPr lang="es-ES" dirty="0"/>
              <a:t>tensiones estabilizadas, por </a:t>
            </a:r>
            <a:r>
              <a:rPr lang="es-ES" dirty="0" smtClean="0"/>
              <a:t>ejemplo en laboratorios o en sistemas computacionales</a:t>
            </a:r>
            <a:r>
              <a:rPr lang="es-ES" dirty="0"/>
              <a:t>, </a:t>
            </a:r>
            <a:r>
              <a:rPr lang="es-ES" dirty="0" smtClean="0"/>
              <a:t>la energía </a:t>
            </a:r>
            <a:r>
              <a:rPr lang="es-ES" dirty="0"/>
              <a:t>eléctrica </a:t>
            </a:r>
            <a:r>
              <a:rPr lang="es-ES" dirty="0" smtClean="0"/>
              <a:t>provista </a:t>
            </a:r>
            <a:r>
              <a:rPr lang="es-ES" dirty="0"/>
              <a:t>por </a:t>
            </a:r>
            <a:r>
              <a:rPr lang="es-ES" dirty="0" smtClean="0"/>
              <a:t>la red de la distribuidora</a:t>
            </a:r>
            <a:r>
              <a:rPr lang="es-ES" dirty="0"/>
              <a:t>, </a:t>
            </a:r>
            <a:r>
              <a:rPr lang="es-ES" dirty="0" smtClean="0"/>
              <a:t>antes </a:t>
            </a:r>
            <a:r>
              <a:rPr lang="es-ES" dirty="0"/>
              <a:t>de </a:t>
            </a:r>
            <a:r>
              <a:rPr lang="es-ES" dirty="0" smtClean="0"/>
              <a:t>su utilización</a:t>
            </a:r>
            <a:r>
              <a:rPr lang="es-ES" dirty="0"/>
              <a:t>, debe sufrir un </a:t>
            </a:r>
            <a:r>
              <a:rPr lang="es-ES" dirty="0" smtClean="0"/>
              <a:t>proceso </a:t>
            </a:r>
            <a:r>
              <a:rPr lang="es-ES" dirty="0"/>
              <a:t>de estabilización </a:t>
            </a:r>
            <a:r>
              <a:rPr lang="es-ES" dirty="0" smtClean="0"/>
              <a:t>y eliminación de ruido en la línea. Este </a:t>
            </a:r>
            <a:r>
              <a:rPr lang="es-ES" dirty="0"/>
              <a:t>proceso, </a:t>
            </a:r>
            <a:r>
              <a:rPr lang="es-ES" dirty="0" smtClean="0"/>
              <a:t>denominado </a:t>
            </a:r>
            <a:r>
              <a:rPr lang="es-ES" dirty="0"/>
              <a:t>estabilización, </a:t>
            </a:r>
            <a:r>
              <a:rPr lang="es-ES" dirty="0" smtClean="0"/>
              <a:t>se realiza por </a:t>
            </a:r>
            <a:r>
              <a:rPr lang="es-ES" dirty="0"/>
              <a:t>medio de equipos electromecánicos </a:t>
            </a:r>
            <a:r>
              <a:rPr lang="es-ES" dirty="0" smtClean="0"/>
              <a:t>o electrónicos</a:t>
            </a:r>
            <a:r>
              <a:rPr lang="es-ES" dirty="0"/>
              <a:t>.</a:t>
            </a:r>
          </a:p>
          <a:p>
            <a:pPr algn="just"/>
            <a:r>
              <a:rPr lang="es-ES" dirty="0" smtClean="0"/>
              <a:t>La alimentación del o de los estabilizadores se hará a través de un circuito </a:t>
            </a:r>
            <a:r>
              <a:rPr lang="es-ES" dirty="0"/>
              <a:t>de uso específico y</a:t>
            </a:r>
            <a:r>
              <a:rPr lang="es-ES" dirty="0" smtClean="0"/>
              <a:t>, a la salida del estabilizador</a:t>
            </a:r>
            <a:r>
              <a:rPr lang="es-ES" dirty="0"/>
              <a:t>, deberá tener un </a:t>
            </a:r>
            <a:r>
              <a:rPr lang="es-ES" dirty="0" smtClean="0"/>
              <a:t>tablero </a:t>
            </a:r>
            <a:r>
              <a:rPr lang="es-ES" dirty="0"/>
              <a:t>que </a:t>
            </a:r>
            <a:r>
              <a:rPr lang="es-ES" dirty="0" smtClean="0"/>
              <a:t>incluya las protecciones adecuadas para las cargas </a:t>
            </a:r>
            <a:r>
              <a:rPr lang="es-ES" dirty="0"/>
              <a:t>que deberán </a:t>
            </a:r>
            <a:r>
              <a:rPr lang="es-ES" dirty="0" smtClean="0"/>
              <a:t>ser </a:t>
            </a:r>
            <a:r>
              <a:rPr lang="es-ES" dirty="0"/>
              <a:t>alimentadas</a:t>
            </a:r>
            <a:r>
              <a:rPr lang="es-ES" dirty="0" smtClean="0"/>
              <a:t>.</a:t>
            </a:r>
          </a:p>
          <a:p>
            <a:pPr algn="just"/>
            <a:r>
              <a:rPr lang="es-ES" dirty="0" smtClean="0"/>
              <a:t>Los </a:t>
            </a:r>
            <a:r>
              <a:rPr lang="es-ES" dirty="0"/>
              <a:t>equipos </a:t>
            </a:r>
            <a:r>
              <a:rPr lang="es-ES" dirty="0" smtClean="0"/>
              <a:t>y bombas </a:t>
            </a:r>
            <a:r>
              <a:rPr lang="es-ES" dirty="0"/>
              <a:t>destinados </a:t>
            </a:r>
            <a:r>
              <a:rPr lang="es-ES" dirty="0" smtClean="0"/>
              <a:t>a cascadas </a:t>
            </a:r>
            <a:r>
              <a:rPr lang="es-ES" dirty="0"/>
              <a:t>de decoración en jardines </a:t>
            </a:r>
            <a:r>
              <a:rPr lang="es-ES" dirty="0" smtClean="0"/>
              <a:t>son </a:t>
            </a:r>
            <a:r>
              <a:rPr lang="es-ES" dirty="0"/>
              <a:t>un ejemplo de empleo de circuito de uso específico</a:t>
            </a:r>
            <a:r>
              <a:rPr lang="es-ES" dirty="0" smtClean="0"/>
              <a:t>.</a:t>
            </a:r>
          </a:p>
          <a:p>
            <a:pPr algn="just"/>
            <a:r>
              <a:rPr lang="es-ES" b="1" dirty="0">
                <a:latin typeface="Arial Rounded MT Bold" panose="020F0704030504030204" pitchFamily="34" charset="0"/>
              </a:rPr>
              <a:t>Los equipos de bombas y filtros de piletas de natación, y su iluminación requieren circuitos de uso específico. Calderas y equipos acondicionadores de aire central son otro ejemplo de cargas destinadas a ser alimentadas por circuitos de uso específico.</a:t>
            </a:r>
          </a:p>
          <a:p>
            <a:pPr algn="just"/>
            <a:endParaRPr lang="es-ES" dirty="0" smtClean="0"/>
          </a:p>
        </p:txBody>
      </p:sp>
    </p:spTree>
    <p:extLst>
      <p:ext uri="{BB962C8B-B14F-4D97-AF65-F5344CB8AC3E}">
        <p14:creationId xmlns:p14="http://schemas.microsoft.com/office/powerpoint/2010/main" val="153959316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07522" y="2132195"/>
            <a:ext cx="10782795" cy="2800767"/>
          </a:xfrm>
          <a:prstGeom prst="rect">
            <a:avLst/>
          </a:prstGeom>
        </p:spPr>
        <p:txBody>
          <a:bodyPr wrap="square">
            <a:spAutoFit/>
          </a:bodyPr>
          <a:lstStyle/>
          <a:p>
            <a:pPr algn="ctr"/>
            <a:r>
              <a:rPr lang="es-ES" sz="4400" b="1" dirty="0" smtClean="0"/>
              <a:t>EFECTOS SOBRE LAS INSTALACIONES </a:t>
            </a:r>
            <a:endParaRPr lang="es-ES" sz="4400" b="1" dirty="0"/>
          </a:p>
          <a:p>
            <a:pPr algn="ctr"/>
            <a:r>
              <a:rPr lang="es-ES" sz="4400" b="1" dirty="0"/>
              <a:t>Fenómeno </a:t>
            </a:r>
            <a:r>
              <a:rPr lang="es-ES" sz="4400" b="1" dirty="0" smtClean="0"/>
              <a:t>de los armónicos y explicación del método de calculo de las corrientes de cortocircuito</a:t>
            </a:r>
            <a:endParaRPr lang="es-ES" sz="4400" b="1" dirty="0"/>
          </a:p>
        </p:txBody>
      </p:sp>
    </p:spTree>
    <p:extLst>
      <p:ext uri="{BB962C8B-B14F-4D97-AF65-F5344CB8AC3E}">
        <p14:creationId xmlns:p14="http://schemas.microsoft.com/office/powerpoint/2010/main" val="161889062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1048" y="187325"/>
            <a:ext cx="11495314" cy="5632311"/>
          </a:xfrm>
          <a:prstGeom prst="rect">
            <a:avLst/>
          </a:prstGeom>
        </p:spPr>
        <p:txBody>
          <a:bodyPr wrap="square">
            <a:spAutoFit/>
          </a:bodyPr>
          <a:lstStyle/>
          <a:p>
            <a:pPr algn="just"/>
            <a:r>
              <a:rPr lang="es-ES" dirty="0" smtClean="0"/>
              <a:t>Los </a:t>
            </a:r>
            <a:r>
              <a:rPr lang="es-ES" dirty="0"/>
              <a:t>armónicos se encuentran presentes en sistemas </a:t>
            </a:r>
            <a:r>
              <a:rPr lang="es-ES" dirty="0" smtClean="0"/>
              <a:t>eléctricos </a:t>
            </a:r>
            <a:r>
              <a:rPr lang="es-ES" dirty="0"/>
              <a:t>de corriente alterna. Son señales </a:t>
            </a:r>
            <a:r>
              <a:rPr lang="es-ES" dirty="0" smtClean="0"/>
              <a:t>eléctricas cuyas </a:t>
            </a:r>
            <a:r>
              <a:rPr lang="es-ES" dirty="0"/>
              <a:t>frecuencias son múltiplos de la frecuencia </a:t>
            </a:r>
            <a:r>
              <a:rPr lang="es-ES" dirty="0" smtClean="0"/>
              <a:t>fundamental </a:t>
            </a:r>
            <a:r>
              <a:rPr lang="es-ES" dirty="0"/>
              <a:t>del sistema y cuya amplitud va decreciendo </a:t>
            </a:r>
            <a:r>
              <a:rPr lang="es-ES" dirty="0" smtClean="0"/>
              <a:t>conforme </a:t>
            </a:r>
            <a:r>
              <a:rPr lang="es-ES" dirty="0"/>
              <a:t>aumenta el múltiplo.</a:t>
            </a:r>
          </a:p>
          <a:p>
            <a:pPr algn="just"/>
            <a:r>
              <a:rPr lang="es-ES" dirty="0"/>
              <a:t>Si denominamos al a la amplitud de la frecuencia </a:t>
            </a:r>
            <a:r>
              <a:rPr lang="es-ES" dirty="0" smtClean="0"/>
              <a:t>fundamental</a:t>
            </a:r>
            <a:r>
              <a:rPr lang="es-ES" dirty="0"/>
              <a:t>, será </a:t>
            </a:r>
            <a:r>
              <a:rPr lang="es-ES" b="1" dirty="0"/>
              <a:t>a2</a:t>
            </a:r>
            <a:r>
              <a:rPr lang="es-ES" dirty="0"/>
              <a:t> la primera armónica (frecuencia doble de la </a:t>
            </a:r>
            <a:r>
              <a:rPr lang="es-ES" dirty="0" smtClean="0"/>
              <a:t>frecuencia </a:t>
            </a:r>
            <a:r>
              <a:rPr lang="es-ES" dirty="0"/>
              <a:t>de la fundamental); </a:t>
            </a:r>
            <a:r>
              <a:rPr lang="es-ES" b="1" dirty="0"/>
              <a:t>a3</a:t>
            </a:r>
            <a:r>
              <a:rPr lang="es-ES" dirty="0"/>
              <a:t>, la amplitud de la segunda </a:t>
            </a:r>
            <a:r>
              <a:rPr lang="es-ES" dirty="0" smtClean="0"/>
              <a:t>armónica </a:t>
            </a:r>
            <a:r>
              <a:rPr lang="es-ES" dirty="0"/>
              <a:t>(frecuencia triple de la fundamental), y así </a:t>
            </a:r>
            <a:r>
              <a:rPr lang="es-ES" dirty="0" smtClean="0"/>
              <a:t>sucesivamente </a:t>
            </a:r>
            <a:r>
              <a:rPr lang="es-ES" dirty="0"/>
              <a:t>se tiene que</a:t>
            </a:r>
            <a:r>
              <a:rPr lang="es-ES" dirty="0" smtClean="0"/>
              <a:t>:</a:t>
            </a:r>
          </a:p>
          <a:p>
            <a:pPr algn="ctr"/>
            <a:r>
              <a:rPr lang="es-ES" b="1" dirty="0" smtClean="0"/>
              <a:t>al&gt;a2&gt;a3&gt;a4&gt;a5&gt;a6</a:t>
            </a:r>
            <a:r>
              <a:rPr lang="es-ES" b="1" dirty="0"/>
              <a:t>...</a:t>
            </a:r>
          </a:p>
          <a:p>
            <a:pPr algn="just"/>
            <a:r>
              <a:rPr lang="es-ES" dirty="0" smtClean="0"/>
              <a:t>En </a:t>
            </a:r>
            <a:r>
              <a:rPr lang="es-ES" dirty="0"/>
              <a:t>toda instalación eléctrica existirán siempre armónicos </a:t>
            </a:r>
            <a:r>
              <a:rPr lang="es-ES" dirty="0" smtClean="0"/>
              <a:t>presentes </a:t>
            </a:r>
            <a:r>
              <a:rPr lang="es-ES" dirty="0"/>
              <a:t>que originan la distorsión de la señal. El problema </a:t>
            </a:r>
            <a:r>
              <a:rPr lang="es-ES" dirty="0" smtClean="0"/>
              <a:t>grave </a:t>
            </a:r>
            <a:r>
              <a:rPr lang="es-ES" dirty="0"/>
              <a:t>aparece cuando los armónicos son de corriente y no </a:t>
            </a:r>
            <a:r>
              <a:rPr lang="es-ES" dirty="0" smtClean="0"/>
              <a:t>de </a:t>
            </a:r>
            <a:r>
              <a:rPr lang="es-ES" dirty="0"/>
              <a:t>tensión, aunque en general se presentan juntos, pues los </a:t>
            </a:r>
            <a:r>
              <a:rPr lang="es-ES" dirty="0" smtClean="0"/>
              <a:t>circuitos </a:t>
            </a:r>
            <a:r>
              <a:rPr lang="es-ES" dirty="0"/>
              <a:t>eléctricos comunes en una instalación alimentan </a:t>
            </a:r>
            <a:r>
              <a:rPr lang="es-ES" dirty="0" smtClean="0"/>
              <a:t>equipos </a:t>
            </a:r>
            <a:r>
              <a:rPr lang="es-ES" dirty="0"/>
              <a:t>que normalmente generan los armónicos. A </a:t>
            </a:r>
            <a:r>
              <a:rPr lang="es-ES" dirty="0" smtClean="0"/>
              <a:t>continuación </a:t>
            </a:r>
            <a:r>
              <a:rPr lang="es-ES" dirty="0"/>
              <a:t>mencionamos los tipos de equipos que generan </a:t>
            </a:r>
            <a:r>
              <a:rPr lang="es-ES" dirty="0" smtClean="0"/>
              <a:t>armónicos</a:t>
            </a:r>
            <a:r>
              <a:rPr lang="es-ES" dirty="0"/>
              <a:t>:</a:t>
            </a:r>
          </a:p>
          <a:p>
            <a:pPr marL="742950" lvl="1" indent="-285750" algn="just">
              <a:buFont typeface="Arial" panose="020B0604020202020204" pitchFamily="34" charset="0"/>
              <a:buChar char="•"/>
            </a:pPr>
            <a:r>
              <a:rPr lang="es-ES" b="1" dirty="0" smtClean="0"/>
              <a:t>Fuentes </a:t>
            </a:r>
            <a:r>
              <a:rPr lang="es-ES" b="1" dirty="0"/>
              <a:t>de alimentación conmutadas, fuentes de </a:t>
            </a:r>
            <a:r>
              <a:rPr lang="es-ES" b="1" dirty="0" err="1"/>
              <a:t>switching</a:t>
            </a:r>
            <a:r>
              <a:rPr lang="es-ES" b="1" dirty="0"/>
              <a:t> (SMPS</a:t>
            </a:r>
            <a:r>
              <a:rPr lang="es-ES" b="1" dirty="0" smtClean="0"/>
              <a:t>).</a:t>
            </a:r>
            <a:endParaRPr lang="es-ES" b="1" dirty="0"/>
          </a:p>
          <a:p>
            <a:pPr marL="742950" lvl="1" indent="-285750" algn="just">
              <a:buFont typeface="Arial" panose="020B0604020202020204" pitchFamily="34" charset="0"/>
              <a:buChar char="•"/>
            </a:pPr>
            <a:r>
              <a:rPr lang="es-ES" b="1" dirty="0" smtClean="0"/>
              <a:t>Estabilizadores </a:t>
            </a:r>
            <a:r>
              <a:rPr lang="es-ES" b="1" dirty="0"/>
              <a:t>electrónicos para iluminación fluorescente. </a:t>
            </a:r>
          </a:p>
          <a:p>
            <a:pPr marL="742950" lvl="1" indent="-285750" algn="just">
              <a:buFont typeface="Arial" panose="020B0604020202020204" pitchFamily="34" charset="0"/>
              <a:buChar char="•"/>
            </a:pPr>
            <a:r>
              <a:rPr lang="es-ES" b="1" dirty="0" smtClean="0"/>
              <a:t>Sistemas de alimentación </a:t>
            </a:r>
            <a:r>
              <a:rPr lang="es-ES" b="1" dirty="0"/>
              <a:t>ininterrumpida (UPS).</a:t>
            </a:r>
          </a:p>
          <a:p>
            <a:pPr marL="742950" lvl="1" indent="-285750" algn="just">
              <a:buFont typeface="Arial" panose="020B0604020202020204" pitchFamily="34" charset="0"/>
              <a:buChar char="•"/>
            </a:pPr>
            <a:r>
              <a:rPr lang="es-ES" b="1" dirty="0" smtClean="0"/>
              <a:t>Motores </a:t>
            </a:r>
            <a:r>
              <a:rPr lang="es-ES" b="1" dirty="0"/>
              <a:t>eléctricos.</a:t>
            </a:r>
          </a:p>
          <a:p>
            <a:pPr marL="742950" lvl="1" indent="-285750" algn="just">
              <a:buFont typeface="Arial" panose="020B0604020202020204" pitchFamily="34" charset="0"/>
              <a:buChar char="•"/>
            </a:pPr>
            <a:r>
              <a:rPr lang="es-ES" b="1" dirty="0" smtClean="0"/>
              <a:t>Transformadores y balastos de equipos de iluminación</a:t>
            </a:r>
            <a:r>
              <a:rPr lang="es-ES" b="1" dirty="0"/>
              <a:t>.</a:t>
            </a:r>
          </a:p>
          <a:p>
            <a:pPr marL="742950" lvl="1" indent="-285750" algn="just">
              <a:buFont typeface="Arial" panose="020B0604020202020204" pitchFamily="34" charset="0"/>
              <a:buChar char="•"/>
            </a:pPr>
            <a:r>
              <a:rPr lang="es-ES" b="1" dirty="0" smtClean="0"/>
              <a:t>Arrancadores de equipos de iluminación </a:t>
            </a:r>
            <a:r>
              <a:rPr lang="es-ES" b="1" dirty="0"/>
              <a:t>fluorescente.</a:t>
            </a:r>
          </a:p>
          <a:p>
            <a:pPr algn="just"/>
            <a:r>
              <a:rPr lang="es-ES" dirty="0"/>
              <a:t>Al tener armónicos en una instalación eléctrica, nos </a:t>
            </a:r>
            <a:r>
              <a:rPr lang="es-ES" dirty="0" smtClean="0"/>
              <a:t>encontramos </a:t>
            </a:r>
            <a:r>
              <a:rPr lang="es-ES" dirty="0"/>
              <a:t>con algunos problemas que, de no ser resueltos, </a:t>
            </a:r>
            <a:r>
              <a:rPr lang="es-ES" dirty="0" smtClean="0"/>
              <a:t>pueden </a:t>
            </a:r>
            <a:r>
              <a:rPr lang="es-ES" dirty="0"/>
              <a:t>provocar daños a la misma instalación y a los </a:t>
            </a:r>
            <a:r>
              <a:rPr lang="es-ES" dirty="0" smtClean="0"/>
              <a:t>diferentes </a:t>
            </a:r>
            <a:r>
              <a:rPr lang="es-ES" dirty="0"/>
              <a:t>equipos conectados a ella</a:t>
            </a:r>
            <a:r>
              <a:rPr lang="es-ES" dirty="0" smtClean="0"/>
              <a:t>.</a:t>
            </a:r>
          </a:p>
          <a:p>
            <a:pPr algn="just"/>
            <a:endParaRPr lang="es-ES" dirty="0"/>
          </a:p>
        </p:txBody>
      </p:sp>
    </p:spTree>
    <p:extLst>
      <p:ext uri="{BB962C8B-B14F-4D97-AF65-F5344CB8AC3E}">
        <p14:creationId xmlns:p14="http://schemas.microsoft.com/office/powerpoint/2010/main" val="341274628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798" y="329828"/>
            <a:ext cx="11495314" cy="5909310"/>
          </a:xfrm>
          <a:prstGeom prst="rect">
            <a:avLst/>
          </a:prstGeom>
        </p:spPr>
        <p:txBody>
          <a:bodyPr wrap="square">
            <a:spAutoFit/>
          </a:bodyPr>
          <a:lstStyle/>
          <a:p>
            <a:pPr algn="just"/>
            <a:r>
              <a:rPr lang="es-ES" dirty="0" smtClean="0"/>
              <a:t>A </a:t>
            </a:r>
            <a:r>
              <a:rPr lang="es-ES" dirty="0"/>
              <a:t>continuación mencionamos </a:t>
            </a:r>
            <a:r>
              <a:rPr lang="es-ES" dirty="0" smtClean="0"/>
              <a:t>los problemas </a:t>
            </a:r>
            <a:r>
              <a:rPr lang="es-ES" dirty="0"/>
              <a:t>producidos por </a:t>
            </a:r>
            <a:r>
              <a:rPr lang="es-ES" dirty="0" smtClean="0"/>
              <a:t>los armónicos</a:t>
            </a:r>
            <a:r>
              <a:rPr lang="es-ES" dirty="0"/>
              <a:t>:</a:t>
            </a:r>
          </a:p>
          <a:p>
            <a:pPr marL="742950" lvl="1" indent="-285750" algn="just">
              <a:buFont typeface="Arial" panose="020B0604020202020204" pitchFamily="34" charset="0"/>
              <a:buChar char="•"/>
            </a:pPr>
            <a:r>
              <a:rPr lang="es-ES" b="1" dirty="0" smtClean="0"/>
              <a:t>Sobrecarga </a:t>
            </a:r>
            <a:r>
              <a:rPr lang="es-ES" b="1" dirty="0"/>
              <a:t>de los conductores si el valor de la </a:t>
            </a:r>
            <a:r>
              <a:rPr lang="es-ES" b="1" dirty="0" smtClean="0"/>
              <a:t>corriente eficaz es superior al máximo </a:t>
            </a:r>
            <a:r>
              <a:rPr lang="es-ES" b="1" dirty="0"/>
              <a:t>tolerado </a:t>
            </a:r>
            <a:r>
              <a:rPr lang="es-ES" b="1" dirty="0" smtClean="0"/>
              <a:t>por la sección</a:t>
            </a:r>
            <a:r>
              <a:rPr lang="es-ES" b="1" dirty="0"/>
              <a:t>.</a:t>
            </a:r>
          </a:p>
          <a:p>
            <a:pPr marL="742950" lvl="1" indent="-285750" algn="just">
              <a:buFont typeface="Arial" panose="020B0604020202020204" pitchFamily="34" charset="0"/>
              <a:buChar char="•"/>
            </a:pPr>
            <a:r>
              <a:rPr lang="es-ES" b="1" dirty="0" smtClean="0"/>
              <a:t>Sobrecalentamiento de los </a:t>
            </a:r>
            <a:r>
              <a:rPr lang="es-ES" b="1" dirty="0"/>
              <a:t>transformadores.</a:t>
            </a:r>
          </a:p>
          <a:p>
            <a:pPr marL="742950" lvl="1" indent="-285750" algn="just">
              <a:buFont typeface="Arial" panose="020B0604020202020204" pitchFamily="34" charset="0"/>
              <a:buChar char="•"/>
            </a:pPr>
            <a:r>
              <a:rPr lang="es-ES" b="1" dirty="0" smtClean="0"/>
              <a:t>Disparos intempestivos de los interruptores de corriente diferencial</a:t>
            </a:r>
            <a:r>
              <a:rPr lang="es-ES" b="1" dirty="0"/>
              <a:t>.</a:t>
            </a:r>
          </a:p>
          <a:p>
            <a:pPr marL="742950" lvl="1" indent="-285750" algn="just">
              <a:buFont typeface="Arial" panose="020B0604020202020204" pitchFamily="34" charset="0"/>
              <a:buChar char="•"/>
            </a:pPr>
            <a:r>
              <a:rPr lang="es-ES" b="1" dirty="0" smtClean="0"/>
              <a:t>Sobrecarga </a:t>
            </a:r>
            <a:r>
              <a:rPr lang="es-ES" b="1" dirty="0"/>
              <a:t>de los capacitores de corrección del </a:t>
            </a:r>
            <a:r>
              <a:rPr lang="es-ES" b="1" dirty="0" err="1" smtClean="0"/>
              <a:t>factorde</a:t>
            </a:r>
            <a:r>
              <a:rPr lang="es-ES" b="1" dirty="0" smtClean="0"/>
              <a:t> potencia</a:t>
            </a:r>
            <a:r>
              <a:rPr lang="es-ES" b="1" dirty="0"/>
              <a:t>.</a:t>
            </a:r>
          </a:p>
          <a:p>
            <a:pPr marL="742950" lvl="1" indent="-285750" algn="just">
              <a:buFont typeface="Arial" panose="020B0604020202020204" pitchFamily="34" charset="0"/>
              <a:buChar char="•"/>
            </a:pPr>
            <a:r>
              <a:rPr lang="es-ES" b="1" dirty="0" smtClean="0"/>
              <a:t>Ruido y posibles </a:t>
            </a:r>
            <a:r>
              <a:rPr lang="es-ES" b="1" dirty="0"/>
              <a:t>daños </a:t>
            </a:r>
            <a:r>
              <a:rPr lang="es-ES" b="1" dirty="0" smtClean="0"/>
              <a:t>en circuitos </a:t>
            </a:r>
            <a:r>
              <a:rPr lang="es-ES" b="1" dirty="0"/>
              <a:t>electrónicos. </a:t>
            </a:r>
          </a:p>
          <a:p>
            <a:pPr marL="742950" lvl="1" indent="-285750" algn="just">
              <a:buFont typeface="Arial" panose="020B0604020202020204" pitchFamily="34" charset="0"/>
              <a:buChar char="•"/>
            </a:pPr>
            <a:r>
              <a:rPr lang="es-ES" b="1" dirty="0" smtClean="0"/>
              <a:t>Alteraciones en la forma de onda de la línea</a:t>
            </a:r>
            <a:r>
              <a:rPr lang="es-ES" b="1" dirty="0"/>
              <a:t>.</a:t>
            </a:r>
          </a:p>
          <a:p>
            <a:pPr marL="742950" lvl="1" indent="-285750" algn="just">
              <a:buFont typeface="Arial" panose="020B0604020202020204" pitchFamily="34" charset="0"/>
              <a:buChar char="•"/>
            </a:pPr>
            <a:r>
              <a:rPr lang="es-ES" b="1" dirty="0" smtClean="0"/>
              <a:t>Vibraciones </a:t>
            </a:r>
            <a:r>
              <a:rPr lang="es-ES" b="1" dirty="0"/>
              <a:t>excesivas </a:t>
            </a:r>
            <a:r>
              <a:rPr lang="es-ES" b="1" dirty="0" smtClean="0"/>
              <a:t>y sobrecalentamiento en motores de inducción</a:t>
            </a:r>
            <a:r>
              <a:rPr lang="es-ES" b="1" dirty="0"/>
              <a:t>.</a:t>
            </a:r>
          </a:p>
          <a:p>
            <a:pPr algn="just"/>
            <a:r>
              <a:rPr lang="es-ES" dirty="0"/>
              <a:t>Como vemos, </a:t>
            </a:r>
            <a:r>
              <a:rPr lang="es-ES" dirty="0" smtClean="0"/>
              <a:t>los problemas son varios y serios, por lo que podríamos </a:t>
            </a:r>
            <a:r>
              <a:rPr lang="es-ES" dirty="0"/>
              <a:t>encontrarnos con </a:t>
            </a:r>
            <a:r>
              <a:rPr lang="es-ES" dirty="0" smtClean="0"/>
              <a:t>las siguientes </a:t>
            </a:r>
            <a:r>
              <a:rPr lang="es-ES" dirty="0"/>
              <a:t>situaciones:</a:t>
            </a:r>
          </a:p>
          <a:p>
            <a:pPr marL="742950" lvl="1" indent="-285750" algn="just">
              <a:buFont typeface="Arial" panose="020B0604020202020204" pitchFamily="34" charset="0"/>
              <a:buChar char="•"/>
            </a:pPr>
            <a:r>
              <a:rPr lang="es-ES" b="1" dirty="0" smtClean="0"/>
              <a:t>La </a:t>
            </a:r>
            <a:r>
              <a:rPr lang="es-ES" b="1" dirty="0"/>
              <a:t>sobrecarga de los conductores les reduce la vida </a:t>
            </a:r>
            <a:r>
              <a:rPr lang="es-ES" b="1" dirty="0" smtClean="0"/>
              <a:t>útil, y puede </a:t>
            </a:r>
            <a:r>
              <a:rPr lang="es-ES" b="1" dirty="0"/>
              <a:t>dañar seriamente </a:t>
            </a:r>
            <a:r>
              <a:rPr lang="es-ES" b="1" dirty="0" smtClean="0"/>
              <a:t>la aislación</a:t>
            </a:r>
            <a:r>
              <a:rPr lang="es-ES" b="1" dirty="0"/>
              <a:t>.</a:t>
            </a:r>
          </a:p>
          <a:p>
            <a:pPr marL="742950" lvl="1" indent="-285750" algn="just">
              <a:buFont typeface="Arial" panose="020B0604020202020204" pitchFamily="34" charset="0"/>
              <a:buChar char="•"/>
            </a:pPr>
            <a:r>
              <a:rPr lang="es-ES" b="1" dirty="0" smtClean="0"/>
              <a:t>El sobrecalentamiento de los </a:t>
            </a:r>
            <a:r>
              <a:rPr lang="es-ES" b="1" dirty="0"/>
              <a:t>transformadores </a:t>
            </a:r>
            <a:r>
              <a:rPr lang="es-ES" b="1" dirty="0" smtClean="0"/>
              <a:t>incrementa las pérdidas haciendo que aumente la corriente con el consiguiente deterioro de los transformadores en sí mismos y de sus cables de alimentación</a:t>
            </a:r>
            <a:r>
              <a:rPr lang="es-ES" b="1" dirty="0"/>
              <a:t>.</a:t>
            </a:r>
          </a:p>
          <a:p>
            <a:pPr marL="742950" lvl="1" indent="-285750" algn="just">
              <a:buFont typeface="Arial" panose="020B0604020202020204" pitchFamily="34" charset="0"/>
              <a:buChar char="•"/>
            </a:pPr>
            <a:r>
              <a:rPr lang="es-ES" b="1" dirty="0" smtClean="0"/>
              <a:t>Los </a:t>
            </a:r>
            <a:r>
              <a:rPr lang="es-ES" b="1" dirty="0"/>
              <a:t>disparos de los interruptores de corriente </a:t>
            </a:r>
            <a:r>
              <a:rPr lang="es-ES" b="1" dirty="0" smtClean="0"/>
              <a:t>diferencial </a:t>
            </a:r>
            <a:r>
              <a:rPr lang="es-ES" b="1" dirty="0"/>
              <a:t>dejan sin alimentación a los equipos que soportan y </a:t>
            </a:r>
            <a:r>
              <a:rPr lang="es-ES" b="1" dirty="0" smtClean="0"/>
              <a:t>pueden </a:t>
            </a:r>
            <a:r>
              <a:rPr lang="es-ES" b="1" dirty="0"/>
              <a:t>provocarles daños o, en el caso de equipos de </a:t>
            </a:r>
            <a:r>
              <a:rPr lang="es-ES" b="1" dirty="0" smtClean="0"/>
              <a:t>computación</a:t>
            </a:r>
            <a:r>
              <a:rPr lang="es-ES" b="1" dirty="0"/>
              <a:t>, un deterioro permanente en el hardware o </a:t>
            </a:r>
            <a:r>
              <a:rPr lang="es-ES" b="1" dirty="0" smtClean="0"/>
              <a:t>en </a:t>
            </a:r>
            <a:r>
              <a:rPr lang="es-ES" b="1" dirty="0"/>
              <a:t>el software.</a:t>
            </a:r>
          </a:p>
          <a:p>
            <a:pPr marL="742950" lvl="1" indent="-285750" algn="just">
              <a:buFont typeface="Arial" panose="020B0604020202020204" pitchFamily="34" charset="0"/>
              <a:buChar char="•"/>
            </a:pPr>
            <a:r>
              <a:rPr lang="es-ES" b="1" dirty="0" smtClean="0"/>
              <a:t>Los capacitores de corrección de factor de potencia están dimensionados para soportar tensiones de amplitud y frecuencia estable </a:t>
            </a:r>
            <a:r>
              <a:rPr lang="es-ES" b="1" dirty="0"/>
              <a:t>(</a:t>
            </a:r>
            <a:r>
              <a:rPr lang="es-ES" b="1" dirty="0" smtClean="0"/>
              <a:t>la tensión y la frecuencia de línea); estas </a:t>
            </a:r>
            <a:r>
              <a:rPr lang="es-ES" b="1" dirty="0"/>
              <a:t>variaciones reducen </a:t>
            </a:r>
            <a:r>
              <a:rPr lang="es-ES" b="1" dirty="0" smtClean="0"/>
              <a:t>su vida útil y pueden</a:t>
            </a:r>
            <a:r>
              <a:rPr lang="es-ES" b="1" dirty="0"/>
              <a:t>, incluso, </a:t>
            </a:r>
            <a:r>
              <a:rPr lang="es-ES" b="1" dirty="0" smtClean="0"/>
              <a:t>hacer </a:t>
            </a:r>
            <a:r>
              <a:rPr lang="es-ES" b="1" dirty="0"/>
              <a:t>explotar </a:t>
            </a:r>
            <a:r>
              <a:rPr lang="es-ES" b="1" dirty="0" smtClean="0"/>
              <a:t>el capacitor</a:t>
            </a:r>
            <a:r>
              <a:rPr lang="es-ES" b="1" dirty="0"/>
              <a:t>.</a:t>
            </a:r>
          </a:p>
          <a:p>
            <a:pPr marL="742950" lvl="1" indent="-285750" algn="just">
              <a:buFont typeface="Arial" panose="020B0604020202020204" pitchFamily="34" charset="0"/>
              <a:buChar char="•"/>
            </a:pPr>
            <a:r>
              <a:rPr lang="es-ES" b="1" dirty="0" smtClean="0"/>
              <a:t>Los </a:t>
            </a:r>
            <a:r>
              <a:rPr lang="es-ES" b="1" dirty="0"/>
              <a:t>circuitos electrónicos alimentados reciben las </a:t>
            </a:r>
            <a:r>
              <a:rPr lang="es-ES" b="1" dirty="0" smtClean="0"/>
              <a:t>señales </a:t>
            </a:r>
            <a:r>
              <a:rPr lang="es-ES" b="1" dirty="0"/>
              <a:t>para las que no se encuentran preparados ni </a:t>
            </a:r>
            <a:r>
              <a:rPr lang="es-ES" b="1" dirty="0" smtClean="0"/>
              <a:t>diseñados</a:t>
            </a:r>
            <a:r>
              <a:rPr lang="es-ES" b="1" dirty="0"/>
              <a:t>; estas pueden pasar atravesando las fuentes de </a:t>
            </a:r>
            <a:r>
              <a:rPr lang="es-ES" b="1" dirty="0" smtClean="0"/>
              <a:t>alimentación </a:t>
            </a:r>
            <a:r>
              <a:rPr lang="es-ES" b="1" dirty="0"/>
              <a:t>y dañar los circuitos internos</a:t>
            </a:r>
            <a:r>
              <a:rPr lang="es-ES" b="1" dirty="0" smtClean="0"/>
              <a:t>.</a:t>
            </a:r>
          </a:p>
          <a:p>
            <a:pPr marL="742950" lvl="1" indent="-285750" algn="just">
              <a:buFont typeface="Arial" panose="020B0604020202020204" pitchFamily="34" charset="0"/>
              <a:buChar char="•"/>
            </a:pPr>
            <a:endParaRPr lang="es-ES" dirty="0"/>
          </a:p>
        </p:txBody>
      </p:sp>
    </p:spTree>
    <p:extLst>
      <p:ext uri="{BB962C8B-B14F-4D97-AF65-F5344CB8AC3E}">
        <p14:creationId xmlns:p14="http://schemas.microsoft.com/office/powerpoint/2010/main" val="5126289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798" y="329828"/>
            <a:ext cx="11495314" cy="6463308"/>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Los </a:t>
            </a:r>
            <a:r>
              <a:rPr lang="es-ES" b="1" dirty="0"/>
              <a:t>motores de inducción están diseñados para cumplir </a:t>
            </a:r>
            <a:r>
              <a:rPr lang="es-ES" b="1" dirty="0" smtClean="0"/>
              <a:t>sus </a:t>
            </a:r>
            <a:r>
              <a:rPr lang="es-ES" b="1" dirty="0"/>
              <a:t>funciones a partir de una determinada frecuencia </a:t>
            </a:r>
            <a:r>
              <a:rPr lang="es-ES" b="1" dirty="0" smtClean="0"/>
              <a:t>de </a:t>
            </a:r>
            <a:r>
              <a:rPr lang="es-ES" b="1" dirty="0"/>
              <a:t>línea. </a:t>
            </a:r>
            <a:r>
              <a:rPr lang="es-ES" dirty="0" smtClean="0"/>
              <a:t>La </a:t>
            </a:r>
            <a:r>
              <a:rPr lang="es-ES" dirty="0"/>
              <a:t>presencia de otras frecuencias provocará </a:t>
            </a:r>
            <a:r>
              <a:rPr lang="es-ES" dirty="0" smtClean="0"/>
              <a:t>vibraciones </a:t>
            </a:r>
            <a:r>
              <a:rPr lang="es-ES" dirty="0"/>
              <a:t>de las partes móviles de los motores y </a:t>
            </a:r>
            <a:r>
              <a:rPr lang="es-ES" dirty="0" smtClean="0"/>
              <a:t>desgastará </a:t>
            </a:r>
            <a:r>
              <a:rPr lang="es-ES" dirty="0"/>
              <a:t>en forma prematura los bujes o rodamientos. </a:t>
            </a:r>
            <a:r>
              <a:rPr lang="es-ES" dirty="0" smtClean="0"/>
              <a:t>Paralelamente</a:t>
            </a:r>
            <a:r>
              <a:rPr lang="es-ES" dirty="0"/>
              <a:t>, sufrirán los mismos efectos que los </a:t>
            </a:r>
            <a:r>
              <a:rPr lang="es-ES" dirty="0" smtClean="0"/>
              <a:t>transformadores</a:t>
            </a:r>
            <a:r>
              <a:rPr lang="es-ES" dirty="0"/>
              <a:t>: aumento de temperatura y al mismo tiempo, </a:t>
            </a:r>
            <a:r>
              <a:rPr lang="es-ES" dirty="0" smtClean="0"/>
              <a:t>incremento </a:t>
            </a:r>
            <a:r>
              <a:rPr lang="es-ES" dirty="0"/>
              <a:t>de las pérdidas y de la corriente que circula </a:t>
            </a:r>
            <a:r>
              <a:rPr lang="es-ES" dirty="0" smtClean="0"/>
              <a:t>por </a:t>
            </a:r>
            <a:r>
              <a:rPr lang="es-ES" dirty="0"/>
              <a:t>los </a:t>
            </a:r>
            <a:r>
              <a:rPr lang="es-ES" dirty="0" smtClean="0"/>
              <a:t>bobinados.</a:t>
            </a:r>
          </a:p>
          <a:p>
            <a:pPr marL="0" lvl="1" algn="just"/>
            <a:endParaRPr lang="es-ES" dirty="0" smtClean="0"/>
          </a:p>
          <a:p>
            <a:pPr marL="0" lvl="1" algn="just"/>
            <a:r>
              <a:rPr lang="es-ES" dirty="0"/>
              <a:t>A fin de reducir los efectos de los armónicos, se pueden </a:t>
            </a:r>
            <a:r>
              <a:rPr lang="es-ES" dirty="0" smtClean="0"/>
              <a:t>utilizar algunos de los siguientes </a:t>
            </a:r>
            <a:r>
              <a:rPr lang="es-ES" dirty="0"/>
              <a:t>métodos:</a:t>
            </a:r>
          </a:p>
          <a:p>
            <a:pPr marL="285750" lvl="1" indent="-285750" algn="just">
              <a:buFont typeface="Arial" panose="020B0604020202020204" pitchFamily="34" charset="0"/>
              <a:buChar char="•"/>
            </a:pPr>
            <a:r>
              <a:rPr lang="es-ES" b="1" dirty="0" smtClean="0"/>
              <a:t>Filtros </a:t>
            </a:r>
            <a:r>
              <a:rPr lang="es-ES" b="1" dirty="0"/>
              <a:t>pasivos</a:t>
            </a:r>
            <a:r>
              <a:rPr lang="es-ES" dirty="0"/>
              <a:t>: en general son filtros </a:t>
            </a:r>
            <a:r>
              <a:rPr lang="es-ES" dirty="0" err="1"/>
              <a:t>pasabajos</a:t>
            </a:r>
            <a:r>
              <a:rPr lang="es-ES" dirty="0"/>
              <a:t> de tercer </a:t>
            </a:r>
            <a:r>
              <a:rPr lang="es-ES" dirty="0" smtClean="0"/>
              <a:t>orden</a:t>
            </a:r>
            <a:r>
              <a:rPr lang="es-ES" dirty="0"/>
              <a:t>; en la frecuencia de corte tenemos una atenuación </a:t>
            </a:r>
            <a:r>
              <a:rPr lang="es-ES" dirty="0" smtClean="0"/>
              <a:t>de </a:t>
            </a:r>
            <a:r>
              <a:rPr lang="es-ES" dirty="0"/>
              <a:t>9 dB, es decir, la potencia se reduce a 1/8 o lo que es lo </a:t>
            </a:r>
            <a:r>
              <a:rPr lang="es-ES" dirty="0" smtClean="0"/>
              <a:t>mismo</a:t>
            </a:r>
            <a:r>
              <a:rPr lang="es-ES" dirty="0"/>
              <a:t>, la amplitud de las armónicas se reducen al 35 %.</a:t>
            </a:r>
          </a:p>
          <a:p>
            <a:pPr marL="285750" lvl="1" indent="-285750" algn="just">
              <a:buFont typeface="Arial" panose="020B0604020202020204" pitchFamily="34" charset="0"/>
              <a:buChar char="•"/>
            </a:pPr>
            <a:r>
              <a:rPr lang="es-ES" b="1" dirty="0" smtClean="0"/>
              <a:t>Transformadores </a:t>
            </a:r>
            <a:r>
              <a:rPr lang="es-ES" b="1" dirty="0"/>
              <a:t>de aislación: </a:t>
            </a:r>
            <a:r>
              <a:rPr lang="es-ES" dirty="0"/>
              <a:t>son transformadores de </a:t>
            </a:r>
            <a:r>
              <a:rPr lang="es-ES" dirty="0" smtClean="0"/>
              <a:t>alta </a:t>
            </a:r>
            <a:r>
              <a:rPr lang="es-ES" dirty="0"/>
              <a:t>calidad en sus materiales, que han sido diseñados </a:t>
            </a:r>
            <a:r>
              <a:rPr lang="es-ES" dirty="0" smtClean="0"/>
              <a:t>con </a:t>
            </a:r>
            <a:r>
              <a:rPr lang="es-ES" dirty="0"/>
              <a:t>dos bobinados separados eléctricamente y además </a:t>
            </a:r>
            <a:r>
              <a:rPr lang="es-ES" dirty="0" smtClean="0"/>
              <a:t>con </a:t>
            </a:r>
            <a:r>
              <a:rPr lang="es-ES" dirty="0"/>
              <a:t>una aislación entre ellos a fin de evitar que, por </a:t>
            </a:r>
            <a:r>
              <a:rPr lang="es-ES" dirty="0" smtClean="0"/>
              <a:t>inducción </a:t>
            </a:r>
            <a:r>
              <a:rPr lang="es-ES" dirty="0"/>
              <a:t>directa, se transfieran las armónicas.</a:t>
            </a:r>
          </a:p>
          <a:p>
            <a:pPr marL="285750" lvl="1" indent="-285750" algn="just">
              <a:buFont typeface="Arial" panose="020B0604020202020204" pitchFamily="34" charset="0"/>
              <a:buChar char="•"/>
            </a:pPr>
            <a:r>
              <a:rPr lang="es-ES" b="1" dirty="0" smtClean="0"/>
              <a:t>Soluciones </a:t>
            </a:r>
            <a:r>
              <a:rPr lang="es-ES" b="1" dirty="0"/>
              <a:t>activas</a:t>
            </a:r>
            <a:r>
              <a:rPr lang="es-ES" dirty="0"/>
              <a:t>: son circuitos de filtrado electrónicos </a:t>
            </a:r>
            <a:r>
              <a:rPr lang="es-ES" dirty="0" smtClean="0"/>
              <a:t>con </a:t>
            </a:r>
            <a:r>
              <a:rPr lang="es-ES" dirty="0"/>
              <a:t>componentes activos (integrados y transistores) con </a:t>
            </a:r>
            <a:r>
              <a:rPr lang="es-ES" dirty="0" smtClean="0"/>
              <a:t>los </a:t>
            </a:r>
            <a:r>
              <a:rPr lang="es-ES" dirty="0"/>
              <a:t>que se obtienen filtros de orden más elevado, que </a:t>
            </a:r>
            <a:r>
              <a:rPr lang="es-ES" dirty="0" smtClean="0"/>
              <a:t>logran</a:t>
            </a:r>
            <a:r>
              <a:rPr lang="es-ES" dirty="0"/>
              <a:t>, por ejemplo, reducir las amplitudes de las </a:t>
            </a:r>
            <a:r>
              <a:rPr lang="es-ES" dirty="0" smtClean="0"/>
              <a:t>armónicas </a:t>
            </a:r>
            <a:r>
              <a:rPr lang="es-ES" dirty="0"/>
              <a:t>al 4,4 % en un filtro de orden 9.</a:t>
            </a:r>
          </a:p>
          <a:p>
            <a:pPr marL="0" lvl="1" algn="just"/>
            <a:r>
              <a:rPr lang="es-ES" dirty="0"/>
              <a:t>La forma de conocer si una señal eléctrica tiene armónicos </a:t>
            </a:r>
            <a:r>
              <a:rPr lang="es-ES" dirty="0" smtClean="0"/>
              <a:t>o </a:t>
            </a:r>
            <a:r>
              <a:rPr lang="es-ES" dirty="0"/>
              <a:t>no es mirándola en un osciloscopio. Cuando </a:t>
            </a:r>
            <a:r>
              <a:rPr lang="es-ES" dirty="0" smtClean="0"/>
              <a:t>observemos la </a:t>
            </a:r>
            <a:r>
              <a:rPr lang="es-ES" dirty="0"/>
              <a:t>pantalla del osciloscopio, no veremos ni la fundamental </a:t>
            </a:r>
            <a:r>
              <a:rPr lang="es-ES" dirty="0" smtClean="0"/>
              <a:t>ni los armónicos</a:t>
            </a:r>
            <a:r>
              <a:rPr lang="es-ES" dirty="0"/>
              <a:t>, solo distinguiremos </a:t>
            </a:r>
            <a:r>
              <a:rPr lang="es-ES" dirty="0" smtClean="0"/>
              <a:t>el resultado de la combinación de la fundamental </a:t>
            </a:r>
            <a:r>
              <a:rPr lang="es-ES" dirty="0"/>
              <a:t>con </a:t>
            </a:r>
            <a:r>
              <a:rPr lang="es-ES" dirty="0" smtClean="0"/>
              <a:t>los armónicos</a:t>
            </a:r>
            <a:r>
              <a:rPr lang="es-ES" dirty="0"/>
              <a:t>.</a:t>
            </a:r>
          </a:p>
          <a:p>
            <a:pPr marL="0" lvl="1" algn="just"/>
            <a:r>
              <a:rPr lang="es-ES" dirty="0"/>
              <a:t>Si estamos trabajando con un sistema eléctrico </a:t>
            </a:r>
            <a:r>
              <a:rPr lang="es-ES" dirty="0" smtClean="0"/>
              <a:t>monofásico</a:t>
            </a:r>
            <a:r>
              <a:rPr lang="es-ES" dirty="0"/>
              <a:t>, la fundamental que nos interesa ver será de frecuencia </a:t>
            </a:r>
            <a:r>
              <a:rPr lang="es-ES" dirty="0" smtClean="0"/>
              <a:t>50 </a:t>
            </a:r>
            <a:r>
              <a:rPr lang="es-ES" dirty="0"/>
              <a:t>Hz o la frecuencia nominal del sistema eléctrico, valor </a:t>
            </a:r>
            <a:r>
              <a:rPr lang="es-ES" dirty="0" smtClean="0"/>
              <a:t>eficaz </a:t>
            </a:r>
            <a:r>
              <a:rPr lang="es-ES" dirty="0"/>
              <a:t>de 220 V o la tensión nominal del sistema, o lo que es </a:t>
            </a:r>
            <a:r>
              <a:rPr lang="es-ES" dirty="0" smtClean="0"/>
              <a:t>lo </a:t>
            </a:r>
            <a:r>
              <a:rPr lang="es-ES" dirty="0"/>
              <a:t>mismo, tendrá un valor pico del seno de 311,13 V.</a:t>
            </a:r>
          </a:p>
          <a:p>
            <a:pPr marL="0" lvl="1" algn="just"/>
            <a:r>
              <a:rPr lang="es-ES" dirty="0"/>
              <a:t>Si no observamos una señal </a:t>
            </a:r>
            <a:r>
              <a:rPr lang="es-ES" dirty="0" err="1"/>
              <a:t>senoidal</a:t>
            </a:r>
            <a:r>
              <a:rPr lang="es-ES" dirty="0"/>
              <a:t> pura, significa que </a:t>
            </a:r>
            <a:r>
              <a:rPr lang="es-ES" dirty="0" smtClean="0"/>
              <a:t>hay </a:t>
            </a:r>
            <a:r>
              <a:rPr lang="es-ES" dirty="0"/>
              <a:t>armónicos presentes. De acuerdo a qué tanto se </a:t>
            </a:r>
            <a:r>
              <a:rPr lang="es-ES" dirty="0" smtClean="0"/>
              <a:t>separe </a:t>
            </a:r>
            <a:r>
              <a:rPr lang="es-ES" dirty="0"/>
              <a:t>de la forma ideal la señal observada, nos dará una </a:t>
            </a:r>
            <a:r>
              <a:rPr lang="es-ES" dirty="0" smtClean="0"/>
              <a:t>idea </a:t>
            </a:r>
            <a:r>
              <a:rPr lang="es-ES" dirty="0"/>
              <a:t>de cuán afectada se encuentra por la presencia de </a:t>
            </a:r>
            <a:r>
              <a:rPr lang="es-ES" dirty="0" smtClean="0"/>
              <a:t>los </a:t>
            </a:r>
            <a:r>
              <a:rPr lang="es-ES" dirty="0"/>
              <a:t>armónicos</a:t>
            </a:r>
            <a:r>
              <a:rPr lang="es-ES" dirty="0" smtClean="0"/>
              <a:t>.</a:t>
            </a:r>
          </a:p>
        </p:txBody>
      </p:sp>
    </p:spTree>
    <p:extLst>
      <p:ext uri="{BB962C8B-B14F-4D97-AF65-F5344CB8AC3E}">
        <p14:creationId xmlns:p14="http://schemas.microsoft.com/office/powerpoint/2010/main" val="387655733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798" y="329828"/>
            <a:ext cx="11495314" cy="7571303"/>
          </a:xfrm>
          <a:prstGeom prst="rect">
            <a:avLst/>
          </a:prstGeom>
        </p:spPr>
        <p:txBody>
          <a:bodyPr wrap="square">
            <a:spAutoFit/>
          </a:bodyPr>
          <a:lstStyle/>
          <a:p>
            <a:pPr marL="0" lvl="1" algn="just"/>
            <a:r>
              <a:rPr lang="es-ES" dirty="0" smtClean="0"/>
              <a:t>Por </a:t>
            </a:r>
            <a:r>
              <a:rPr lang="es-ES" dirty="0"/>
              <a:t>lo anterior, al analizar el comportamiento de los </a:t>
            </a:r>
            <a:r>
              <a:rPr lang="es-ES" dirty="0" smtClean="0"/>
              <a:t>armónicos </a:t>
            </a:r>
            <a:r>
              <a:rPr lang="es-ES" dirty="0"/>
              <a:t>en un circuito, no podemos examinar armónico </a:t>
            </a:r>
            <a:r>
              <a:rPr lang="es-ES" dirty="0" smtClean="0"/>
              <a:t>por armónico</a:t>
            </a:r>
            <a:r>
              <a:rPr lang="es-ES" dirty="0"/>
              <a:t>, lo habitual es trabajar únicamente con valores </a:t>
            </a:r>
            <a:r>
              <a:rPr lang="es-ES" dirty="0" smtClean="0"/>
              <a:t>correspondientes </a:t>
            </a:r>
            <a:r>
              <a:rPr lang="es-ES" dirty="0"/>
              <a:t>a la distorsión armónica total (THD) la que </a:t>
            </a:r>
            <a:r>
              <a:rPr lang="es-ES" dirty="0" smtClean="0"/>
              <a:t>sí </a:t>
            </a:r>
            <a:r>
              <a:rPr lang="es-ES" dirty="0"/>
              <a:t>puede establecerse.</a:t>
            </a:r>
          </a:p>
          <a:p>
            <a:pPr marL="0" lvl="1" algn="just"/>
            <a:r>
              <a:rPr lang="es-ES" dirty="0"/>
              <a:t>Matemáticamente, la THD se calcula como la raíz </a:t>
            </a:r>
            <a:r>
              <a:rPr lang="es-ES" dirty="0" smtClean="0"/>
              <a:t>cuadrada </a:t>
            </a:r>
            <a:r>
              <a:rPr lang="es-ES" dirty="0"/>
              <a:t>de la suma de los cuadrados de las amplitudes de </a:t>
            </a:r>
            <a:r>
              <a:rPr lang="es-ES" dirty="0" smtClean="0"/>
              <a:t>los armónicos </a:t>
            </a:r>
            <a:r>
              <a:rPr lang="es-ES" dirty="0"/>
              <a:t>divididos por el cuadrado de la amplitud de la </a:t>
            </a:r>
            <a:r>
              <a:rPr lang="es-ES" dirty="0" smtClean="0"/>
              <a:t>fundamental</a:t>
            </a:r>
            <a:r>
              <a:rPr lang="es-ES" dirty="0"/>
              <a:t>:</a:t>
            </a:r>
            <a:endParaRPr lang="es-ES" dirty="0" smtClean="0"/>
          </a:p>
          <a:p>
            <a:pPr marL="742950" lvl="1" indent="-285750" algn="just">
              <a:buFont typeface="Arial" panose="020B0604020202020204" pitchFamily="34" charset="0"/>
              <a:buChar char="•"/>
            </a:pPr>
            <a:endParaRPr lang="es-ES" dirty="0"/>
          </a:p>
          <a:p>
            <a:pPr marL="742950" lvl="1" indent="-285750" algn="just">
              <a:buFont typeface="Arial" panose="020B0604020202020204" pitchFamily="34" charset="0"/>
              <a:buChar char="•"/>
            </a:pPr>
            <a:endParaRPr lang="es-ES" dirty="0"/>
          </a:p>
          <a:p>
            <a:pPr marL="0" lvl="1" algn="ctr"/>
            <a:r>
              <a:rPr lang="es-ES" b="1" dirty="0"/>
              <a:t>Fundamental, tercera, quinta y séptima armónicas</a:t>
            </a:r>
            <a:r>
              <a:rPr lang="es-ES" b="1" dirty="0" smtClean="0"/>
              <a:t>, y resultado </a:t>
            </a:r>
            <a:r>
              <a:rPr lang="es-ES" b="1" dirty="0"/>
              <a:t>de </a:t>
            </a:r>
            <a:r>
              <a:rPr lang="es-ES" b="1" dirty="0" smtClean="0"/>
              <a:t>la combinación </a:t>
            </a:r>
            <a:r>
              <a:rPr lang="es-ES" b="1" dirty="0"/>
              <a:t>de ellas</a:t>
            </a:r>
            <a:r>
              <a:rPr lang="es-ES" b="1" dirty="0" smtClean="0"/>
              <a:t>.</a:t>
            </a:r>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a:p>
          <a:p>
            <a:pPr marL="0" lvl="1" algn="ctr"/>
            <a:r>
              <a:rPr lang="es-ES" b="1" dirty="0" smtClean="0">
                <a:solidFill>
                  <a:srgbClr val="FF0000"/>
                </a:solidFill>
                <a:latin typeface="Arial Rounded MT Bold" panose="020F0704030504030204" pitchFamily="34" charset="0"/>
              </a:rPr>
              <a:t>A fin de evitar los armónicos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utilizan equinos que los filtran. Estos son básicamente filtros pasivos o activos que entregarán </a:t>
            </a:r>
            <a:r>
              <a:rPr lang="es-ES" b="1" dirty="0">
                <a:solidFill>
                  <a:srgbClr val="FF0000"/>
                </a:solidFill>
                <a:latin typeface="Arial Rounded MT Bold" panose="020F0704030504030204" pitchFamily="34" charset="0"/>
              </a:rPr>
              <a:t>a </a:t>
            </a:r>
            <a:r>
              <a:rPr lang="es-ES" b="1" dirty="0" smtClean="0">
                <a:solidFill>
                  <a:srgbClr val="FF0000"/>
                </a:solidFill>
                <a:latin typeface="Arial Rounded MT Bold" panose="020F0704030504030204" pitchFamily="34" charset="0"/>
              </a:rPr>
              <a:t>los consumos una señal de forma </a:t>
            </a:r>
            <a:r>
              <a:rPr lang="es-ES" b="1" dirty="0" err="1" smtClean="0">
                <a:solidFill>
                  <a:srgbClr val="FF0000"/>
                </a:solidFill>
                <a:latin typeface="Arial Rounded MT Bold" panose="020F0704030504030204" pitchFamily="34" charset="0"/>
              </a:rPr>
              <a:t>senoidal</a:t>
            </a:r>
            <a:r>
              <a:rPr lang="es-ES" b="1" dirty="0" smtClean="0">
                <a:solidFill>
                  <a:srgbClr val="FF0000"/>
                </a:solidFill>
                <a:latin typeface="Arial Rounded MT Bold" panose="020F0704030504030204" pitchFamily="34" charset="0"/>
              </a:rPr>
              <a:t> lo más pura posible.</a:t>
            </a:r>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a:p>
        </p:txBody>
      </p:sp>
      <p:pic>
        <p:nvPicPr>
          <p:cNvPr id="3" name="Imagen 2"/>
          <p:cNvPicPr>
            <a:picLocks noChangeAspect="1"/>
          </p:cNvPicPr>
          <p:nvPr/>
        </p:nvPicPr>
        <p:blipFill>
          <a:blip r:embed="rId2"/>
          <a:stretch>
            <a:fillRect/>
          </a:stretch>
        </p:blipFill>
        <p:spPr>
          <a:xfrm>
            <a:off x="4823730" y="1825212"/>
            <a:ext cx="2457450" cy="476250"/>
          </a:xfrm>
          <a:prstGeom prst="rect">
            <a:avLst/>
          </a:prstGeom>
        </p:spPr>
      </p:pic>
      <p:pic>
        <p:nvPicPr>
          <p:cNvPr id="4" name="Imagen 3"/>
          <p:cNvPicPr>
            <a:picLocks noChangeAspect="1"/>
          </p:cNvPicPr>
          <p:nvPr/>
        </p:nvPicPr>
        <p:blipFill>
          <a:blip r:embed="rId3"/>
          <a:stretch>
            <a:fillRect/>
          </a:stretch>
        </p:blipFill>
        <p:spPr>
          <a:xfrm>
            <a:off x="3178626" y="2708378"/>
            <a:ext cx="5747657" cy="3134282"/>
          </a:xfrm>
          <a:prstGeom prst="rect">
            <a:avLst/>
          </a:prstGeom>
        </p:spPr>
      </p:pic>
    </p:spTree>
    <p:extLst>
      <p:ext uri="{BB962C8B-B14F-4D97-AF65-F5344CB8AC3E}">
        <p14:creationId xmlns:p14="http://schemas.microsoft.com/office/powerpoint/2010/main" val="392716803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798" y="329828"/>
            <a:ext cx="11495314" cy="1477328"/>
          </a:xfrm>
          <a:prstGeom prst="rect">
            <a:avLst/>
          </a:prstGeom>
        </p:spPr>
        <p:txBody>
          <a:bodyPr wrap="square">
            <a:spAutoFit/>
          </a:bodyPr>
          <a:lstStyle/>
          <a:p>
            <a:pPr marL="0" lvl="1" algn="just"/>
            <a:r>
              <a:rPr lang="es-ES" b="1" dirty="0"/>
              <a:t>Características </a:t>
            </a:r>
            <a:r>
              <a:rPr lang="es-ES" b="1" dirty="0" smtClean="0"/>
              <a:t>I²t </a:t>
            </a:r>
            <a:r>
              <a:rPr lang="es-ES" b="1" dirty="0"/>
              <a:t>de un conductor en función de </a:t>
            </a:r>
            <a:r>
              <a:rPr lang="es-ES" b="1" dirty="0" smtClean="0"/>
              <a:t>la temperatura </a:t>
            </a:r>
            <a:r>
              <a:rPr lang="es-ES" b="1" dirty="0"/>
              <a:t>ambiente </a:t>
            </a:r>
            <a:r>
              <a:rPr lang="es-ES" b="1" dirty="0" smtClean="0"/>
              <a:t>(</a:t>
            </a:r>
            <a:r>
              <a:rPr lang="az-Cyrl-AZ" b="1" dirty="0" smtClean="0"/>
              <a:t>Ө</a:t>
            </a:r>
            <a:r>
              <a:rPr lang="es-ES" b="1" dirty="0" smtClean="0"/>
              <a:t>a1 </a:t>
            </a:r>
            <a:r>
              <a:rPr lang="es-ES" b="1" dirty="0"/>
              <a:t>y </a:t>
            </a:r>
            <a:r>
              <a:rPr lang="az-Cyrl-AZ" b="1" dirty="0" smtClean="0"/>
              <a:t>Ө</a:t>
            </a:r>
            <a:r>
              <a:rPr lang="es-ES" b="1" dirty="0" smtClean="0"/>
              <a:t>a2). </a:t>
            </a:r>
            <a:r>
              <a:rPr lang="es-ES" b="1" dirty="0"/>
              <a:t>1 y 2 </a:t>
            </a:r>
            <a:r>
              <a:rPr lang="es-ES" b="1" dirty="0" smtClean="0"/>
              <a:t>representan los </a:t>
            </a:r>
            <a:r>
              <a:rPr lang="es-ES" b="1" dirty="0"/>
              <a:t>valores eficaces de la corriente en el conductor, </a:t>
            </a:r>
            <a:r>
              <a:rPr lang="es-ES" b="1" dirty="0" smtClean="0"/>
              <a:t>l2 </a:t>
            </a:r>
            <a:r>
              <a:rPr lang="es-ES" b="1" dirty="0"/>
              <a:t>es el límite de la corriente admisible en </a:t>
            </a:r>
            <a:r>
              <a:rPr lang="es-ES" b="1" dirty="0" smtClean="0"/>
              <a:t>régimen permanente.</a:t>
            </a:r>
          </a:p>
          <a:p>
            <a:pPr marL="0" lvl="1" algn="just"/>
            <a:endParaRPr lang="es-ES" b="1" dirty="0"/>
          </a:p>
          <a:p>
            <a:pPr marL="0" lvl="1" algn="just"/>
            <a:endParaRPr lang="es-ES" b="1" dirty="0" smtClean="0"/>
          </a:p>
          <a:p>
            <a:pPr marL="0" lvl="1" algn="just"/>
            <a:endParaRPr lang="es-ES" b="1" dirty="0" smtClean="0"/>
          </a:p>
        </p:txBody>
      </p:sp>
      <p:pic>
        <p:nvPicPr>
          <p:cNvPr id="5" name="Imagen 4"/>
          <p:cNvPicPr>
            <a:picLocks noChangeAspect="1"/>
          </p:cNvPicPr>
          <p:nvPr/>
        </p:nvPicPr>
        <p:blipFill>
          <a:blip r:embed="rId2"/>
          <a:stretch>
            <a:fillRect/>
          </a:stretch>
        </p:blipFill>
        <p:spPr>
          <a:xfrm>
            <a:off x="3182588" y="1187747"/>
            <a:ext cx="5783282" cy="4405531"/>
          </a:xfrm>
          <a:prstGeom prst="rect">
            <a:avLst/>
          </a:prstGeom>
        </p:spPr>
      </p:pic>
      <p:sp>
        <p:nvSpPr>
          <p:cNvPr id="7" name="Rectángulo 6"/>
          <p:cNvSpPr/>
          <p:nvPr/>
        </p:nvSpPr>
        <p:spPr>
          <a:xfrm>
            <a:off x="158333" y="3995678"/>
            <a:ext cx="11641779" cy="369332"/>
          </a:xfrm>
          <a:prstGeom prst="rect">
            <a:avLst/>
          </a:prstGeom>
        </p:spPr>
        <p:txBody>
          <a:bodyPr wrap="square">
            <a:spAutoFit/>
          </a:bodyPr>
          <a:lstStyle/>
          <a:p>
            <a:pPr marL="285750" indent="-285750" algn="just">
              <a:buFont typeface="Arial" panose="020B0604020202020204" pitchFamily="34" charset="0"/>
              <a:buChar char="•"/>
            </a:pPr>
            <a:r>
              <a:rPr lang="es-ES" dirty="0" smtClean="0"/>
              <a:t> </a:t>
            </a:r>
            <a:endParaRPr lang="es-ES" dirty="0"/>
          </a:p>
        </p:txBody>
      </p:sp>
    </p:spTree>
    <p:extLst>
      <p:ext uri="{BB962C8B-B14F-4D97-AF65-F5344CB8AC3E}">
        <p14:creationId xmlns:p14="http://schemas.microsoft.com/office/powerpoint/2010/main" val="25587181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1048" y="187325"/>
            <a:ext cx="1149531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Tipos </a:t>
            </a:r>
            <a:r>
              <a:rPr lang="es-ES" b="1" dirty="0">
                <a:solidFill>
                  <a:srgbClr val="0070C0"/>
                </a:solidFill>
                <a:latin typeface="Arial Rounded MT Bold" panose="020F0704030504030204" pitchFamily="34" charset="0"/>
              </a:rPr>
              <a:t>de cortocircuitos</a:t>
            </a:r>
          </a:p>
          <a:p>
            <a:pPr algn="just"/>
            <a:r>
              <a:rPr lang="es-ES" dirty="0" smtClean="0"/>
              <a:t>El flujograma </a:t>
            </a:r>
            <a:r>
              <a:rPr lang="es-ES" dirty="0"/>
              <a:t>indicado </a:t>
            </a:r>
            <a:r>
              <a:rPr lang="es-ES" dirty="0" smtClean="0"/>
              <a:t>es el proceso </a:t>
            </a:r>
            <a:r>
              <a:rPr lang="es-ES" dirty="0"/>
              <a:t>que </a:t>
            </a:r>
            <a:r>
              <a:rPr lang="es-ES" dirty="0" smtClean="0"/>
              <a:t>se debe </a:t>
            </a:r>
            <a:r>
              <a:rPr lang="es-ES" dirty="0"/>
              <a:t>seguir para calcular </a:t>
            </a:r>
            <a:r>
              <a:rPr lang="es-ES" dirty="0" smtClean="0"/>
              <a:t>las diferentes </a:t>
            </a:r>
            <a:r>
              <a:rPr lang="es-ES" dirty="0"/>
              <a:t>corrientes de cortocircuito </a:t>
            </a:r>
            <a:r>
              <a:rPr lang="es-ES" dirty="0" smtClean="0"/>
              <a:t>y conocer los parámetros </a:t>
            </a:r>
            <a:r>
              <a:rPr lang="es-ES" dirty="0"/>
              <a:t>que permiten </a:t>
            </a:r>
            <a:r>
              <a:rPr lang="es-ES" dirty="0" smtClean="0"/>
              <a:t>el cálculo </a:t>
            </a:r>
            <a:r>
              <a:rPr lang="es-ES" dirty="0"/>
              <a:t>para cada uno </a:t>
            </a:r>
            <a:r>
              <a:rPr lang="es-ES" dirty="0" smtClean="0"/>
              <a:t>de los elementos de protección.</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2518741" y="1068903"/>
            <a:ext cx="7019925" cy="4933950"/>
          </a:xfrm>
          <a:prstGeom prst="rect">
            <a:avLst/>
          </a:prstGeom>
        </p:spPr>
      </p:pic>
      <p:sp>
        <p:nvSpPr>
          <p:cNvPr id="4" name="Rectángulo 3"/>
          <p:cNvSpPr/>
          <p:nvPr/>
        </p:nvSpPr>
        <p:spPr>
          <a:xfrm>
            <a:off x="2980703" y="6002853"/>
            <a:ext cx="6096000" cy="646331"/>
          </a:xfrm>
          <a:prstGeom prst="rect">
            <a:avLst/>
          </a:prstGeom>
        </p:spPr>
        <p:txBody>
          <a:bodyPr>
            <a:spAutoFit/>
          </a:bodyPr>
          <a:lstStyle/>
          <a:p>
            <a:pPr algn="ctr"/>
            <a:r>
              <a:rPr lang="es-ES" b="1" dirty="0"/>
              <a:t>Proceso que se debe seguir para </a:t>
            </a:r>
            <a:r>
              <a:rPr lang="es-ES" b="1" dirty="0" smtClean="0"/>
              <a:t>el cálculo </a:t>
            </a:r>
            <a:r>
              <a:rPr lang="es-ES" b="1" dirty="0"/>
              <a:t>de las corrientes de cortocircuito en cualquier punto de </a:t>
            </a:r>
            <a:r>
              <a:rPr lang="es-ES" b="1" dirty="0" smtClean="0"/>
              <a:t>la instalación</a:t>
            </a:r>
            <a:r>
              <a:rPr lang="es-ES" b="1" dirty="0"/>
              <a:t>.</a:t>
            </a:r>
          </a:p>
        </p:txBody>
      </p:sp>
    </p:spTree>
    <p:extLst>
      <p:ext uri="{BB962C8B-B14F-4D97-AF65-F5344CB8AC3E}">
        <p14:creationId xmlns:p14="http://schemas.microsoft.com/office/powerpoint/2010/main" val="75809029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90945" y="148058"/>
            <a:ext cx="7879278" cy="6186309"/>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Corriente de cortocircuito</a:t>
            </a:r>
          </a:p>
          <a:p>
            <a:pPr algn="just"/>
            <a:r>
              <a:rPr lang="es-ES" dirty="0"/>
              <a:t>Cuando se diseña una instalación eléctrica, se debe determinar la capacidad de ruptura de las protecciones eléctricas instaladas (interruptores diferenciales, interruptores </a:t>
            </a:r>
            <a:r>
              <a:rPr lang="es-ES" dirty="0" err="1"/>
              <a:t>termomagnéticos</a:t>
            </a:r>
            <a:r>
              <a:rPr lang="es-ES" dirty="0"/>
              <a:t>, etcétera).</a:t>
            </a:r>
          </a:p>
          <a:p>
            <a:pPr algn="just"/>
            <a:r>
              <a:rPr lang="es-ES" dirty="0"/>
              <a:t>Para determinar este dato, es necesario calcular el valor de la corriente de cortocircuito que se puede presentar en la red interna de la instalación.</a:t>
            </a:r>
          </a:p>
          <a:p>
            <a:pPr algn="just"/>
            <a:r>
              <a:rPr lang="es-ES" dirty="0"/>
              <a:t>Este valor de la corriente de cortocircuito será el menor valor por considerar para la capacidad de ruptura de las protecciones.</a:t>
            </a:r>
          </a:p>
          <a:p>
            <a:pPr algn="just"/>
            <a:r>
              <a:rPr lang="es-ES" dirty="0"/>
              <a:t>Los fabricantes de elementos de protección y de cables nos brindan tablas y gráficos con la información necesaria. Es necesario conocer del cortocircuito dos valores</a:t>
            </a:r>
            <a:r>
              <a:rPr lang="es-ES" dirty="0" smtClean="0"/>
              <a:t>:</a:t>
            </a:r>
          </a:p>
          <a:p>
            <a:pPr marL="285750" indent="-285750" algn="just">
              <a:buFont typeface="Arial" panose="020B0604020202020204" pitchFamily="34" charset="0"/>
              <a:buChar char="•"/>
            </a:pPr>
            <a:r>
              <a:rPr lang="es-ES" dirty="0"/>
              <a:t> </a:t>
            </a:r>
            <a:r>
              <a:rPr lang="es-ES" dirty="0" smtClean="0"/>
              <a:t>La corriente </a:t>
            </a:r>
            <a:r>
              <a:rPr lang="es-ES" dirty="0"/>
              <a:t>máxima </a:t>
            </a:r>
            <a:r>
              <a:rPr lang="es-ES" dirty="0" smtClean="0"/>
              <a:t>de cortocircuito </a:t>
            </a:r>
            <a:r>
              <a:rPr lang="es-ES" dirty="0"/>
              <a:t>que determina:</a:t>
            </a:r>
          </a:p>
          <a:p>
            <a:pPr lvl="1" algn="just"/>
            <a:r>
              <a:rPr lang="es-ES" b="1" dirty="0" smtClean="0"/>
              <a:t>- El poder de corte </a:t>
            </a:r>
            <a:r>
              <a:rPr lang="es-ES" b="1" dirty="0"/>
              <a:t>(</a:t>
            </a:r>
            <a:r>
              <a:rPr lang="es-ES" b="1" dirty="0" err="1"/>
              <a:t>PdC</a:t>
            </a:r>
            <a:r>
              <a:rPr lang="es-ES" b="1" dirty="0"/>
              <a:t>) de </a:t>
            </a:r>
            <a:r>
              <a:rPr lang="es-ES" b="1" dirty="0" smtClean="0"/>
              <a:t>los interruptores </a:t>
            </a:r>
            <a:r>
              <a:rPr lang="es-ES" b="1" dirty="0"/>
              <a:t>automáticos. </a:t>
            </a:r>
          </a:p>
          <a:p>
            <a:pPr lvl="1" algn="just"/>
            <a:r>
              <a:rPr lang="es-ES" b="1" dirty="0" smtClean="0"/>
              <a:t>- El poder de cierre de los dispositivos de maniobra</a:t>
            </a:r>
            <a:r>
              <a:rPr lang="es-ES" b="1" dirty="0"/>
              <a:t>.</a:t>
            </a:r>
          </a:p>
          <a:p>
            <a:pPr lvl="1" algn="just"/>
            <a:r>
              <a:rPr lang="es-ES" b="1" dirty="0" smtClean="0"/>
              <a:t>- Los esfuerzos electrodinámicos de  los  </a:t>
            </a:r>
            <a:r>
              <a:rPr lang="es-ES" b="1" dirty="0"/>
              <a:t>conductores </a:t>
            </a:r>
            <a:r>
              <a:rPr lang="es-ES" b="1" dirty="0" smtClean="0"/>
              <a:t>y componentes</a:t>
            </a:r>
            <a:r>
              <a:rPr lang="es-ES" dirty="0"/>
              <a:t>.</a:t>
            </a:r>
          </a:p>
          <a:p>
            <a:pPr marL="285750" indent="-285750" algn="just">
              <a:buFont typeface="Arial" panose="020B0604020202020204" pitchFamily="34" charset="0"/>
              <a:buChar char="•"/>
            </a:pPr>
            <a:r>
              <a:rPr lang="es-ES" dirty="0"/>
              <a:t> </a:t>
            </a:r>
            <a:r>
              <a:rPr lang="es-ES" dirty="0" smtClean="0"/>
              <a:t>La corriente </a:t>
            </a:r>
            <a:r>
              <a:rPr lang="es-ES" dirty="0"/>
              <a:t>mínima </a:t>
            </a:r>
            <a:r>
              <a:rPr lang="es-ES" dirty="0" smtClean="0"/>
              <a:t>de cortocircuito</a:t>
            </a:r>
            <a:r>
              <a:rPr lang="es-ES" dirty="0"/>
              <a:t>, elemento </a:t>
            </a:r>
            <a:r>
              <a:rPr lang="es-ES" dirty="0" smtClean="0"/>
              <a:t>indispensable para elegir la curva de disparo de los interruptores </a:t>
            </a:r>
            <a:r>
              <a:rPr lang="es-ES" dirty="0"/>
              <a:t>automáticos </a:t>
            </a:r>
            <a:r>
              <a:rPr lang="es-ES" dirty="0" err="1"/>
              <a:t>termomagnéticos</a:t>
            </a:r>
            <a:r>
              <a:rPr lang="es-ES" dirty="0"/>
              <a:t>, especialmente cuando: </a:t>
            </a:r>
          </a:p>
          <a:p>
            <a:pPr lvl="1" algn="just"/>
            <a:r>
              <a:rPr lang="es-ES" b="1" dirty="0" smtClean="0"/>
              <a:t>- La longitud de los cables es importante, o  la fuente o el  generador tienen relativamente alta  </a:t>
            </a:r>
            <a:r>
              <a:rPr lang="es-ES" b="1" dirty="0"/>
              <a:t>impedancia (generadores-onduladores).</a:t>
            </a:r>
          </a:p>
          <a:p>
            <a:pPr lvl="1" algn="just"/>
            <a:r>
              <a:rPr lang="es-ES" b="1" dirty="0" smtClean="0"/>
              <a:t>- La protección de las personas se basa en el  </a:t>
            </a:r>
            <a:r>
              <a:rPr lang="es-ES" b="1" dirty="0"/>
              <a:t>funcionamiento </a:t>
            </a:r>
            <a:r>
              <a:rPr lang="es-ES" b="1" dirty="0" smtClean="0"/>
              <a:t>de los interruptores automáticos; este es el </a:t>
            </a:r>
            <a:r>
              <a:rPr lang="es-ES" b="1" dirty="0"/>
              <a:t>caso </a:t>
            </a:r>
            <a:r>
              <a:rPr lang="es-ES" b="1" dirty="0" smtClean="0"/>
              <a:t>de los circuitos </a:t>
            </a:r>
            <a:r>
              <a:rPr lang="es-ES" b="1" dirty="0"/>
              <a:t>denominados TN</a:t>
            </a:r>
            <a:r>
              <a:rPr lang="es-ES" b="1" dirty="0" smtClean="0"/>
              <a:t>.</a:t>
            </a:r>
            <a:endParaRPr lang="es-ES" dirty="0"/>
          </a:p>
        </p:txBody>
      </p:sp>
      <p:pic>
        <p:nvPicPr>
          <p:cNvPr id="3" name="Imagen 2"/>
          <p:cNvPicPr>
            <a:picLocks noChangeAspect="1"/>
          </p:cNvPicPr>
          <p:nvPr/>
        </p:nvPicPr>
        <p:blipFill>
          <a:blip r:embed="rId2"/>
          <a:stretch>
            <a:fillRect/>
          </a:stretch>
        </p:blipFill>
        <p:spPr>
          <a:xfrm>
            <a:off x="8170223" y="475013"/>
            <a:ext cx="3788229" cy="4590423"/>
          </a:xfrm>
          <a:prstGeom prst="rect">
            <a:avLst/>
          </a:prstGeom>
        </p:spPr>
      </p:pic>
      <p:sp>
        <p:nvSpPr>
          <p:cNvPr id="4" name="Rectángulo 3"/>
          <p:cNvSpPr/>
          <p:nvPr/>
        </p:nvSpPr>
        <p:spPr>
          <a:xfrm>
            <a:off x="8312727" y="5069225"/>
            <a:ext cx="3645725" cy="1200329"/>
          </a:xfrm>
          <a:prstGeom prst="rect">
            <a:avLst/>
          </a:prstGeom>
        </p:spPr>
        <p:txBody>
          <a:bodyPr wrap="square">
            <a:spAutoFit/>
          </a:bodyPr>
          <a:lstStyle/>
          <a:p>
            <a:pPr algn="just"/>
            <a:r>
              <a:rPr lang="es-ES" b="1" dirty="0" smtClean="0"/>
              <a:t>Protección </a:t>
            </a:r>
            <a:r>
              <a:rPr lang="es-ES" b="1" dirty="0"/>
              <a:t>de </a:t>
            </a:r>
            <a:r>
              <a:rPr lang="es-ES" b="1" dirty="0" smtClean="0"/>
              <a:t>un circuito </a:t>
            </a:r>
            <a:r>
              <a:rPr lang="es-ES" b="1" dirty="0"/>
              <a:t>por medio de un interruptor </a:t>
            </a:r>
            <a:r>
              <a:rPr lang="es-ES" b="1" dirty="0" smtClean="0"/>
              <a:t>automático </a:t>
            </a:r>
            <a:r>
              <a:rPr lang="es-ES" b="1" dirty="0"/>
              <a:t>(</a:t>
            </a:r>
            <a:r>
              <a:rPr lang="es-ES" b="1" dirty="0" err="1"/>
              <a:t>termomagnético</a:t>
            </a:r>
            <a:r>
              <a:rPr lang="es-ES" b="1" dirty="0"/>
              <a:t>) </a:t>
            </a:r>
            <a:r>
              <a:rPr lang="es-ES" b="1" dirty="0" err="1"/>
              <a:t>PdC</a:t>
            </a:r>
            <a:r>
              <a:rPr lang="es-ES" b="1" dirty="0"/>
              <a:t>: poder de </a:t>
            </a:r>
            <a:r>
              <a:rPr lang="es-ES" b="1" dirty="0" smtClean="0"/>
              <a:t>corte</a:t>
            </a:r>
            <a:r>
              <a:rPr lang="es-ES" b="1" dirty="0"/>
              <a:t>.</a:t>
            </a:r>
          </a:p>
        </p:txBody>
      </p:sp>
    </p:spTree>
    <p:extLst>
      <p:ext uri="{BB962C8B-B14F-4D97-AF65-F5344CB8AC3E}">
        <p14:creationId xmlns:p14="http://schemas.microsoft.com/office/powerpoint/2010/main" val="188181849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816925" y="1223158"/>
            <a:ext cx="8633361" cy="4251367"/>
          </a:xfrm>
          <a:prstGeom prst="rect">
            <a:avLst/>
          </a:prstGeom>
        </p:spPr>
      </p:pic>
      <p:sp>
        <p:nvSpPr>
          <p:cNvPr id="5" name="Rectángulo 4"/>
          <p:cNvSpPr/>
          <p:nvPr/>
        </p:nvSpPr>
        <p:spPr>
          <a:xfrm>
            <a:off x="3085605" y="5679052"/>
            <a:ext cx="6096000" cy="646331"/>
          </a:xfrm>
          <a:prstGeom prst="rect">
            <a:avLst/>
          </a:prstGeom>
        </p:spPr>
        <p:txBody>
          <a:bodyPr>
            <a:spAutoFit/>
          </a:bodyPr>
          <a:lstStyle/>
          <a:p>
            <a:pPr algn="ctr"/>
            <a:r>
              <a:rPr lang="es-ES" b="1" dirty="0" smtClean="0"/>
              <a:t>Diferentes cortocircuitos y </a:t>
            </a:r>
            <a:r>
              <a:rPr lang="es-ES" b="1" dirty="0"/>
              <a:t>sus corrientes.</a:t>
            </a:r>
          </a:p>
          <a:p>
            <a:pPr algn="ctr"/>
            <a:r>
              <a:rPr lang="es-ES" b="1" dirty="0" smtClean="0"/>
              <a:t>El sentido de </a:t>
            </a:r>
            <a:r>
              <a:rPr lang="es-ES" b="1" dirty="0"/>
              <a:t>las </a:t>
            </a:r>
            <a:r>
              <a:rPr lang="es-ES" b="1" dirty="0" smtClean="0"/>
              <a:t>flechas de </a:t>
            </a:r>
            <a:r>
              <a:rPr lang="es-ES" b="1" dirty="0"/>
              <a:t>las corrientes </a:t>
            </a:r>
            <a:r>
              <a:rPr lang="es-ES" b="1" dirty="0" smtClean="0"/>
              <a:t>es </a:t>
            </a:r>
            <a:r>
              <a:rPr lang="es-ES" b="1" dirty="0"/>
              <a:t>arbitrario.</a:t>
            </a:r>
          </a:p>
        </p:txBody>
      </p:sp>
    </p:spTree>
    <p:extLst>
      <p:ext uri="{BB962C8B-B14F-4D97-AF65-F5344CB8AC3E}">
        <p14:creationId xmlns:p14="http://schemas.microsoft.com/office/powerpoint/2010/main" val="31298365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2542" y="263628"/>
            <a:ext cx="11634657" cy="5078313"/>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Consecuencias </a:t>
            </a:r>
            <a:r>
              <a:rPr lang="es-ES" b="1" dirty="0" smtClean="0">
                <a:solidFill>
                  <a:srgbClr val="0070C0"/>
                </a:solidFill>
                <a:latin typeface="Arial Rounded MT Bold" panose="020F0704030504030204" pitchFamily="34" charset="0"/>
              </a:rPr>
              <a:t>de los cortocircuitos</a:t>
            </a:r>
            <a:endParaRPr lang="es-ES" b="1" dirty="0">
              <a:solidFill>
                <a:srgbClr val="0070C0"/>
              </a:solidFill>
              <a:latin typeface="Arial Rounded MT Bold" panose="020F0704030504030204" pitchFamily="34" charset="0"/>
            </a:endParaRPr>
          </a:p>
          <a:p>
            <a:pPr algn="just"/>
            <a:r>
              <a:rPr lang="es-ES" dirty="0" smtClean="0"/>
              <a:t>Dependiendo de la naturaleza y la duración, del punto de la instalación y de la magnitud de la intensidad de la corriente </a:t>
            </a:r>
            <a:r>
              <a:rPr lang="es-ES" dirty="0"/>
              <a:t>de cortocircuito </a:t>
            </a:r>
            <a:r>
              <a:rPr lang="es-ES" dirty="0" smtClean="0"/>
              <a:t>y del lugar del cortocircuito, la presencia de un arco </a:t>
            </a:r>
            <a:r>
              <a:rPr lang="es-ES" dirty="0"/>
              <a:t>puede:</a:t>
            </a:r>
          </a:p>
          <a:p>
            <a:pPr lvl="1" algn="just"/>
            <a:r>
              <a:rPr lang="es-ES" b="1" dirty="0" smtClean="0"/>
              <a:t>0  Degradar los aislantes</a:t>
            </a:r>
            <a:r>
              <a:rPr lang="es-ES" b="1" dirty="0"/>
              <a:t>.</a:t>
            </a:r>
          </a:p>
          <a:p>
            <a:pPr lvl="1" algn="just"/>
            <a:r>
              <a:rPr lang="es-ES" b="1" dirty="0" smtClean="0"/>
              <a:t>0  Fundir los conductores</a:t>
            </a:r>
            <a:r>
              <a:rPr lang="es-ES" b="1" dirty="0"/>
              <a:t>.</a:t>
            </a:r>
          </a:p>
          <a:p>
            <a:pPr lvl="1" algn="just"/>
            <a:r>
              <a:rPr lang="es-ES" b="1" dirty="0" smtClean="0"/>
              <a:t>0  Provocar un incendio</a:t>
            </a:r>
            <a:r>
              <a:rPr lang="es-ES" b="1" dirty="0"/>
              <a:t>.</a:t>
            </a:r>
          </a:p>
          <a:p>
            <a:pPr lvl="1" algn="just"/>
            <a:r>
              <a:rPr lang="es-ES" b="1" dirty="0" smtClean="0"/>
              <a:t>0  Representar un peligro para las personas</a:t>
            </a:r>
            <a:r>
              <a:rPr lang="es-ES" b="1" dirty="0"/>
              <a:t>.</a:t>
            </a:r>
          </a:p>
          <a:p>
            <a:pPr algn="just"/>
            <a:r>
              <a:rPr lang="es-ES" dirty="0"/>
              <a:t>Según el circuito afectado pueden presentarse:</a:t>
            </a:r>
          </a:p>
          <a:p>
            <a:pPr lvl="1" algn="just"/>
            <a:r>
              <a:rPr lang="es-ES" b="1" dirty="0" smtClean="0"/>
              <a:t>0  Sobreesfuerzos </a:t>
            </a:r>
            <a:r>
              <a:rPr lang="es-ES" b="1" dirty="0"/>
              <a:t>electrodinámicos con: </a:t>
            </a:r>
          </a:p>
          <a:p>
            <a:pPr lvl="2" algn="just"/>
            <a:r>
              <a:rPr lang="es-ES" b="1" dirty="0" smtClean="0"/>
              <a:t>-   Presencia </a:t>
            </a:r>
            <a:r>
              <a:rPr lang="es-ES" b="1" dirty="0"/>
              <a:t>de deformación </a:t>
            </a:r>
            <a:r>
              <a:rPr lang="es-ES" b="1" dirty="0" smtClean="0"/>
              <a:t>de los </a:t>
            </a:r>
            <a:r>
              <a:rPr lang="es-ES" b="1" dirty="0" err="1" smtClean="0"/>
              <a:t>JdB</a:t>
            </a:r>
            <a:r>
              <a:rPr lang="es-ES" b="1" dirty="0" smtClean="0"/>
              <a:t> (</a:t>
            </a:r>
            <a:r>
              <a:rPr lang="es-ES" b="1" dirty="0"/>
              <a:t>juegos </a:t>
            </a:r>
            <a:r>
              <a:rPr lang="es-ES" b="1" dirty="0" smtClean="0"/>
              <a:t>de barras</a:t>
            </a:r>
            <a:r>
              <a:rPr lang="es-ES" b="1" dirty="0"/>
              <a:t>).</a:t>
            </a:r>
          </a:p>
          <a:p>
            <a:pPr lvl="2" algn="just"/>
            <a:r>
              <a:rPr lang="es-ES" b="1" dirty="0" smtClean="0"/>
              <a:t>-   Posibilidad </a:t>
            </a:r>
            <a:r>
              <a:rPr lang="es-ES" b="1" dirty="0"/>
              <a:t>de arrancado </a:t>
            </a:r>
            <a:r>
              <a:rPr lang="es-ES" b="1" dirty="0" smtClean="0"/>
              <a:t>o desprendimiento de los cables</a:t>
            </a:r>
            <a:r>
              <a:rPr lang="es-ES" b="1" dirty="0"/>
              <a:t>.</a:t>
            </a:r>
          </a:p>
          <a:p>
            <a:pPr algn="just"/>
            <a:endParaRPr lang="es-ES" dirty="0" smtClean="0"/>
          </a:p>
          <a:p>
            <a:pPr algn="just"/>
            <a:r>
              <a:rPr lang="es-ES" dirty="0" smtClean="0"/>
              <a:t>Para el resto de los circuitos de la red afectada o de redes </a:t>
            </a:r>
            <a:r>
              <a:rPr lang="es-ES" dirty="0"/>
              <a:t>próximas, </a:t>
            </a:r>
            <a:r>
              <a:rPr lang="es-ES" dirty="0" smtClean="0"/>
              <a:t>se puede </a:t>
            </a:r>
            <a:r>
              <a:rPr lang="es-ES" dirty="0"/>
              <a:t>presentar:</a:t>
            </a:r>
          </a:p>
          <a:p>
            <a:pPr marL="742950" lvl="1" indent="-285750" algn="just">
              <a:buFont typeface="Arial" panose="020B0604020202020204" pitchFamily="34" charset="0"/>
              <a:buChar char="•"/>
            </a:pPr>
            <a:r>
              <a:rPr lang="es-ES" b="1" dirty="0" smtClean="0"/>
              <a:t>Caídas </a:t>
            </a:r>
            <a:r>
              <a:rPr lang="es-ES" b="1" dirty="0"/>
              <a:t>de tensión </a:t>
            </a:r>
            <a:r>
              <a:rPr lang="es-ES" b="1" dirty="0" smtClean="0"/>
              <a:t>a lo largo del tiempo durante el que se elimina el defecto</a:t>
            </a:r>
            <a:r>
              <a:rPr lang="es-ES" b="1" dirty="0"/>
              <a:t>, desde </a:t>
            </a:r>
            <a:r>
              <a:rPr lang="es-ES" b="1" dirty="0" smtClean="0"/>
              <a:t>algunos </a:t>
            </a:r>
            <a:r>
              <a:rPr lang="es-ES" b="1" dirty="0"/>
              <a:t>milisegundos hasta varias centenas </a:t>
            </a:r>
            <a:r>
              <a:rPr lang="es-ES" b="1" dirty="0" smtClean="0"/>
              <a:t>de milisegundos</a:t>
            </a:r>
            <a:r>
              <a:rPr lang="es-ES" b="1" dirty="0"/>
              <a:t>.</a:t>
            </a:r>
          </a:p>
          <a:p>
            <a:pPr marL="742950" lvl="1" indent="-285750" algn="just">
              <a:buFont typeface="Arial" panose="020B0604020202020204" pitchFamily="34" charset="0"/>
              <a:buChar char="•"/>
            </a:pPr>
            <a:r>
              <a:rPr lang="es-ES" b="1" dirty="0"/>
              <a:t>Desconexión </a:t>
            </a:r>
            <a:r>
              <a:rPr lang="es-ES" b="1" dirty="0" smtClean="0"/>
              <a:t>de una parte de la instalación según el esquema y la selectividad de las protecciones</a:t>
            </a:r>
            <a:r>
              <a:rPr lang="es-ES" b="1" dirty="0"/>
              <a:t>.</a:t>
            </a:r>
          </a:p>
          <a:p>
            <a:pPr marL="742950" lvl="1" indent="-285750" algn="just">
              <a:buFont typeface="Arial" panose="020B0604020202020204" pitchFamily="34" charset="0"/>
              <a:buChar char="•"/>
            </a:pPr>
            <a:r>
              <a:rPr lang="es-ES" b="1" dirty="0"/>
              <a:t>Inestabilidad dinámica </a:t>
            </a:r>
            <a:r>
              <a:rPr lang="es-ES" b="1" dirty="0" smtClean="0"/>
              <a:t>o pérdida </a:t>
            </a:r>
            <a:r>
              <a:rPr lang="es-ES" b="1" dirty="0"/>
              <a:t>de </a:t>
            </a:r>
            <a:r>
              <a:rPr lang="es-ES" b="1" dirty="0" smtClean="0"/>
              <a:t>sincronismo en los equipos</a:t>
            </a:r>
            <a:r>
              <a:rPr lang="es-ES" b="1" dirty="0"/>
              <a:t>.</a:t>
            </a:r>
          </a:p>
          <a:p>
            <a:pPr marL="742950" lvl="1" indent="-285750" algn="just">
              <a:buFont typeface="Arial" panose="020B0604020202020204" pitchFamily="34" charset="0"/>
              <a:buChar char="•"/>
            </a:pPr>
            <a:r>
              <a:rPr lang="es-ES" b="1" dirty="0" smtClean="0"/>
              <a:t>Perturbaciones en los circuitos de maniobra y control.</a:t>
            </a:r>
          </a:p>
        </p:txBody>
      </p:sp>
    </p:spTree>
    <p:extLst>
      <p:ext uri="{BB962C8B-B14F-4D97-AF65-F5344CB8AC3E}">
        <p14:creationId xmlns:p14="http://schemas.microsoft.com/office/powerpoint/2010/main" val="358519290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2542" y="263628"/>
            <a:ext cx="11634657" cy="6463308"/>
          </a:xfrm>
          <a:prstGeom prst="rect">
            <a:avLst/>
          </a:prstGeom>
        </p:spPr>
        <p:txBody>
          <a:bodyPr wrap="square">
            <a:spAutoFit/>
          </a:bodyPr>
          <a:lstStyle/>
          <a:p>
            <a:pPr marL="0" lvl="1" algn="just"/>
            <a:r>
              <a:rPr lang="es-ES" dirty="0" smtClean="0"/>
              <a:t>Estableceremos </a:t>
            </a:r>
            <a:r>
              <a:rPr lang="es-ES" dirty="0"/>
              <a:t>ahora la corriente de cortocircuito. </a:t>
            </a:r>
            <a:r>
              <a:rPr lang="es-ES" dirty="0" smtClean="0"/>
              <a:t>Para ello </a:t>
            </a:r>
            <a:r>
              <a:rPr lang="es-ES" dirty="0"/>
              <a:t>debemos saber que una red simplificada se reduce a </a:t>
            </a:r>
            <a:r>
              <a:rPr lang="es-ES" dirty="0" smtClean="0"/>
              <a:t>una </a:t>
            </a:r>
            <a:r>
              <a:rPr lang="es-ES" dirty="0"/>
              <a:t>fuente de alimentación de tensión alterna constante, un </a:t>
            </a:r>
            <a:r>
              <a:rPr lang="es-ES" dirty="0" smtClean="0"/>
              <a:t>interruptor</a:t>
            </a:r>
            <a:r>
              <a:rPr lang="es-ES" dirty="0"/>
              <a:t>, una carga y otras impedancias en la línea.</a:t>
            </a:r>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smtClean="0"/>
          </a:p>
          <a:p>
            <a:pPr marL="0" lvl="1" algn="ctr"/>
            <a:r>
              <a:rPr lang="es-ES" b="1" dirty="0" smtClean="0"/>
              <a:t>Esquema simplificado de </a:t>
            </a:r>
            <a:r>
              <a:rPr lang="es-ES" b="1" dirty="0"/>
              <a:t>una red. </a:t>
            </a:r>
            <a:r>
              <a:rPr lang="es-ES" b="1" dirty="0" smtClean="0"/>
              <a:t>Z representa </a:t>
            </a:r>
            <a:r>
              <a:rPr lang="es-ES" b="1" dirty="0"/>
              <a:t>todas </a:t>
            </a:r>
            <a:r>
              <a:rPr lang="es-ES" b="1" dirty="0" smtClean="0"/>
              <a:t>las impedancias </a:t>
            </a:r>
            <a:r>
              <a:rPr lang="es-ES" b="1" dirty="0"/>
              <a:t>situadas </a:t>
            </a:r>
            <a:r>
              <a:rPr lang="es-ES" b="1" dirty="0" smtClean="0"/>
              <a:t>aguas </a:t>
            </a:r>
            <a:r>
              <a:rPr lang="es-ES" b="1" dirty="0"/>
              <a:t>arriba del </a:t>
            </a:r>
            <a:r>
              <a:rPr lang="es-ES" b="1" dirty="0" smtClean="0"/>
              <a:t>interruptor</a:t>
            </a:r>
            <a:r>
              <a:rPr lang="es-ES" b="1" dirty="0"/>
              <a:t>. </a:t>
            </a:r>
            <a:r>
              <a:rPr lang="es-ES" b="1" dirty="0" err="1"/>
              <a:t>Zs</a:t>
            </a:r>
            <a:r>
              <a:rPr lang="es-ES" b="1" dirty="0"/>
              <a:t> es </a:t>
            </a:r>
            <a:r>
              <a:rPr lang="es-ES" b="1" dirty="0" smtClean="0"/>
              <a:t>la carga.</a:t>
            </a:r>
          </a:p>
          <a:p>
            <a:pPr marL="0" lvl="1" algn="just"/>
            <a:r>
              <a:rPr lang="es-ES" dirty="0" smtClean="0"/>
              <a:t>Realmente</a:t>
            </a:r>
            <a:r>
              <a:rPr lang="es-ES" dirty="0"/>
              <a:t>, a efectos prácticos, la impedancia del </a:t>
            </a:r>
            <a:r>
              <a:rPr lang="es-ES" dirty="0" smtClean="0"/>
              <a:t>generador </a:t>
            </a:r>
            <a:r>
              <a:rPr lang="es-ES" dirty="0"/>
              <a:t>estará compuesta por todo lo que se halla aguas arriba </a:t>
            </a:r>
            <a:r>
              <a:rPr lang="es-ES" dirty="0" smtClean="0"/>
              <a:t>del </a:t>
            </a:r>
            <a:r>
              <a:rPr lang="es-ES" dirty="0"/>
              <a:t>punto del cortocircuito, incluidas las redes de BT y AT, </a:t>
            </a:r>
            <a:r>
              <a:rPr lang="es-ES" dirty="0" smtClean="0"/>
              <a:t>así </a:t>
            </a:r>
            <a:r>
              <a:rPr lang="es-ES" dirty="0"/>
              <a:t>como el conjunto de conductores de alimentación en </a:t>
            </a:r>
            <a:r>
              <a:rPr lang="es-ES" dirty="0" smtClean="0"/>
              <a:t>serie </a:t>
            </a:r>
            <a:r>
              <a:rPr lang="es-ES" dirty="0"/>
              <a:t>con sus diferentes secciones y longitudes tanto en BT </a:t>
            </a:r>
            <a:r>
              <a:rPr lang="es-ES" dirty="0" smtClean="0"/>
              <a:t>como </a:t>
            </a:r>
            <a:r>
              <a:rPr lang="es-ES" dirty="0"/>
              <a:t>en AT.</a:t>
            </a:r>
          </a:p>
          <a:p>
            <a:pPr marL="0" lvl="1" algn="just"/>
            <a:r>
              <a:rPr lang="es-ES" dirty="0"/>
              <a:t>En condiciones normales de servicio, en el circuito </a:t>
            </a:r>
            <a:r>
              <a:rPr lang="es-ES" dirty="0" smtClean="0"/>
              <a:t>simplificado </a:t>
            </a:r>
            <a:r>
              <a:rPr lang="es-ES" dirty="0"/>
              <a:t>circulará una corriente </a:t>
            </a:r>
            <a:r>
              <a:rPr lang="es-ES" dirty="0" err="1" smtClean="0"/>
              <a:t>Is</a:t>
            </a:r>
            <a:r>
              <a:rPr lang="es-ES" dirty="0" smtClean="0"/>
              <a:t>. </a:t>
            </a:r>
            <a:r>
              <a:rPr lang="es-ES" dirty="0"/>
              <a:t>Cuando se produce un </a:t>
            </a:r>
            <a:r>
              <a:rPr lang="es-ES" dirty="0" smtClean="0"/>
              <a:t>cortocircuito </a:t>
            </a:r>
            <a:r>
              <a:rPr lang="es-ES" dirty="0"/>
              <a:t>entre A y B (la impedancia entre ambos puntos se </a:t>
            </a:r>
            <a:r>
              <a:rPr lang="es-ES" dirty="0" smtClean="0"/>
              <a:t>hace </a:t>
            </a:r>
            <a:r>
              <a:rPr lang="es-ES" dirty="0"/>
              <a:t>despreciable), aparece una </a:t>
            </a:r>
            <a:r>
              <a:rPr lang="es-ES" dirty="0" err="1" smtClean="0"/>
              <a:t>lcc</a:t>
            </a:r>
            <a:r>
              <a:rPr lang="es-ES" dirty="0" smtClean="0"/>
              <a:t> </a:t>
            </a:r>
            <a:r>
              <a:rPr lang="es-ES" dirty="0"/>
              <a:t>(corriente de </a:t>
            </a:r>
            <a:r>
              <a:rPr lang="es-ES" dirty="0" smtClean="0"/>
              <a:t>cortocircuito</a:t>
            </a:r>
            <a:r>
              <a:rPr lang="es-ES" dirty="0"/>
              <a:t>) limitada únicamente por la </a:t>
            </a:r>
            <a:r>
              <a:rPr lang="es-ES" dirty="0" err="1" smtClean="0"/>
              <a:t>Zcc</a:t>
            </a:r>
            <a:r>
              <a:rPr lang="es-ES" dirty="0" smtClean="0"/>
              <a:t>:</a:t>
            </a:r>
            <a:endParaRPr lang="es-ES" dirty="0"/>
          </a:p>
          <a:p>
            <a:pPr marL="0" lvl="1" algn="just"/>
            <a:endParaRPr lang="es-ES" dirty="0" smtClean="0"/>
          </a:p>
          <a:p>
            <a:pPr marL="0" lvl="1" algn="just"/>
            <a:r>
              <a:rPr lang="es-ES" dirty="0"/>
              <a:t>En el presente caso, por estar en tendidos de </a:t>
            </a:r>
            <a:r>
              <a:rPr lang="es-ES" dirty="0" smtClean="0"/>
              <a:t>alimentación </a:t>
            </a:r>
            <a:r>
              <a:rPr lang="es-ES" dirty="0"/>
              <a:t>eléctrica, la impedancia X = </a:t>
            </a:r>
            <a:r>
              <a:rPr lang="es-ES" dirty="0" err="1" smtClean="0"/>
              <a:t>Lw</a:t>
            </a:r>
            <a:r>
              <a:rPr lang="es-ES" dirty="0" smtClean="0"/>
              <a:t> </a:t>
            </a:r>
            <a:r>
              <a:rPr lang="es-ES" dirty="0"/>
              <a:t>es mucho mayor que </a:t>
            </a:r>
            <a:r>
              <a:rPr lang="es-ES" dirty="0" smtClean="0"/>
              <a:t>la </a:t>
            </a:r>
            <a:r>
              <a:rPr lang="es-ES" dirty="0"/>
              <a:t>resistencia R, y la relación R/X estará comprendida </a:t>
            </a:r>
            <a:r>
              <a:rPr lang="es-ES" dirty="0" smtClean="0"/>
              <a:t>en</a:t>
            </a:r>
            <a:r>
              <a:rPr lang="es-ES" dirty="0"/>
              <a:t>tre 0,10 y 0,30. Este valor sigue siendo igual para valores </a:t>
            </a:r>
          </a:p>
          <a:p>
            <a:pPr marL="0" lvl="1" algn="just"/>
            <a:r>
              <a:rPr lang="es-ES" dirty="0"/>
              <a:t>bajos de </a:t>
            </a:r>
            <a:r>
              <a:rPr lang="es-ES" dirty="0" err="1" smtClean="0"/>
              <a:t>cos</a:t>
            </a:r>
            <a:r>
              <a:rPr lang="es-ES" dirty="0" smtClean="0"/>
              <a:t> </a:t>
            </a:r>
            <a:r>
              <a:rPr lang="el-GR" dirty="0" smtClean="0"/>
              <a:t>ϕ</a:t>
            </a:r>
            <a:r>
              <a:rPr lang="es-ES" dirty="0" smtClean="0"/>
              <a:t>cc, </a:t>
            </a:r>
            <a:r>
              <a:rPr lang="es-ES" dirty="0"/>
              <a:t>(factor de potencia durante el </a:t>
            </a:r>
            <a:r>
              <a:rPr lang="es-ES" dirty="0" smtClean="0"/>
              <a:t>cortocircuito</a:t>
            </a:r>
            <a:r>
              <a:rPr lang="es-ES" dirty="0"/>
              <a:t>), por lo que:</a:t>
            </a:r>
          </a:p>
          <a:p>
            <a:pPr marL="0" lvl="1" algn="just"/>
            <a:endParaRPr lang="es-ES" dirty="0" smtClean="0"/>
          </a:p>
          <a:p>
            <a:pPr marL="0" lvl="1" algn="just"/>
            <a:endParaRPr lang="es-ES" dirty="0"/>
          </a:p>
        </p:txBody>
      </p:sp>
      <p:pic>
        <p:nvPicPr>
          <p:cNvPr id="2" name="Imagen 1"/>
          <p:cNvPicPr>
            <a:picLocks noChangeAspect="1"/>
          </p:cNvPicPr>
          <p:nvPr/>
        </p:nvPicPr>
        <p:blipFill>
          <a:blip r:embed="rId2"/>
          <a:stretch>
            <a:fillRect/>
          </a:stretch>
        </p:blipFill>
        <p:spPr>
          <a:xfrm>
            <a:off x="4783995" y="918358"/>
            <a:ext cx="2571750" cy="1981200"/>
          </a:xfrm>
          <a:prstGeom prst="rect">
            <a:avLst/>
          </a:prstGeom>
        </p:spPr>
      </p:pic>
      <p:pic>
        <p:nvPicPr>
          <p:cNvPr id="3" name="Imagen 2"/>
          <p:cNvPicPr>
            <a:picLocks noChangeAspect="1"/>
          </p:cNvPicPr>
          <p:nvPr/>
        </p:nvPicPr>
        <p:blipFill>
          <a:blip r:embed="rId3"/>
          <a:stretch>
            <a:fillRect/>
          </a:stretch>
        </p:blipFill>
        <p:spPr>
          <a:xfrm>
            <a:off x="5482041" y="5029385"/>
            <a:ext cx="1175657" cy="445139"/>
          </a:xfrm>
          <a:prstGeom prst="rect">
            <a:avLst/>
          </a:prstGeom>
        </p:spPr>
      </p:pic>
      <p:pic>
        <p:nvPicPr>
          <p:cNvPr id="5" name="Imagen 4"/>
          <p:cNvPicPr>
            <a:picLocks noChangeAspect="1"/>
          </p:cNvPicPr>
          <p:nvPr/>
        </p:nvPicPr>
        <p:blipFill>
          <a:blip r:embed="rId4"/>
          <a:stretch>
            <a:fillRect/>
          </a:stretch>
        </p:blipFill>
        <p:spPr>
          <a:xfrm>
            <a:off x="7355745" y="6117092"/>
            <a:ext cx="1598250" cy="544965"/>
          </a:xfrm>
          <a:prstGeom prst="rect">
            <a:avLst/>
          </a:prstGeom>
        </p:spPr>
      </p:pic>
    </p:spTree>
    <p:extLst>
      <p:ext uri="{BB962C8B-B14F-4D97-AF65-F5344CB8AC3E}">
        <p14:creationId xmlns:p14="http://schemas.microsoft.com/office/powerpoint/2010/main" val="233855695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2542" y="263628"/>
            <a:ext cx="11634657" cy="4801314"/>
          </a:xfrm>
          <a:prstGeom prst="rect">
            <a:avLst/>
          </a:prstGeom>
        </p:spPr>
        <p:txBody>
          <a:bodyPr wrap="square">
            <a:spAutoFit/>
          </a:bodyPr>
          <a:lstStyle/>
          <a:p>
            <a:pPr marL="0" lvl="1" algn="just"/>
            <a:r>
              <a:rPr lang="es-ES" dirty="0" smtClean="0"/>
              <a:t>El </a:t>
            </a:r>
            <a:r>
              <a:rPr lang="es-ES" dirty="0"/>
              <a:t>régimen transitorio de establecimiento de una corriente </a:t>
            </a:r>
            <a:r>
              <a:rPr lang="es-ES" dirty="0" smtClean="0"/>
              <a:t>de </a:t>
            </a:r>
            <a:r>
              <a:rPr lang="es-ES" dirty="0"/>
              <a:t>cortocircuito depende normalmente de la distancia del </a:t>
            </a:r>
            <a:r>
              <a:rPr lang="es-ES" dirty="0" smtClean="0"/>
              <a:t>punto </a:t>
            </a:r>
            <a:r>
              <a:rPr lang="es-ES" dirty="0"/>
              <a:t>de cortocircuito a los generadores. No es distancia </a:t>
            </a:r>
            <a:r>
              <a:rPr lang="es-ES" dirty="0" smtClean="0"/>
              <a:t>geográfica</a:t>
            </a:r>
            <a:r>
              <a:rPr lang="es-ES" dirty="0"/>
              <a:t>, sino que las impedancias de los generadores </a:t>
            </a:r>
            <a:r>
              <a:rPr lang="es-ES" dirty="0" smtClean="0"/>
              <a:t>son </a:t>
            </a:r>
            <a:r>
              <a:rPr lang="es-ES" dirty="0"/>
              <a:t>inferiores a las de las conexiones entre ellos y el punto </a:t>
            </a:r>
            <a:r>
              <a:rPr lang="es-ES" dirty="0" smtClean="0"/>
              <a:t>del </a:t>
            </a:r>
            <a:r>
              <a:rPr lang="es-ES" dirty="0"/>
              <a:t>cortocircuito</a:t>
            </a:r>
            <a:r>
              <a:rPr lang="es-ES" dirty="0" smtClean="0"/>
              <a:t>:</a:t>
            </a:r>
          </a:p>
          <a:p>
            <a:pPr marL="0" lvl="1" algn="just"/>
            <a:endParaRPr lang="es-ES" dirty="0" smtClean="0"/>
          </a:p>
          <a:p>
            <a:pPr marL="742950" lvl="2" indent="-285750" algn="just">
              <a:buFont typeface="Wingdings" panose="05000000000000000000" pitchFamily="2" charset="2"/>
              <a:buChar char="q"/>
            </a:pPr>
            <a:r>
              <a:rPr lang="es-ES" b="1" dirty="0" smtClean="0"/>
              <a:t>Cortocircuito </a:t>
            </a:r>
            <a:r>
              <a:rPr lang="es-ES" b="1" dirty="0"/>
              <a:t>alejado de los generadores</a:t>
            </a:r>
            <a:r>
              <a:rPr lang="es-ES" dirty="0"/>
              <a:t>: es el caso más </a:t>
            </a:r>
            <a:r>
              <a:rPr lang="es-ES" dirty="0" smtClean="0"/>
              <a:t>común</a:t>
            </a:r>
            <a:r>
              <a:rPr lang="es-ES" dirty="0"/>
              <a:t>. El régimen transitorio es el resultante de la </a:t>
            </a:r>
            <a:r>
              <a:rPr lang="es-ES" dirty="0" smtClean="0"/>
              <a:t>aplicación </a:t>
            </a:r>
            <a:r>
              <a:rPr lang="es-ES" dirty="0"/>
              <a:t>a un circuito </a:t>
            </a:r>
            <a:r>
              <a:rPr lang="es-ES" dirty="0" err="1"/>
              <a:t>autoinductivo</a:t>
            </a:r>
            <a:r>
              <a:rPr lang="es-ES" dirty="0"/>
              <a:t> de la tensión:</a:t>
            </a:r>
          </a:p>
          <a:p>
            <a:pPr marL="0" lvl="1" algn="just"/>
            <a:endParaRPr lang="es-ES" dirty="0" smtClean="0"/>
          </a:p>
          <a:p>
            <a:pPr marL="0" lvl="1" algn="just"/>
            <a:r>
              <a:rPr lang="es-ES" dirty="0" smtClean="0"/>
              <a:t>De </a:t>
            </a:r>
            <a:r>
              <a:rPr lang="es-ES" dirty="0"/>
              <a:t>esta forma, la corriente es la suma de componentes, </a:t>
            </a:r>
            <a:r>
              <a:rPr lang="es-ES" dirty="0" smtClean="0"/>
              <a:t>una </a:t>
            </a:r>
            <a:r>
              <a:rPr lang="es-ES" dirty="0"/>
              <a:t>es de alterna </a:t>
            </a:r>
            <a:r>
              <a:rPr lang="es-ES" dirty="0" err="1"/>
              <a:t>senoidal</a:t>
            </a:r>
            <a:r>
              <a:rPr lang="es-ES" dirty="0"/>
              <a:t>, y la otra es unidireccional (o de </a:t>
            </a:r>
            <a:r>
              <a:rPr lang="es-ES" dirty="0" smtClean="0"/>
              <a:t>continua</a:t>
            </a:r>
            <a:r>
              <a:rPr lang="es-ES" dirty="0"/>
              <a:t>).</a:t>
            </a:r>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r>
              <a:rPr lang="es-ES" dirty="0" smtClean="0"/>
              <a:t>En el instante inicial del cortocircuito, i es nula por definición, por lo que:</a:t>
            </a:r>
            <a:endParaRPr lang="es-ES" dirty="0"/>
          </a:p>
          <a:p>
            <a:pPr marL="0" lvl="1" algn="just"/>
            <a:endParaRPr lang="es-ES" dirty="0" smtClean="0"/>
          </a:p>
        </p:txBody>
      </p:sp>
      <p:pic>
        <p:nvPicPr>
          <p:cNvPr id="6" name="Imagen 5"/>
          <p:cNvPicPr>
            <a:picLocks noChangeAspect="1"/>
          </p:cNvPicPr>
          <p:nvPr/>
        </p:nvPicPr>
        <p:blipFill>
          <a:blip r:embed="rId2"/>
          <a:stretch>
            <a:fillRect/>
          </a:stretch>
        </p:blipFill>
        <p:spPr>
          <a:xfrm>
            <a:off x="5419634" y="2053565"/>
            <a:ext cx="1419225" cy="209550"/>
          </a:xfrm>
          <a:prstGeom prst="rect">
            <a:avLst/>
          </a:prstGeom>
        </p:spPr>
      </p:pic>
      <p:pic>
        <p:nvPicPr>
          <p:cNvPr id="7" name="Imagen 6"/>
          <p:cNvPicPr>
            <a:picLocks noChangeAspect="1"/>
          </p:cNvPicPr>
          <p:nvPr/>
        </p:nvPicPr>
        <p:blipFill>
          <a:blip r:embed="rId3"/>
          <a:stretch>
            <a:fillRect/>
          </a:stretch>
        </p:blipFill>
        <p:spPr>
          <a:xfrm>
            <a:off x="5419634" y="2754766"/>
            <a:ext cx="1438275" cy="1609725"/>
          </a:xfrm>
          <a:prstGeom prst="rect">
            <a:avLst/>
          </a:prstGeom>
        </p:spPr>
      </p:pic>
      <p:pic>
        <p:nvPicPr>
          <p:cNvPr id="8" name="Imagen 7"/>
          <p:cNvPicPr>
            <a:picLocks noChangeAspect="1"/>
          </p:cNvPicPr>
          <p:nvPr/>
        </p:nvPicPr>
        <p:blipFill>
          <a:blip r:embed="rId4"/>
          <a:stretch>
            <a:fillRect/>
          </a:stretch>
        </p:blipFill>
        <p:spPr>
          <a:xfrm>
            <a:off x="5524408" y="4856142"/>
            <a:ext cx="1209675" cy="247650"/>
          </a:xfrm>
          <a:prstGeom prst="rect">
            <a:avLst/>
          </a:prstGeom>
        </p:spPr>
      </p:pic>
    </p:spTree>
    <p:extLst>
      <p:ext uri="{BB962C8B-B14F-4D97-AF65-F5344CB8AC3E}">
        <p14:creationId xmlns:p14="http://schemas.microsoft.com/office/powerpoint/2010/main" val="325264678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2542" y="263628"/>
            <a:ext cx="11634657" cy="6463308"/>
          </a:xfrm>
          <a:prstGeom prst="rect">
            <a:avLst/>
          </a:prstGeom>
        </p:spPr>
        <p:txBody>
          <a:bodyPr wrap="square">
            <a:spAutoFit/>
          </a:bodyPr>
          <a:lstStyle/>
          <a:p>
            <a:pPr marL="914400" lvl="3" algn="just"/>
            <a:r>
              <a:rPr lang="es-ES" b="1" dirty="0"/>
              <a:t>Descomposición</a:t>
            </a:r>
          </a:p>
          <a:p>
            <a:pPr marL="914400" lvl="3" algn="just"/>
            <a:r>
              <a:rPr lang="es-ES" b="1" dirty="0"/>
              <a:t>de </a:t>
            </a:r>
            <a:r>
              <a:rPr lang="es-ES" b="1" dirty="0" smtClean="0"/>
              <a:t>la corriente </a:t>
            </a:r>
            <a:endParaRPr lang="es-ES" b="1" dirty="0"/>
          </a:p>
          <a:p>
            <a:pPr marL="914400" lvl="3" algn="just"/>
            <a:r>
              <a:rPr lang="es-ES" b="1" dirty="0"/>
              <a:t>de cortocircuito </a:t>
            </a:r>
          </a:p>
          <a:p>
            <a:pPr marL="914400" lvl="3" algn="just"/>
            <a:r>
              <a:rPr lang="es-ES" b="1" dirty="0"/>
              <a:t>en un punto </a:t>
            </a:r>
          </a:p>
          <a:p>
            <a:pPr marL="914400" lvl="3" algn="just"/>
            <a:r>
              <a:rPr lang="es-ES" b="1" dirty="0"/>
              <a:t>alejado del </a:t>
            </a:r>
          </a:p>
          <a:p>
            <a:pPr marL="914400" lvl="3" algn="just"/>
            <a:r>
              <a:rPr lang="es-ES" b="1" dirty="0"/>
              <a:t>generador.</a:t>
            </a:r>
            <a:endParaRPr lang="es-ES" b="1" dirty="0" smtClean="0"/>
          </a:p>
          <a:p>
            <a:pPr marL="0" lvl="1" algn="just"/>
            <a:endParaRPr lang="es-ES" dirty="0"/>
          </a:p>
          <a:p>
            <a:pPr marL="0" lvl="1" algn="just"/>
            <a:endParaRPr lang="es-ES" dirty="0" smtClean="0"/>
          </a:p>
          <a:p>
            <a:pPr marL="0" lvl="1" algn="just"/>
            <a:endParaRPr lang="es-ES" dirty="0" smtClean="0"/>
          </a:p>
          <a:p>
            <a:pPr marL="0" lvl="1" algn="just"/>
            <a:endParaRPr lang="es-ES" dirty="0"/>
          </a:p>
          <a:p>
            <a:pPr marL="0" lvl="1" algn="just"/>
            <a:endParaRPr lang="es-ES" dirty="0" smtClean="0"/>
          </a:p>
          <a:p>
            <a:pPr marL="0" lvl="1" algn="just"/>
            <a:endParaRPr lang="es-ES" dirty="0"/>
          </a:p>
          <a:p>
            <a:pPr marL="285750" lvl="1" indent="-285750" algn="just">
              <a:buFont typeface="Arial" panose="020B0604020202020204" pitchFamily="34" charset="0"/>
              <a:buChar char="•"/>
            </a:pPr>
            <a:r>
              <a:rPr lang="es-ES" b="1" dirty="0" smtClean="0"/>
              <a:t>Cortocircuito </a:t>
            </a:r>
            <a:r>
              <a:rPr lang="es-ES" b="1" dirty="0"/>
              <a:t>cerca de los generadores</a:t>
            </a:r>
            <a:r>
              <a:rPr lang="es-ES" dirty="0"/>
              <a:t>: en el otro </a:t>
            </a:r>
            <a:r>
              <a:rPr lang="es-ES" dirty="0" smtClean="0"/>
              <a:t>extremo</a:t>
            </a:r>
            <a:r>
              <a:rPr lang="es-ES" dirty="0"/>
              <a:t>, el cortocircuito se produce cerca de los </a:t>
            </a:r>
            <a:r>
              <a:rPr lang="es-ES" dirty="0" smtClean="0"/>
              <a:t>generadores</a:t>
            </a:r>
            <a:r>
              <a:rPr lang="es-ES" dirty="0"/>
              <a:t>. Así, la variación de la impedancia del generador </a:t>
            </a:r>
            <a:r>
              <a:rPr lang="es-ES" dirty="0" smtClean="0"/>
              <a:t>es importante </a:t>
            </a:r>
            <a:r>
              <a:rPr lang="es-ES" dirty="0"/>
              <a:t>y provoca la amortiguación de la corriente de </a:t>
            </a:r>
            <a:r>
              <a:rPr lang="es-ES" dirty="0" smtClean="0"/>
              <a:t>cortocircuito</a:t>
            </a:r>
            <a:r>
              <a:rPr lang="es-ES" dirty="0"/>
              <a:t>. Esta impedancia varía en tres etapas</a:t>
            </a:r>
            <a:r>
              <a:rPr lang="es-ES" dirty="0" smtClean="0"/>
              <a:t>:</a:t>
            </a:r>
            <a:endParaRPr lang="es-ES" dirty="0"/>
          </a:p>
          <a:p>
            <a:pPr marL="1200150" lvl="3" indent="-285750" algn="just">
              <a:buFont typeface="Wingdings" panose="05000000000000000000" pitchFamily="2" charset="2"/>
              <a:buChar char="Ø"/>
            </a:pPr>
            <a:r>
              <a:rPr lang="es-ES" b="1" dirty="0" smtClean="0"/>
              <a:t>El  </a:t>
            </a:r>
            <a:r>
              <a:rPr lang="es-ES" b="1" dirty="0" err="1"/>
              <a:t>subtransitorio</a:t>
            </a:r>
            <a:r>
              <a:rPr lang="es-ES" dirty="0" smtClean="0"/>
              <a:t>: corresponde a  los primeros 10 a  20 de protección y  de los esfuerzos electrodinámicos que milisegundos </a:t>
            </a:r>
            <a:r>
              <a:rPr lang="es-ES" dirty="0"/>
              <a:t>desde </a:t>
            </a:r>
            <a:r>
              <a:rPr lang="es-ES" dirty="0" smtClean="0"/>
              <a:t>el cortocircuito</a:t>
            </a:r>
            <a:r>
              <a:rPr lang="es-ES" dirty="0"/>
              <a:t>.</a:t>
            </a:r>
          </a:p>
          <a:p>
            <a:pPr marL="1200150" lvl="3" indent="-285750" algn="just">
              <a:buFont typeface="Wingdings" panose="05000000000000000000" pitchFamily="2" charset="2"/>
              <a:buChar char="Ø"/>
            </a:pPr>
            <a:r>
              <a:rPr lang="es-ES" b="1" dirty="0" smtClean="0"/>
              <a:t>El transitorio</a:t>
            </a:r>
            <a:r>
              <a:rPr lang="es-ES" dirty="0"/>
              <a:t>: corresponde </a:t>
            </a:r>
            <a:r>
              <a:rPr lang="es-ES" dirty="0" smtClean="0"/>
              <a:t>al período </a:t>
            </a:r>
            <a:r>
              <a:rPr lang="es-ES" dirty="0"/>
              <a:t>posterior </a:t>
            </a:r>
            <a:r>
              <a:rPr lang="es-ES" dirty="0" smtClean="0"/>
              <a:t>al anterior y hasta los 500 </a:t>
            </a:r>
            <a:r>
              <a:rPr lang="es-ES" dirty="0"/>
              <a:t>milisegundos</a:t>
            </a:r>
            <a:r>
              <a:rPr lang="es-ES" dirty="0" smtClean="0"/>
              <a:t>.</a:t>
            </a:r>
          </a:p>
          <a:p>
            <a:pPr marL="1200150" lvl="3" indent="-285750" algn="just">
              <a:buFont typeface="Wingdings" panose="05000000000000000000" pitchFamily="2" charset="2"/>
              <a:buChar char="Ø"/>
            </a:pPr>
            <a:r>
              <a:rPr lang="es-ES" b="1" dirty="0" smtClean="0"/>
              <a:t>El permanente</a:t>
            </a:r>
            <a:r>
              <a:rPr lang="es-ES" b="1" dirty="0"/>
              <a:t>: </a:t>
            </a:r>
            <a:r>
              <a:rPr lang="es-ES" dirty="0" smtClean="0"/>
              <a:t>es el posterior y se corresponde con la reactancia </a:t>
            </a:r>
            <a:r>
              <a:rPr lang="es-ES" dirty="0"/>
              <a:t>síncrona.</a:t>
            </a:r>
          </a:p>
          <a:p>
            <a:pPr marL="0" lvl="1" algn="just"/>
            <a:r>
              <a:rPr lang="es-ES" dirty="0"/>
              <a:t>La reactancia va aumentando su valor a lo largo de </a:t>
            </a:r>
            <a:r>
              <a:rPr lang="es-ES" dirty="0" smtClean="0"/>
              <a:t>estos tres </a:t>
            </a:r>
            <a:r>
              <a:rPr lang="es-ES" dirty="0"/>
              <a:t>estados, lo que provoca una disminución </a:t>
            </a:r>
            <a:r>
              <a:rPr lang="es-ES" dirty="0" smtClean="0"/>
              <a:t>progresiva de </a:t>
            </a:r>
            <a:r>
              <a:rPr lang="es-ES" dirty="0"/>
              <a:t>la corriente de cortocircuito. Por lo tanto, es la suma </a:t>
            </a:r>
            <a:r>
              <a:rPr lang="es-ES" dirty="0" smtClean="0"/>
              <a:t>de cuatro </a:t>
            </a:r>
            <a:r>
              <a:rPr lang="es-ES" dirty="0"/>
              <a:t>componentes, las tres componentes de </a:t>
            </a:r>
            <a:r>
              <a:rPr lang="es-ES" dirty="0" smtClean="0"/>
              <a:t>alterna</a:t>
            </a:r>
            <a:endParaRPr lang="es-ES" dirty="0"/>
          </a:p>
          <a:p>
            <a:pPr marL="0" lvl="1" algn="just"/>
            <a:r>
              <a:rPr lang="es-ES" dirty="0"/>
              <a:t>mencionamos </a:t>
            </a:r>
            <a:r>
              <a:rPr lang="es-ES" dirty="0" smtClean="0"/>
              <a:t>y una cuarta, la  </a:t>
            </a:r>
            <a:r>
              <a:rPr lang="es-ES" dirty="0"/>
              <a:t>componente </a:t>
            </a:r>
            <a:r>
              <a:rPr lang="es-ES" dirty="0" smtClean="0"/>
              <a:t>unidireccional resultante del establecimiento de la corriente en el circuito, llamada </a:t>
            </a:r>
            <a:r>
              <a:rPr lang="es-ES" dirty="0"/>
              <a:t>también </a:t>
            </a:r>
            <a:r>
              <a:rPr lang="es-ES" dirty="0" smtClean="0"/>
              <a:t>de corriente </a:t>
            </a:r>
            <a:r>
              <a:rPr lang="es-ES" dirty="0"/>
              <a:t>continua</a:t>
            </a:r>
            <a:r>
              <a:rPr lang="es-ES" dirty="0" smtClean="0"/>
              <a:t>.</a:t>
            </a:r>
          </a:p>
        </p:txBody>
      </p:sp>
      <p:pic>
        <p:nvPicPr>
          <p:cNvPr id="2" name="Imagen 1"/>
          <p:cNvPicPr>
            <a:picLocks noChangeAspect="1"/>
          </p:cNvPicPr>
          <p:nvPr/>
        </p:nvPicPr>
        <p:blipFill>
          <a:blip r:embed="rId2"/>
          <a:stretch>
            <a:fillRect/>
          </a:stretch>
        </p:blipFill>
        <p:spPr>
          <a:xfrm>
            <a:off x="2874789" y="263628"/>
            <a:ext cx="7791450" cy="3152775"/>
          </a:xfrm>
          <a:prstGeom prst="rect">
            <a:avLst/>
          </a:prstGeom>
        </p:spPr>
      </p:pic>
    </p:spTree>
    <p:extLst>
      <p:ext uri="{BB962C8B-B14F-4D97-AF65-F5344CB8AC3E}">
        <p14:creationId xmlns:p14="http://schemas.microsoft.com/office/powerpoint/2010/main" val="266481580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2542" y="263628"/>
            <a:ext cx="11634657" cy="6463308"/>
          </a:xfrm>
          <a:prstGeom prst="rect">
            <a:avLst/>
          </a:prstGeom>
        </p:spPr>
        <p:txBody>
          <a:bodyPr wrap="square">
            <a:spAutoFit/>
          </a:bodyPr>
          <a:lstStyle/>
          <a:p>
            <a:pPr marL="0" lvl="1" algn="just"/>
            <a:r>
              <a:rPr lang="es-ES" dirty="0" smtClean="0"/>
              <a:t>En </a:t>
            </a:r>
            <a:r>
              <a:rPr lang="es-ES" dirty="0"/>
              <a:t>BT, como consecuencia de la velocidad de actuación </a:t>
            </a:r>
            <a:r>
              <a:rPr lang="es-ES" dirty="0" smtClean="0"/>
              <a:t>de </a:t>
            </a:r>
            <a:r>
              <a:rPr lang="es-ES" dirty="0"/>
              <a:t>las protecciones de corte, el conocimiento de la </a:t>
            </a:r>
            <a:r>
              <a:rPr lang="es-ES" dirty="0" smtClean="0"/>
              <a:t>corriente </a:t>
            </a:r>
            <a:r>
              <a:rPr lang="es-ES" dirty="0"/>
              <a:t>de cortocircuito </a:t>
            </a:r>
            <a:r>
              <a:rPr lang="es-ES" dirty="0" err="1"/>
              <a:t>subtransitoria</a:t>
            </a:r>
            <a:r>
              <a:rPr lang="es-ES" dirty="0"/>
              <a:t> </a:t>
            </a:r>
            <a:r>
              <a:rPr lang="es-ES" dirty="0" smtClean="0"/>
              <a:t>(</a:t>
            </a:r>
            <a:r>
              <a:rPr lang="es-ES" dirty="0" err="1" smtClean="0"/>
              <a:t>I”k</a:t>
            </a:r>
            <a:r>
              <a:rPr lang="es-ES" dirty="0" smtClean="0"/>
              <a:t>) </a:t>
            </a:r>
            <a:r>
              <a:rPr lang="es-ES" dirty="0"/>
              <a:t>y de la </a:t>
            </a:r>
            <a:r>
              <a:rPr lang="es-ES" dirty="0" smtClean="0"/>
              <a:t>amplitud máxima de cresta asimétrica (</a:t>
            </a:r>
            <a:r>
              <a:rPr lang="es-ES" dirty="0" err="1" smtClean="0"/>
              <a:t>ip</a:t>
            </a:r>
            <a:r>
              <a:rPr lang="es-ES" dirty="0" smtClean="0"/>
              <a:t>), es suficiente para la determinación del poder de corte (</a:t>
            </a:r>
            <a:r>
              <a:rPr lang="es-ES" dirty="0" err="1" smtClean="0"/>
              <a:t>PdC</a:t>
            </a:r>
            <a:r>
              <a:rPr lang="es-ES" dirty="0" smtClean="0"/>
              <a:t>) de los aparatos de protección y  de los esfuerzos electrodinámicos que soportará el circuito</a:t>
            </a:r>
            <a:r>
              <a:rPr lang="es-ES" dirty="0"/>
              <a:t>.</a:t>
            </a:r>
          </a:p>
          <a:p>
            <a:pPr marL="0" lvl="1" algn="just"/>
            <a:r>
              <a:rPr lang="es-ES" dirty="0"/>
              <a:t>En el caso de un cortocircuito trifásico, la tensión U (</a:t>
            </a:r>
            <a:r>
              <a:rPr lang="es-ES" dirty="0" smtClean="0"/>
              <a:t>compuesta entre </a:t>
            </a:r>
            <a:r>
              <a:rPr lang="es-ES" dirty="0"/>
              <a:t>fases</a:t>
            </a:r>
            <a:r>
              <a:rPr lang="es-ES" dirty="0" smtClean="0"/>
              <a:t>) es la  que corresponde a la tensión en vacío </a:t>
            </a:r>
            <a:r>
              <a:rPr lang="es-ES" dirty="0"/>
              <a:t>del transformador, cuyo valor es entre un 3 % y un </a:t>
            </a:r>
            <a:r>
              <a:rPr lang="es-ES" dirty="0" smtClean="0"/>
              <a:t>5 </a:t>
            </a:r>
            <a:r>
              <a:rPr lang="es-ES" dirty="0"/>
              <a:t>% superior a la tensión entre los bornes de la carga. </a:t>
            </a:r>
            <a:r>
              <a:rPr lang="es-ES" dirty="0" smtClean="0"/>
              <a:t>Si tenemos </a:t>
            </a:r>
            <a:r>
              <a:rPr lang="es-ES" dirty="0"/>
              <a:t>tensión de línea de 380 V, la tensión U considerada </a:t>
            </a:r>
            <a:r>
              <a:rPr lang="es-ES" dirty="0" smtClean="0"/>
              <a:t>es400V</a:t>
            </a:r>
            <a:r>
              <a:rPr lang="es-ES" dirty="0"/>
              <a:t>, y la tensión monofásica es U</a:t>
            </a:r>
            <a:r>
              <a:rPr lang="es-ES" dirty="0" smtClean="0"/>
              <a:t>/√3 </a:t>
            </a:r>
            <a:r>
              <a:rPr lang="es-ES" dirty="0"/>
              <a:t>= 230 V. De esta </a:t>
            </a:r>
            <a:r>
              <a:rPr lang="es-ES" dirty="0" smtClean="0"/>
              <a:t>manera</a:t>
            </a:r>
            <a:r>
              <a:rPr lang="es-ES" dirty="0"/>
              <a:t>, solo necesitamos calcular </a:t>
            </a:r>
            <a:r>
              <a:rPr lang="es-ES" dirty="0" err="1"/>
              <a:t>Zcc</a:t>
            </a:r>
            <a:r>
              <a:rPr lang="es-ES" dirty="0"/>
              <a:t> para valorar la </a:t>
            </a:r>
            <a:r>
              <a:rPr lang="es-ES" dirty="0" smtClean="0"/>
              <a:t>corriente </a:t>
            </a:r>
            <a:r>
              <a:rPr lang="es-ES" dirty="0"/>
              <a:t>de cortocircuito</a:t>
            </a:r>
            <a:r>
              <a:rPr lang="es-ES" dirty="0" smtClean="0"/>
              <a:t>:</a:t>
            </a:r>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a:p>
          <a:p>
            <a:pPr marL="0" lvl="1" algn="ctr"/>
            <a:r>
              <a:rPr lang="es-ES" b="1" dirty="0"/>
              <a:t>Diferentes corrientes de cortocircuito (trifásico, bifásico, monofásico </a:t>
            </a:r>
            <a:r>
              <a:rPr lang="es-ES" b="1" dirty="0" smtClean="0"/>
              <a:t>y contra </a:t>
            </a:r>
            <a:r>
              <a:rPr lang="es-ES" b="1" dirty="0"/>
              <a:t>tierra).</a:t>
            </a:r>
          </a:p>
        </p:txBody>
      </p:sp>
      <p:pic>
        <p:nvPicPr>
          <p:cNvPr id="3" name="Imagen 2"/>
          <p:cNvPicPr>
            <a:picLocks noChangeAspect="1"/>
          </p:cNvPicPr>
          <p:nvPr/>
        </p:nvPicPr>
        <p:blipFill>
          <a:blip r:embed="rId2"/>
          <a:stretch>
            <a:fillRect/>
          </a:stretch>
        </p:blipFill>
        <p:spPr>
          <a:xfrm>
            <a:off x="5026882" y="2380816"/>
            <a:ext cx="2085975" cy="600075"/>
          </a:xfrm>
          <a:prstGeom prst="rect">
            <a:avLst/>
          </a:prstGeom>
        </p:spPr>
      </p:pic>
      <p:pic>
        <p:nvPicPr>
          <p:cNvPr id="5" name="Imagen 4"/>
          <p:cNvPicPr>
            <a:picLocks noChangeAspect="1"/>
          </p:cNvPicPr>
          <p:nvPr/>
        </p:nvPicPr>
        <p:blipFill>
          <a:blip r:embed="rId3"/>
          <a:stretch>
            <a:fillRect/>
          </a:stretch>
        </p:blipFill>
        <p:spPr>
          <a:xfrm>
            <a:off x="301621" y="2980891"/>
            <a:ext cx="5768248" cy="3029567"/>
          </a:xfrm>
          <a:prstGeom prst="rect">
            <a:avLst/>
          </a:prstGeom>
        </p:spPr>
      </p:pic>
      <p:pic>
        <p:nvPicPr>
          <p:cNvPr id="6" name="Imagen 5"/>
          <p:cNvPicPr>
            <a:picLocks noChangeAspect="1"/>
          </p:cNvPicPr>
          <p:nvPr/>
        </p:nvPicPr>
        <p:blipFill>
          <a:blip r:embed="rId4"/>
          <a:stretch>
            <a:fillRect/>
          </a:stretch>
        </p:blipFill>
        <p:spPr>
          <a:xfrm>
            <a:off x="6118948" y="2980891"/>
            <a:ext cx="5768251" cy="3059624"/>
          </a:xfrm>
          <a:prstGeom prst="rect">
            <a:avLst/>
          </a:prstGeom>
        </p:spPr>
      </p:pic>
    </p:spTree>
    <p:extLst>
      <p:ext uri="{BB962C8B-B14F-4D97-AF65-F5344CB8AC3E}">
        <p14:creationId xmlns:p14="http://schemas.microsoft.com/office/powerpoint/2010/main" val="155625384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2542" y="263628"/>
            <a:ext cx="11634657" cy="6186309"/>
          </a:xfrm>
          <a:prstGeom prst="rect">
            <a:avLst/>
          </a:prstGeom>
        </p:spPr>
        <p:txBody>
          <a:bodyPr wrap="square">
            <a:spAutoFit/>
          </a:bodyPr>
          <a:lstStyle/>
          <a:p>
            <a:pPr marL="0" lvl="1" algn="just"/>
            <a:endParaRPr lang="es-ES" b="1" dirty="0" smtClean="0"/>
          </a:p>
          <a:p>
            <a:pPr marL="0" lvl="1" algn="just"/>
            <a:endParaRPr lang="es-ES" b="1" dirty="0"/>
          </a:p>
          <a:p>
            <a:pPr marL="0" lvl="1" algn="just"/>
            <a:endParaRPr lang="es-ES" b="1" dirty="0" smtClean="0"/>
          </a:p>
          <a:p>
            <a:pPr marL="0" lvl="1" algn="just"/>
            <a:endParaRPr lang="es-ES" b="1" dirty="0"/>
          </a:p>
          <a:p>
            <a:pPr marL="0" lvl="1" algn="just"/>
            <a:endParaRPr lang="es-ES" b="1" dirty="0" smtClean="0"/>
          </a:p>
          <a:p>
            <a:pPr marL="0" lvl="1" algn="just"/>
            <a:endParaRPr lang="es-ES" b="1" dirty="0"/>
          </a:p>
          <a:p>
            <a:pPr marL="0" lvl="1" algn="just"/>
            <a:endParaRPr lang="es-ES" b="1" dirty="0" smtClean="0"/>
          </a:p>
          <a:p>
            <a:pPr marL="0" lvl="1" algn="ctr"/>
            <a:endParaRPr lang="es-ES" b="1" dirty="0"/>
          </a:p>
          <a:p>
            <a:pPr marL="0" lvl="1" algn="ctr"/>
            <a:r>
              <a:rPr lang="es-ES" b="1" dirty="0"/>
              <a:t>Valores del factor de tensión </a:t>
            </a:r>
            <a:r>
              <a:rPr lang="es-ES" b="1" dirty="0" smtClean="0"/>
              <a:t>c de </a:t>
            </a:r>
            <a:r>
              <a:rPr lang="es-ES" b="1" dirty="0"/>
              <a:t>acuerdo </a:t>
            </a:r>
            <a:r>
              <a:rPr lang="es-ES" b="1" dirty="0" smtClean="0"/>
              <a:t>a la norma </a:t>
            </a:r>
            <a:r>
              <a:rPr lang="es-ES" b="1" dirty="0"/>
              <a:t>IEC 60909</a:t>
            </a:r>
            <a:r>
              <a:rPr lang="es-ES" b="1" dirty="0" smtClean="0"/>
              <a:t>.</a:t>
            </a:r>
          </a:p>
          <a:p>
            <a:pPr marL="0" lvl="1" algn="just"/>
            <a:r>
              <a:rPr lang="es-ES" dirty="0" smtClean="0"/>
              <a:t>Otra </a:t>
            </a:r>
            <a:r>
              <a:rPr lang="es-ES" dirty="0"/>
              <a:t>forma </a:t>
            </a:r>
            <a:r>
              <a:rPr lang="es-ES" dirty="0" smtClean="0"/>
              <a:t>de calcular un cortocircuito es por el método </a:t>
            </a:r>
            <a:r>
              <a:rPr lang="es-ES" dirty="0"/>
              <a:t>de la </a:t>
            </a:r>
            <a:r>
              <a:rPr lang="es-ES" dirty="0" smtClean="0"/>
              <a:t>norma IEC60909</a:t>
            </a:r>
            <a:r>
              <a:rPr lang="es-ES" dirty="0"/>
              <a:t>, que se aplica a tensiones inferiores a los 230 </a:t>
            </a:r>
            <a:r>
              <a:rPr lang="es-ES" dirty="0" err="1"/>
              <a:t>kV</a:t>
            </a:r>
            <a:r>
              <a:rPr lang="es-ES" dirty="0"/>
              <a:t>. Calcula las corrientes de cortocircuito máximas y mínimas; las primeras se usan para determinar las </a:t>
            </a:r>
            <a:r>
              <a:rPr lang="es-ES" dirty="0" smtClean="0"/>
              <a:t>características de los materiales eléctricos, y  las mínimas son </a:t>
            </a:r>
            <a:r>
              <a:rPr lang="es-ES" dirty="0"/>
              <a:t>empleadas para ajustar el calibre de las protecciones de </a:t>
            </a:r>
            <a:r>
              <a:rPr lang="es-ES" dirty="0" err="1"/>
              <a:t>sobreintensidad</a:t>
            </a:r>
            <a:r>
              <a:rPr lang="es-ES" dirty="0"/>
              <a:t>. Para ser aplicada en redes de BT se </a:t>
            </a:r>
            <a:r>
              <a:rPr lang="es-ES" dirty="0" smtClean="0"/>
              <a:t>complementa </a:t>
            </a:r>
            <a:r>
              <a:rPr lang="es-ES" dirty="0"/>
              <a:t>con la guía IEC 60781. Debemos recordar los </a:t>
            </a:r>
            <a:r>
              <a:rPr lang="es-ES" dirty="0" smtClean="0"/>
              <a:t>conocimientos </a:t>
            </a:r>
            <a:r>
              <a:rPr lang="es-ES" dirty="0"/>
              <a:t>ya adquiridos </a:t>
            </a:r>
            <a:r>
              <a:rPr lang="es-ES" dirty="0" smtClean="0"/>
              <a:t>anteriormente (sistemas </a:t>
            </a:r>
            <a:r>
              <a:rPr lang="es-ES" dirty="0"/>
              <a:t>equilibrados y desequilibrados). </a:t>
            </a:r>
            <a:r>
              <a:rPr lang="es-ES" dirty="0" smtClean="0"/>
              <a:t>El procedimiento </a:t>
            </a:r>
            <a:r>
              <a:rPr lang="es-ES" dirty="0"/>
              <a:t>que debemos llevara cabo </a:t>
            </a:r>
            <a:r>
              <a:rPr lang="es-ES" dirty="0" smtClean="0"/>
              <a:t>es el siguiente:</a:t>
            </a:r>
          </a:p>
          <a:p>
            <a:pPr marL="0" lvl="1" algn="just"/>
            <a:r>
              <a:rPr lang="es-ES" b="1" dirty="0"/>
              <a:t>1.   Se  calcula la  tensión equivalente en  el  punto del  </a:t>
            </a:r>
            <a:r>
              <a:rPr lang="es-ES" b="1" dirty="0" smtClean="0"/>
              <a:t>cortocircuito</a:t>
            </a:r>
            <a:r>
              <a:rPr lang="es-ES" b="1" dirty="0"/>
              <a:t>:</a:t>
            </a:r>
            <a:endParaRPr lang="es-ES" b="1" dirty="0" smtClean="0"/>
          </a:p>
          <a:p>
            <a:pPr marL="0" lvl="1" algn="just"/>
            <a:endParaRPr lang="es-ES" b="1" dirty="0" smtClean="0"/>
          </a:p>
          <a:p>
            <a:pPr marL="0" lvl="1" algn="just"/>
            <a:endParaRPr lang="es-ES" b="1" dirty="0"/>
          </a:p>
          <a:p>
            <a:pPr marL="0" lvl="1" algn="just"/>
            <a:r>
              <a:rPr lang="es-ES" b="1" dirty="0" smtClean="0"/>
              <a:t>2.  Se determinan y suman las impedancias </a:t>
            </a:r>
            <a:r>
              <a:rPr lang="es-ES" b="1" dirty="0"/>
              <a:t>equivalentes, </a:t>
            </a:r>
            <a:r>
              <a:rPr lang="es-ES" b="1" dirty="0" smtClean="0"/>
              <a:t>directa</a:t>
            </a:r>
            <a:r>
              <a:rPr lang="es-ES" b="1" dirty="0"/>
              <a:t>, inversa </a:t>
            </a:r>
            <a:r>
              <a:rPr lang="es-ES" b="1" dirty="0" smtClean="0"/>
              <a:t>y homopolar</a:t>
            </a:r>
            <a:r>
              <a:rPr lang="es-ES" b="1" dirty="0"/>
              <a:t>.</a:t>
            </a:r>
          </a:p>
          <a:p>
            <a:pPr marL="342900" lvl="1" indent="-342900" algn="just">
              <a:buAutoNum type="arabicPeriod" startAt="3"/>
            </a:pPr>
            <a:r>
              <a:rPr lang="es-ES" b="1" dirty="0" smtClean="0"/>
              <a:t>Con la ayuda de las componentes </a:t>
            </a:r>
            <a:r>
              <a:rPr lang="es-ES" b="1" dirty="0"/>
              <a:t>simétricas se calcula la  corriente de  cortocircuito inicial</a:t>
            </a:r>
            <a:r>
              <a:rPr lang="es-ES" b="1" dirty="0" smtClean="0"/>
              <a:t>.</a:t>
            </a:r>
          </a:p>
          <a:p>
            <a:pPr marL="342900" lvl="1" indent="-342900" algn="just">
              <a:buAutoNum type="arabicPeriod" startAt="3"/>
            </a:pPr>
            <a:r>
              <a:rPr lang="es-ES" b="1" dirty="0" smtClean="0"/>
              <a:t>Partiendo </a:t>
            </a:r>
            <a:r>
              <a:rPr lang="es-ES" b="1" dirty="0"/>
              <a:t>del valor de </a:t>
            </a:r>
            <a:r>
              <a:rPr lang="es-ES" b="1" dirty="0" err="1"/>
              <a:t>Ig</a:t>
            </a:r>
            <a:r>
              <a:rPr lang="es-ES" b="1" dirty="0"/>
              <a:t> (1,), se calculan otras </a:t>
            </a:r>
            <a:r>
              <a:rPr lang="es-ES" b="1" dirty="0" smtClean="0"/>
              <a:t>magnitudes </a:t>
            </a:r>
            <a:r>
              <a:rPr lang="es-ES" b="1" dirty="0"/>
              <a:t>tales como </a:t>
            </a:r>
            <a:r>
              <a:rPr lang="es-ES" b="1" dirty="0" err="1"/>
              <a:t>Ip</a:t>
            </a:r>
            <a:r>
              <a:rPr lang="es-ES" b="1" dirty="0"/>
              <a:t> de pico, </a:t>
            </a:r>
            <a:r>
              <a:rPr lang="es-ES" b="1" dirty="0" err="1" smtClean="0"/>
              <a:t>Icc</a:t>
            </a:r>
            <a:r>
              <a:rPr lang="es-ES" b="1" dirty="0" smtClean="0"/>
              <a:t> </a:t>
            </a:r>
            <a:r>
              <a:rPr lang="es-ES" b="1" dirty="0"/>
              <a:t>permanente e, incluso, </a:t>
            </a:r>
            <a:r>
              <a:rPr lang="es-ES" b="1" dirty="0" err="1" smtClean="0"/>
              <a:t>lcc</a:t>
            </a:r>
            <a:r>
              <a:rPr lang="es-ES" b="1" dirty="0" smtClean="0"/>
              <a:t> </a:t>
            </a:r>
            <a:r>
              <a:rPr lang="es-ES" b="1" dirty="0"/>
              <a:t>permanente máxima</a:t>
            </a:r>
            <a:r>
              <a:rPr lang="es-ES" b="1" dirty="0" smtClean="0"/>
              <a:t>.</a:t>
            </a:r>
          </a:p>
        </p:txBody>
      </p:sp>
      <p:pic>
        <p:nvPicPr>
          <p:cNvPr id="2" name="Imagen 1"/>
          <p:cNvPicPr>
            <a:picLocks noChangeAspect="1"/>
          </p:cNvPicPr>
          <p:nvPr/>
        </p:nvPicPr>
        <p:blipFill>
          <a:blip r:embed="rId2"/>
          <a:stretch>
            <a:fillRect/>
          </a:stretch>
        </p:blipFill>
        <p:spPr>
          <a:xfrm>
            <a:off x="3017940" y="210828"/>
            <a:ext cx="3952875" cy="2276475"/>
          </a:xfrm>
          <a:prstGeom prst="rect">
            <a:avLst/>
          </a:prstGeom>
        </p:spPr>
      </p:pic>
      <p:pic>
        <p:nvPicPr>
          <p:cNvPr id="7" name="Imagen 6"/>
          <p:cNvPicPr>
            <a:picLocks noChangeAspect="1"/>
          </p:cNvPicPr>
          <p:nvPr/>
        </p:nvPicPr>
        <p:blipFill>
          <a:blip r:embed="rId3"/>
          <a:stretch>
            <a:fillRect/>
          </a:stretch>
        </p:blipFill>
        <p:spPr>
          <a:xfrm>
            <a:off x="5522026" y="4710978"/>
            <a:ext cx="1448789" cy="502290"/>
          </a:xfrm>
          <a:prstGeom prst="rect">
            <a:avLst/>
          </a:prstGeom>
        </p:spPr>
      </p:pic>
      <p:sp>
        <p:nvSpPr>
          <p:cNvPr id="8" name="Rectángulo 7"/>
          <p:cNvSpPr/>
          <p:nvPr/>
        </p:nvSpPr>
        <p:spPr>
          <a:xfrm>
            <a:off x="7113319" y="263628"/>
            <a:ext cx="4859225" cy="2308324"/>
          </a:xfrm>
          <a:prstGeom prst="rect">
            <a:avLst/>
          </a:prstGeom>
        </p:spPr>
        <p:txBody>
          <a:bodyPr wrap="square">
            <a:spAutoFit/>
          </a:bodyPr>
          <a:lstStyle/>
          <a:p>
            <a:pPr marL="0" lvl="1" algn="just"/>
            <a:r>
              <a:rPr lang="es-ES" b="1" dirty="0"/>
              <a:t>El factor c de la tensión es introducido para tener en cuenta:</a:t>
            </a:r>
          </a:p>
          <a:p>
            <a:pPr marL="285750" lvl="1" indent="-285750" algn="just">
              <a:buFont typeface="Arial" panose="020B0604020202020204" pitchFamily="34" charset="0"/>
              <a:buChar char="•"/>
            </a:pPr>
            <a:r>
              <a:rPr lang="es-ES" b="1" dirty="0" smtClean="0"/>
              <a:t>Variaciones </a:t>
            </a:r>
            <a:r>
              <a:rPr lang="es-ES" b="1" dirty="0"/>
              <a:t>de la tensión en el espacio y en el tiempo.</a:t>
            </a:r>
          </a:p>
          <a:p>
            <a:pPr marL="285750" lvl="1" indent="-285750" algn="just">
              <a:buFont typeface="Arial" panose="020B0604020202020204" pitchFamily="34" charset="0"/>
              <a:buChar char="•"/>
            </a:pPr>
            <a:r>
              <a:rPr lang="es-ES" b="1" dirty="0" smtClean="0"/>
              <a:t>Cambios </a:t>
            </a:r>
            <a:r>
              <a:rPr lang="es-ES" b="1" dirty="0"/>
              <a:t>eventuales en las conexiones de los transformadores.</a:t>
            </a:r>
          </a:p>
          <a:p>
            <a:pPr marL="285750" lvl="1" indent="-285750" algn="just">
              <a:buFont typeface="Arial" panose="020B0604020202020204" pitchFamily="34" charset="0"/>
              <a:buChar char="•"/>
            </a:pPr>
            <a:r>
              <a:rPr lang="es-ES" b="1" dirty="0" smtClean="0"/>
              <a:t>Comportamiento </a:t>
            </a:r>
            <a:r>
              <a:rPr lang="es-ES" b="1" dirty="0" err="1"/>
              <a:t>subtransitorio</a:t>
            </a:r>
            <a:r>
              <a:rPr lang="es-ES" b="1" dirty="0"/>
              <a:t> de los generadores y de los motores.</a:t>
            </a:r>
          </a:p>
        </p:txBody>
      </p:sp>
    </p:spTree>
    <p:extLst>
      <p:ext uri="{BB962C8B-B14F-4D97-AF65-F5344CB8AC3E}">
        <p14:creationId xmlns:p14="http://schemas.microsoft.com/office/powerpoint/2010/main" val="1831640318"/>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2542" y="263628"/>
            <a:ext cx="11634657" cy="2031325"/>
          </a:xfrm>
          <a:prstGeom prst="rect">
            <a:avLst/>
          </a:prstGeom>
        </p:spPr>
        <p:txBody>
          <a:bodyPr wrap="square">
            <a:spAutoFit/>
          </a:bodyPr>
          <a:lstStyle/>
          <a:p>
            <a:pPr marL="0" lvl="1" algn="just"/>
            <a:r>
              <a:rPr lang="es-ES" dirty="0" smtClean="0"/>
              <a:t>En la </a:t>
            </a:r>
            <a:r>
              <a:rPr lang="es-ES" dirty="0"/>
              <a:t>mayoría de los casos de BT que se nos presentan, los </a:t>
            </a:r>
            <a:r>
              <a:rPr lang="es-ES" dirty="0" smtClean="0"/>
              <a:t>generadores </a:t>
            </a:r>
            <a:r>
              <a:rPr lang="es-ES" dirty="0"/>
              <a:t>y transformadores se hallan lejos del punto de </a:t>
            </a:r>
            <a:r>
              <a:rPr lang="es-ES" dirty="0" smtClean="0"/>
              <a:t>cortocircuito</a:t>
            </a:r>
            <a:r>
              <a:rPr lang="es-ES" dirty="0"/>
              <a:t>, por lo que tendremos algunas igualdades, a saber</a:t>
            </a:r>
            <a:r>
              <a:rPr lang="es-ES" dirty="0" smtClean="0"/>
              <a:t>:</a:t>
            </a:r>
          </a:p>
          <a:p>
            <a:pPr marL="742950" lvl="2" indent="-285750" algn="just">
              <a:buFont typeface="Arial" panose="020B0604020202020204" pitchFamily="34" charset="0"/>
              <a:buChar char="•"/>
            </a:pPr>
            <a:r>
              <a:rPr lang="es-ES" b="1" dirty="0" smtClean="0"/>
              <a:t>Las </a:t>
            </a:r>
            <a:r>
              <a:rPr lang="es-ES" b="1" dirty="0"/>
              <a:t>corrientes de  cortocircuito inicial,  permanente y  cortada, son iguales:  </a:t>
            </a:r>
            <a:r>
              <a:rPr lang="es-ES" b="1" dirty="0" smtClean="0"/>
              <a:t>|”k  = </a:t>
            </a:r>
            <a:r>
              <a:rPr lang="es-ES" b="1" dirty="0" err="1" smtClean="0"/>
              <a:t>Ik</a:t>
            </a:r>
            <a:r>
              <a:rPr lang="es-ES" b="1" dirty="0" smtClean="0"/>
              <a:t> = </a:t>
            </a:r>
            <a:r>
              <a:rPr lang="es-ES" b="1" dirty="0" err="1" smtClean="0"/>
              <a:t>Ib</a:t>
            </a:r>
            <a:endParaRPr lang="es-ES" b="1" dirty="0" smtClean="0"/>
          </a:p>
          <a:p>
            <a:pPr marL="742950" lvl="2" indent="-285750" algn="just">
              <a:buFont typeface="Arial" panose="020B0604020202020204" pitchFamily="34" charset="0"/>
              <a:buChar char="•"/>
            </a:pPr>
            <a:r>
              <a:rPr lang="es-ES" b="1" dirty="0"/>
              <a:t>Las impedancias directas e  inversas son iguales: </a:t>
            </a:r>
            <a:r>
              <a:rPr lang="es-ES" b="1" dirty="0" err="1" smtClean="0"/>
              <a:t>Zd</a:t>
            </a:r>
            <a:r>
              <a:rPr lang="es-ES" b="1" dirty="0" smtClean="0"/>
              <a:t> = </a:t>
            </a:r>
            <a:r>
              <a:rPr lang="es-ES" b="1" dirty="0" err="1" smtClean="0"/>
              <a:t>Zi</a:t>
            </a:r>
            <a:r>
              <a:rPr lang="es-ES" b="1" dirty="0" smtClean="0"/>
              <a:t> ;</a:t>
            </a:r>
          </a:p>
          <a:p>
            <a:pPr marL="0" lvl="1" algn="just"/>
            <a:r>
              <a:rPr lang="es-ES" dirty="0" smtClean="0"/>
              <a:t>Debemos </a:t>
            </a:r>
            <a:r>
              <a:rPr lang="es-ES" dirty="0"/>
              <a:t>considerar que existen programas para </a:t>
            </a:r>
            <a:r>
              <a:rPr lang="es-ES" dirty="0" smtClean="0"/>
              <a:t>computado</a:t>
            </a:r>
            <a:r>
              <a:rPr lang="es-ES" dirty="0"/>
              <a:t>ras que  realizan  estos cálculos para  redes de  BT,  por ejemplo </a:t>
            </a:r>
            <a:r>
              <a:rPr lang="es-ES" dirty="0" smtClean="0"/>
              <a:t>ECODIAL</a:t>
            </a:r>
            <a:r>
              <a:rPr lang="es-ES" dirty="0"/>
              <a:t>, comercializado por la  empresa Schneider Electric</a:t>
            </a:r>
            <a:r>
              <a:rPr lang="es-ES" b="1" dirty="0"/>
              <a:t>.</a:t>
            </a:r>
          </a:p>
          <a:p>
            <a:pPr marL="0" lvl="1" algn="just"/>
            <a:endParaRPr lang="es-ES" dirty="0" smtClean="0"/>
          </a:p>
        </p:txBody>
      </p:sp>
      <p:pic>
        <p:nvPicPr>
          <p:cNvPr id="3" name="Imagen 2"/>
          <p:cNvPicPr>
            <a:picLocks noChangeAspect="1"/>
          </p:cNvPicPr>
          <p:nvPr/>
        </p:nvPicPr>
        <p:blipFill>
          <a:blip r:embed="rId2"/>
          <a:stretch>
            <a:fillRect/>
          </a:stretch>
        </p:blipFill>
        <p:spPr>
          <a:xfrm>
            <a:off x="252542" y="1995054"/>
            <a:ext cx="8332862" cy="4713362"/>
          </a:xfrm>
          <a:prstGeom prst="rect">
            <a:avLst/>
          </a:prstGeom>
        </p:spPr>
      </p:pic>
      <p:sp>
        <p:nvSpPr>
          <p:cNvPr id="5" name="Rectángulo 4"/>
          <p:cNvSpPr/>
          <p:nvPr/>
        </p:nvSpPr>
        <p:spPr>
          <a:xfrm>
            <a:off x="8847117" y="3474572"/>
            <a:ext cx="3040082" cy="1754326"/>
          </a:xfrm>
          <a:prstGeom prst="rect">
            <a:avLst/>
          </a:prstGeom>
        </p:spPr>
        <p:txBody>
          <a:bodyPr wrap="square">
            <a:spAutoFit/>
          </a:bodyPr>
          <a:lstStyle/>
          <a:p>
            <a:pPr algn="just"/>
            <a:r>
              <a:rPr lang="es-ES" b="1" dirty="0"/>
              <a:t>Valores de las corrientes de cortocircuito en función de  las impedancias directa, inversa y  homopolar de una red, de acuerdo a  la  norma IEC 60909</a:t>
            </a:r>
          </a:p>
        </p:txBody>
      </p:sp>
    </p:spTree>
    <p:extLst>
      <p:ext uri="{BB962C8B-B14F-4D97-AF65-F5344CB8AC3E}">
        <p14:creationId xmlns:p14="http://schemas.microsoft.com/office/powerpoint/2010/main" val="2977670899"/>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783771" y="2421069"/>
            <a:ext cx="10877797" cy="1938992"/>
          </a:xfrm>
          <a:prstGeom prst="rect">
            <a:avLst/>
          </a:prstGeom>
        </p:spPr>
        <p:txBody>
          <a:bodyPr wrap="square">
            <a:spAutoFit/>
          </a:bodyPr>
          <a:lstStyle/>
          <a:p>
            <a:pPr algn="ctr"/>
            <a:r>
              <a:rPr lang="es-ES" sz="4000" b="1" dirty="0"/>
              <a:t>Ahora veremos </a:t>
            </a:r>
            <a:r>
              <a:rPr lang="es-ES" sz="4000" b="1" dirty="0" smtClean="0"/>
              <a:t>la reglamentación relacionada con instalaciones eléctricas, la realización de planos y los grados de electrificación para diversos espacios</a:t>
            </a:r>
            <a:endParaRPr lang="es-ES" sz="4000" b="1" dirty="0"/>
          </a:p>
        </p:txBody>
      </p:sp>
    </p:spTree>
    <p:extLst>
      <p:ext uri="{BB962C8B-B14F-4D97-AF65-F5344CB8AC3E}">
        <p14:creationId xmlns:p14="http://schemas.microsoft.com/office/powerpoint/2010/main" val="332618081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40425" y="297035"/>
            <a:ext cx="11578441" cy="102581928"/>
          </a:xfrm>
          <a:prstGeom prst="rect">
            <a:avLst/>
          </a:prstGeom>
        </p:spPr>
        <p:txBody>
          <a:bodyPr wrap="square">
            <a:spAutoFit/>
          </a:bodyPr>
          <a:lstStyle/>
          <a:p>
            <a:pPr algn="just"/>
            <a:r>
              <a:rPr lang="es-ES" dirty="0" smtClean="0"/>
              <a:t>En la  </a:t>
            </a:r>
            <a:r>
              <a:rPr lang="es-ES" dirty="0"/>
              <a:t>clase  anterior conocimos los  </a:t>
            </a:r>
            <a:r>
              <a:rPr lang="es-ES" dirty="0" smtClean="0"/>
              <a:t>valores de  </a:t>
            </a:r>
            <a:r>
              <a:rPr lang="es-ES" dirty="0"/>
              <a:t>carga y  los  tipos de  cables </a:t>
            </a:r>
            <a:r>
              <a:rPr lang="es-ES" dirty="0" smtClean="0"/>
              <a:t>usados en  </a:t>
            </a:r>
            <a:r>
              <a:rPr lang="es-ES" dirty="0"/>
              <a:t>las  líneas  definidas en  una  instalación </a:t>
            </a:r>
            <a:r>
              <a:rPr lang="es-ES" dirty="0" smtClean="0"/>
              <a:t>eléctrica</a:t>
            </a:r>
            <a:r>
              <a:rPr lang="es-ES" dirty="0"/>
              <a:t>. Vimos el  esquema general </a:t>
            </a:r>
            <a:r>
              <a:rPr lang="es-ES" dirty="0" smtClean="0"/>
              <a:t>de instalación </a:t>
            </a:r>
            <a:r>
              <a:rPr lang="es-ES" dirty="0"/>
              <a:t>y  el  circuito de  alumbrado </a:t>
            </a:r>
            <a:r>
              <a:rPr lang="es-ES" dirty="0" smtClean="0"/>
              <a:t>y tomacorrientes</a:t>
            </a:r>
            <a:r>
              <a:rPr lang="es-ES" dirty="0"/>
              <a:t>, el  proceso de  </a:t>
            </a:r>
            <a:r>
              <a:rPr lang="es-ES" dirty="0" smtClean="0"/>
              <a:t>determinación  </a:t>
            </a:r>
            <a:r>
              <a:rPr lang="es-ES" dirty="0"/>
              <a:t>de  corrientes máximas para  bocas  </a:t>
            </a:r>
            <a:r>
              <a:rPr lang="es-ES" dirty="0" smtClean="0"/>
              <a:t>de iluminación</a:t>
            </a:r>
            <a:r>
              <a:rPr lang="es-ES" dirty="0"/>
              <a:t>, tomacorrientes  y  protección</a:t>
            </a:r>
            <a:r>
              <a:rPr lang="es-ES" dirty="0" smtClean="0"/>
              <a:t>.</a:t>
            </a:r>
          </a:p>
          <a:p>
            <a:pPr algn="just"/>
            <a:r>
              <a:rPr lang="es-ES" dirty="0"/>
              <a:t>También detallamos los  criterios  para  </a:t>
            </a:r>
            <a:r>
              <a:rPr lang="es-ES" dirty="0" smtClean="0"/>
              <a:t>determinar </a:t>
            </a:r>
            <a:r>
              <a:rPr lang="es-ES" dirty="0"/>
              <a:t>la  cantidad de  bocas por circuito, y  los </a:t>
            </a:r>
            <a:r>
              <a:rPr lang="es-ES" dirty="0" smtClean="0"/>
              <a:t>circuitos </a:t>
            </a:r>
            <a:r>
              <a:rPr lang="es-ES" dirty="0"/>
              <a:t>de  usos especiales y  específicos.</a:t>
            </a:r>
          </a:p>
          <a:p>
            <a:pPr algn="just"/>
            <a:r>
              <a:rPr lang="es-ES" dirty="0"/>
              <a:t>En esta clase analizaremos cómo se </a:t>
            </a:r>
            <a:r>
              <a:rPr lang="es-ES" dirty="0" smtClean="0"/>
              <a:t>diseñan </a:t>
            </a:r>
            <a:r>
              <a:rPr lang="es-ES" dirty="0"/>
              <a:t>los reglamentos que debemos </a:t>
            </a:r>
            <a:r>
              <a:rPr lang="es-ES" dirty="0" smtClean="0"/>
              <a:t>considerar </a:t>
            </a:r>
            <a:r>
              <a:rPr lang="es-ES" dirty="0"/>
              <a:t>a la hora de encarar un proyecto de </a:t>
            </a:r>
          </a:p>
          <a:p>
            <a:pPr algn="just"/>
            <a:r>
              <a:rPr lang="es-ES" dirty="0"/>
              <a:t>electrificación, y el alcance que poseen.</a:t>
            </a:r>
          </a:p>
          <a:p>
            <a:pPr algn="just"/>
            <a:r>
              <a:rPr lang="es-ES" dirty="0"/>
              <a:t>Veremos la  importancia de  la  </a:t>
            </a:r>
            <a:r>
              <a:rPr lang="es-ES" dirty="0" smtClean="0"/>
              <a:t>creación de  </a:t>
            </a:r>
            <a:r>
              <a:rPr lang="es-ES" dirty="0"/>
              <a:t>los  planos y  croquis,  así  como el  </a:t>
            </a:r>
            <a:r>
              <a:rPr lang="es-ES" dirty="0" smtClean="0"/>
              <a:t>uso de  </a:t>
            </a:r>
            <a:r>
              <a:rPr lang="es-ES" dirty="0"/>
              <a:t>los  materiales normalizados. También </a:t>
            </a:r>
            <a:r>
              <a:rPr lang="es-ES" dirty="0" smtClean="0"/>
              <a:t>analizaremos </a:t>
            </a:r>
            <a:r>
              <a:rPr lang="es-ES" dirty="0"/>
              <a:t>el  grado de  electrificación </a:t>
            </a:r>
            <a:r>
              <a:rPr lang="es-ES" dirty="0" smtClean="0"/>
              <a:t>para  </a:t>
            </a:r>
            <a:r>
              <a:rPr lang="es-ES" dirty="0"/>
              <a:t>viviendas y  oficina,  las  prescripciones </a:t>
            </a:r>
            <a:r>
              <a:rPr lang="es-ES" dirty="0" smtClean="0"/>
              <a:t>para  </a:t>
            </a:r>
            <a:r>
              <a:rPr lang="es-ES" dirty="0"/>
              <a:t>aplicar en  baños y  la   instalación  de </a:t>
            </a:r>
            <a:r>
              <a:rPr lang="es-ES" dirty="0" smtClean="0"/>
              <a:t>equipos </a:t>
            </a:r>
            <a:r>
              <a:rPr lang="es-ES" dirty="0"/>
              <a:t>fijos</a:t>
            </a:r>
            <a:r>
              <a:rPr lang="es-ES" dirty="0" smtClean="0"/>
              <a:t>.</a:t>
            </a:r>
          </a:p>
          <a:p>
            <a:pPr algn="just"/>
            <a:endParaRPr lang="es-ES" dirty="0"/>
          </a:p>
          <a:p>
            <a:pPr algn="just"/>
            <a:r>
              <a:rPr lang="es-ES" dirty="0" smtClean="0"/>
              <a:t>Resumen </a:t>
            </a:r>
          </a:p>
          <a:p>
            <a:pPr algn="just"/>
            <a:r>
              <a:rPr lang="es-ES" dirty="0"/>
              <a:t>Planos y  materiales</a:t>
            </a:r>
          </a:p>
          <a:p>
            <a:pPr algn="just"/>
            <a:r>
              <a:rPr lang="es-ES" dirty="0"/>
              <a:t>Requisitos para  electrificar este </a:t>
            </a:r>
            <a:r>
              <a:rPr lang="es-ES" dirty="0" smtClean="0"/>
              <a:t>tipo  </a:t>
            </a:r>
            <a:r>
              <a:rPr lang="es-ES" dirty="0"/>
              <a:t>de  locales</a:t>
            </a:r>
            <a:r>
              <a:rPr lang="es-ES" dirty="0" smtClean="0"/>
              <a:t>.</a:t>
            </a:r>
          </a:p>
          <a:p>
            <a:pPr algn="just"/>
            <a:endParaRPr lang="es-ES" dirty="0" smtClean="0"/>
          </a:p>
          <a:p>
            <a:pPr algn="just"/>
            <a:r>
              <a:rPr lang="es-ES" dirty="0" smtClean="0"/>
              <a:t>Grados de electrificación</a:t>
            </a:r>
            <a:endParaRPr lang="es-ES" dirty="0"/>
          </a:p>
          <a:p>
            <a:pPr algn="just"/>
            <a:r>
              <a:rPr lang="es-ES" dirty="0"/>
              <a:t>Requisitos para  electrificar </a:t>
            </a:r>
            <a:r>
              <a:rPr lang="es-ES" dirty="0" smtClean="0"/>
              <a:t>viviendas y  </a:t>
            </a:r>
            <a:r>
              <a:rPr lang="es-ES" dirty="0"/>
              <a:t>oficinas</a:t>
            </a:r>
            <a:r>
              <a:rPr lang="es-ES" dirty="0" smtClean="0"/>
              <a:t>.</a:t>
            </a:r>
          </a:p>
          <a:p>
            <a:pPr algn="just"/>
            <a:endParaRPr lang="es-ES" dirty="0"/>
          </a:p>
          <a:p>
            <a:pPr algn="just"/>
            <a:r>
              <a:rPr lang="es-ES" dirty="0" smtClean="0"/>
              <a:t>Baños </a:t>
            </a:r>
            <a:r>
              <a:rPr lang="es-ES" dirty="0"/>
              <a:t>y  clasificación  por zonas</a:t>
            </a:r>
          </a:p>
          <a:p>
            <a:pPr algn="just"/>
            <a:r>
              <a:rPr lang="es-ES" dirty="0"/>
              <a:t>Prescripciones para  baños </a:t>
            </a:r>
            <a:r>
              <a:rPr lang="es-ES" dirty="0" smtClean="0"/>
              <a:t>y  </a:t>
            </a:r>
            <a:r>
              <a:rPr lang="es-ES" dirty="0"/>
              <a:t>clasificación  por zonas</a:t>
            </a:r>
            <a:r>
              <a:rPr lang="es-ES" dirty="0" smtClean="0"/>
              <a:t>.</a:t>
            </a:r>
          </a:p>
          <a:p>
            <a:pPr algn="just"/>
            <a:endParaRPr lang="es-ES" dirty="0"/>
          </a:p>
          <a:p>
            <a:pPr algn="just"/>
            <a:r>
              <a:rPr lang="es-ES" dirty="0" smtClean="0"/>
              <a:t>Tensión </a:t>
            </a:r>
            <a:endParaRPr lang="es-ES" dirty="0"/>
          </a:p>
          <a:p>
            <a:pPr algn="just"/>
            <a:r>
              <a:rPr lang="es-ES" dirty="0"/>
              <a:t>nominal</a:t>
            </a:r>
          </a:p>
          <a:p>
            <a:pPr algn="just"/>
            <a:r>
              <a:rPr lang="es-ES" dirty="0"/>
              <a:t>BT</a:t>
            </a:r>
          </a:p>
          <a:p>
            <a:pPr algn="just"/>
            <a:r>
              <a:rPr lang="es-ES" dirty="0"/>
              <a:t>230 </a:t>
            </a:r>
            <a:r>
              <a:rPr lang="es-ES" dirty="0" smtClean="0"/>
              <a:t>- 400 </a:t>
            </a:r>
            <a:r>
              <a:rPr lang="es-ES" dirty="0"/>
              <a:t>V </a:t>
            </a:r>
          </a:p>
          <a:p>
            <a:pPr algn="just"/>
            <a:r>
              <a:rPr lang="es-ES" dirty="0"/>
              <a:t>Otros</a:t>
            </a:r>
          </a:p>
          <a:p>
            <a:pPr algn="just"/>
            <a:r>
              <a:rPr lang="es-ES" dirty="0"/>
              <a:t>AT</a:t>
            </a:r>
          </a:p>
          <a:p>
            <a:pPr algn="just"/>
            <a:r>
              <a:rPr lang="es-ES" dirty="0" smtClean="0"/>
              <a:t>1 a 230 </a:t>
            </a:r>
            <a:r>
              <a:rPr lang="es-ES" dirty="0" err="1" smtClean="0"/>
              <a:t>kV</a:t>
            </a:r>
            <a:endParaRPr lang="es-ES" dirty="0"/>
          </a:p>
          <a:p>
            <a:pPr algn="just"/>
            <a:r>
              <a:rPr lang="es-ES" dirty="0"/>
              <a:t>1,05</a:t>
            </a:r>
          </a:p>
          <a:p>
            <a:pPr algn="just"/>
            <a:r>
              <a:rPr lang="es-ES" dirty="0"/>
              <a:t>1 </a:t>
            </a:r>
          </a:p>
          <a:p>
            <a:pPr algn="just"/>
            <a:r>
              <a:rPr lang="es-ES" dirty="0"/>
              <a:t>1</a:t>
            </a:r>
          </a:p>
          <a:p>
            <a:pPr algn="just"/>
            <a:r>
              <a:rPr lang="es-ES" dirty="0"/>
              <a:t>11</a:t>
            </a:r>
          </a:p>
          <a:p>
            <a:pPr algn="just"/>
            <a:r>
              <a:rPr lang="es-ES" dirty="0"/>
              <a:t>El factor c de la tensión es introducido para tener en cuenta:</a:t>
            </a:r>
          </a:p>
          <a:p>
            <a:pPr algn="just"/>
            <a:r>
              <a:rPr lang="es-ES" dirty="0" smtClean="0"/>
              <a:t>0 Variaciones de la tensión en el espacio y en el tiempo</a:t>
            </a:r>
            <a:r>
              <a:rPr lang="es-ES" dirty="0"/>
              <a:t>.</a:t>
            </a:r>
          </a:p>
          <a:p>
            <a:pPr algn="just"/>
            <a:r>
              <a:rPr lang="es-ES" dirty="0"/>
              <a:t>0 Cambios eventuales en las conexiones de los </a:t>
            </a:r>
            <a:r>
              <a:rPr lang="es-ES" dirty="0" err="1"/>
              <a:t>transfor</a:t>
            </a:r>
            <a:r>
              <a:rPr lang="es-ES" dirty="0"/>
              <a:t>-</a:t>
            </a:r>
          </a:p>
          <a:p>
            <a:pPr algn="just"/>
            <a:r>
              <a:rPr lang="es-ES" dirty="0"/>
              <a:t>madores.</a:t>
            </a:r>
          </a:p>
          <a:p>
            <a:pPr algn="just"/>
            <a:r>
              <a:rPr lang="es-ES" dirty="0" smtClean="0"/>
              <a:t>0 Comportamiento </a:t>
            </a:r>
            <a:r>
              <a:rPr lang="es-ES" dirty="0" err="1" smtClean="0"/>
              <a:t>subtransitorio</a:t>
            </a:r>
            <a:r>
              <a:rPr lang="es-ES" dirty="0" smtClean="0"/>
              <a:t> de los generadores y de </a:t>
            </a:r>
            <a:endParaRPr lang="es-ES" dirty="0"/>
          </a:p>
          <a:p>
            <a:pPr algn="just"/>
            <a:r>
              <a:rPr lang="es-ES" dirty="0" smtClean="0"/>
              <a:t>los motores</a:t>
            </a:r>
            <a:r>
              <a:rPr lang="es-ES" dirty="0"/>
              <a:t>.</a:t>
            </a:r>
          </a:p>
          <a:p>
            <a:pPr algn="just"/>
            <a:r>
              <a:rPr lang="es-ES" dirty="0"/>
              <a:t>2</a:t>
            </a:r>
            <a:r>
              <a:rPr lang="es-ES" dirty="0" smtClean="0"/>
              <a:t>. Se determinan y suman las impedancias </a:t>
            </a:r>
            <a:r>
              <a:rPr lang="es-ES" dirty="0"/>
              <a:t>equivalentes, </a:t>
            </a:r>
          </a:p>
          <a:p>
            <a:pPr algn="just"/>
            <a:r>
              <a:rPr lang="es-ES" dirty="0"/>
              <a:t>directa, inversa </a:t>
            </a:r>
            <a:r>
              <a:rPr lang="es-ES" dirty="0" smtClean="0"/>
              <a:t>y homopolar</a:t>
            </a:r>
            <a:r>
              <a:rPr lang="es-ES" dirty="0"/>
              <a:t>.</a:t>
            </a:r>
          </a:p>
          <a:p>
            <a:pPr algn="just"/>
            <a:r>
              <a:rPr lang="es-ES" dirty="0"/>
              <a:t>3</a:t>
            </a:r>
            <a:r>
              <a:rPr lang="es-ES" dirty="0" smtClean="0"/>
              <a:t>. Con la ayuda de las componentes </a:t>
            </a:r>
            <a:r>
              <a:rPr lang="es-ES" dirty="0"/>
              <a:t>simétricas </a:t>
            </a:r>
            <a:r>
              <a:rPr lang="es-ES" dirty="0" smtClean="0"/>
              <a:t>se calcula</a:t>
            </a:r>
            <a:endParaRPr lang="es-ES" dirty="0"/>
          </a:p>
          <a:p>
            <a:pPr algn="just"/>
            <a:r>
              <a:rPr lang="es-ES" dirty="0"/>
              <a:t>Valores del factor de tensión </a:t>
            </a:r>
            <a:r>
              <a:rPr lang="es-ES" dirty="0" smtClean="0"/>
              <a:t>c de </a:t>
            </a:r>
            <a:r>
              <a:rPr lang="es-ES" dirty="0"/>
              <a:t>acuerdo </a:t>
            </a:r>
            <a:r>
              <a:rPr lang="es-ES" dirty="0" smtClean="0"/>
              <a:t>a la norma </a:t>
            </a:r>
            <a:r>
              <a:rPr lang="es-ES" dirty="0"/>
              <a:t>IEC 60909.</a:t>
            </a:r>
          </a:p>
          <a:p>
            <a:pPr algn="just"/>
            <a:r>
              <a:rPr lang="es-ES" dirty="0"/>
              <a:t>Otra forma </a:t>
            </a:r>
            <a:r>
              <a:rPr lang="es-ES" dirty="0" smtClean="0"/>
              <a:t>de calcular un cortocircuito es por el método de la corriente de cortocircuito </a:t>
            </a:r>
            <a:r>
              <a:rPr lang="es-ES" dirty="0"/>
              <a:t>inicial.</a:t>
            </a:r>
          </a:p>
          <a:p>
            <a:pPr algn="just"/>
            <a:r>
              <a:rPr lang="es-ES" dirty="0"/>
              <a:t>la norma 1EC60909, que se aplica a tensiones inferiores a 4. Partiendo del valor de </a:t>
            </a:r>
            <a:r>
              <a:rPr lang="es-ES" dirty="0" err="1"/>
              <a:t>Ig</a:t>
            </a:r>
            <a:r>
              <a:rPr lang="es-ES" dirty="0"/>
              <a:t> (1,), se calculan otras </a:t>
            </a:r>
            <a:r>
              <a:rPr lang="es-ES" dirty="0" err="1" smtClean="0"/>
              <a:t>magni</a:t>
            </a:r>
            <a:r>
              <a:rPr lang="es-ES" dirty="0" smtClean="0"/>
              <a:t>- </a:t>
            </a:r>
            <a:endParaRPr lang="es-ES" dirty="0"/>
          </a:p>
          <a:p>
            <a:pPr algn="just"/>
            <a:r>
              <a:rPr lang="es-ES" dirty="0"/>
              <a:t>los 230 </a:t>
            </a:r>
            <a:r>
              <a:rPr lang="es-ES" dirty="0" err="1"/>
              <a:t>kV</a:t>
            </a:r>
            <a:r>
              <a:rPr lang="es-ES" dirty="0"/>
              <a:t>. Calcula las corrientes de cortocircuito máximas </a:t>
            </a:r>
            <a:r>
              <a:rPr lang="es-ES" dirty="0" err="1"/>
              <a:t>tudes</a:t>
            </a:r>
            <a:r>
              <a:rPr lang="es-ES" dirty="0"/>
              <a:t> tales como </a:t>
            </a:r>
            <a:r>
              <a:rPr lang="es-ES" dirty="0" err="1"/>
              <a:t>Ip</a:t>
            </a:r>
            <a:r>
              <a:rPr lang="es-ES" dirty="0"/>
              <a:t> de pico, </a:t>
            </a:r>
            <a:r>
              <a:rPr lang="es-ES" dirty="0" err="1"/>
              <a:t>Ipp</a:t>
            </a:r>
            <a:r>
              <a:rPr lang="es-ES" dirty="0"/>
              <a:t> permanente e, incluso, </a:t>
            </a:r>
          </a:p>
          <a:p>
            <a:pPr algn="just"/>
            <a:r>
              <a:rPr lang="es-ES" dirty="0"/>
              <a:t>y mínimas; las primeras se usan para determinar las </a:t>
            </a:r>
            <a:r>
              <a:rPr lang="es-ES" dirty="0" err="1" smtClean="0"/>
              <a:t>carac</a:t>
            </a:r>
            <a:r>
              <a:rPr lang="es-ES" dirty="0" smtClean="0"/>
              <a:t>- </a:t>
            </a:r>
            <a:r>
              <a:rPr lang="es-ES" dirty="0" err="1" smtClean="0"/>
              <a:t>lc</a:t>
            </a:r>
            <a:r>
              <a:rPr lang="es-ES" dirty="0" smtClean="0"/>
              <a:t> </a:t>
            </a:r>
            <a:r>
              <a:rPr lang="es-ES" dirty="0"/>
              <a:t>permanente máxima.</a:t>
            </a:r>
          </a:p>
          <a:p>
            <a:pPr algn="just"/>
            <a:r>
              <a:rPr lang="es-ES" dirty="0" err="1" smtClean="0"/>
              <a:t>terísticas</a:t>
            </a:r>
            <a:r>
              <a:rPr lang="es-ES" dirty="0" smtClean="0"/>
              <a:t> de los materiales eléctricos, y las mínimas son</a:t>
            </a:r>
            <a:endParaRPr lang="es-ES" dirty="0"/>
          </a:p>
          <a:p>
            <a:pPr algn="just"/>
            <a:r>
              <a:rPr lang="es-ES" dirty="0"/>
              <a:t>empleadas para ajustar el calibre de las protecciones </a:t>
            </a:r>
            <a:r>
              <a:rPr lang="es-ES" dirty="0" smtClean="0"/>
              <a:t>de </a:t>
            </a:r>
            <a:r>
              <a:rPr lang="es-ES" dirty="0" err="1" smtClean="0"/>
              <a:t>Enla</a:t>
            </a:r>
            <a:r>
              <a:rPr lang="es-ES" dirty="0" smtClean="0"/>
              <a:t> </a:t>
            </a:r>
            <a:r>
              <a:rPr lang="es-ES" dirty="0"/>
              <a:t>mayoría de los casos de BT que se nos presentan, los </a:t>
            </a:r>
            <a:r>
              <a:rPr lang="es-ES" dirty="0" smtClean="0"/>
              <a:t>ge- </a:t>
            </a:r>
            <a:endParaRPr lang="es-ES" dirty="0"/>
          </a:p>
          <a:p>
            <a:pPr algn="just"/>
            <a:r>
              <a:rPr lang="es-ES" dirty="0" err="1"/>
              <a:t>sobreintensidad</a:t>
            </a:r>
            <a:r>
              <a:rPr lang="es-ES" dirty="0"/>
              <a:t>. Para ser aplicada en redes de BT se </a:t>
            </a:r>
            <a:r>
              <a:rPr lang="es-ES" dirty="0" err="1" smtClean="0"/>
              <a:t>com</a:t>
            </a:r>
            <a:r>
              <a:rPr lang="es-ES" dirty="0" smtClean="0"/>
              <a:t>- </a:t>
            </a:r>
            <a:r>
              <a:rPr lang="es-ES" dirty="0" err="1" smtClean="0"/>
              <a:t>neradores</a:t>
            </a:r>
            <a:r>
              <a:rPr lang="es-ES" dirty="0" smtClean="0"/>
              <a:t> </a:t>
            </a:r>
            <a:r>
              <a:rPr lang="es-ES" dirty="0"/>
              <a:t>y transformadores se hallan lejos del punto de </a:t>
            </a:r>
            <a:r>
              <a:rPr lang="es-ES" dirty="0" err="1" smtClean="0"/>
              <a:t>cor</a:t>
            </a:r>
            <a:r>
              <a:rPr lang="es-ES" dirty="0" smtClean="0"/>
              <a:t>- </a:t>
            </a:r>
            <a:endParaRPr lang="es-ES" dirty="0"/>
          </a:p>
          <a:p>
            <a:pPr algn="just"/>
            <a:r>
              <a:rPr lang="es-ES" dirty="0" err="1"/>
              <a:t>plementa</a:t>
            </a:r>
            <a:r>
              <a:rPr lang="es-ES" dirty="0"/>
              <a:t> con la guía IEC 60781. Debemos recordar los </a:t>
            </a:r>
            <a:r>
              <a:rPr lang="es-ES" dirty="0" smtClean="0"/>
              <a:t>cono- </a:t>
            </a:r>
            <a:r>
              <a:rPr lang="es-ES" dirty="0" err="1" smtClean="0"/>
              <a:t>tocircuito</a:t>
            </a:r>
            <a:r>
              <a:rPr lang="es-ES" dirty="0"/>
              <a:t>, por lo que tendremos algunas igualdades, a saber: </a:t>
            </a:r>
          </a:p>
          <a:p>
            <a:pPr algn="just"/>
            <a:r>
              <a:rPr lang="es-ES" dirty="0"/>
              <a:t>cimientos ya adquiridos en la Clase 6 (sistemas equilibrados y</a:t>
            </a:r>
          </a:p>
          <a:p>
            <a:pPr algn="just"/>
            <a:r>
              <a:rPr lang="es-ES" dirty="0"/>
              <a:t>desequilibrados). </a:t>
            </a:r>
            <a:r>
              <a:rPr lang="es-ES" dirty="0" smtClean="0"/>
              <a:t>El procedimiento </a:t>
            </a:r>
            <a:r>
              <a:rPr lang="es-ES" dirty="0"/>
              <a:t>que debemos llevara </a:t>
            </a:r>
            <a:r>
              <a:rPr lang="es-ES" dirty="0" smtClean="0"/>
              <a:t>cabo 0 Las </a:t>
            </a:r>
            <a:r>
              <a:rPr lang="es-ES" dirty="0"/>
              <a:t>corrientes </a:t>
            </a:r>
            <a:r>
              <a:rPr lang="es-ES" dirty="0" smtClean="0"/>
              <a:t>de cortocircuito </a:t>
            </a:r>
            <a:r>
              <a:rPr lang="es-ES" dirty="0"/>
              <a:t>inicial</a:t>
            </a:r>
            <a:r>
              <a:rPr lang="es-ES" dirty="0" smtClean="0"/>
              <a:t>, permanente y </a:t>
            </a:r>
            <a:r>
              <a:rPr lang="es-ES" dirty="0" err="1" smtClean="0"/>
              <a:t>cor</a:t>
            </a:r>
            <a:r>
              <a:rPr lang="es-ES" dirty="0" smtClean="0"/>
              <a:t>- </a:t>
            </a:r>
            <a:endParaRPr lang="es-ES" dirty="0"/>
          </a:p>
          <a:p>
            <a:pPr algn="just"/>
            <a:r>
              <a:rPr lang="es-ES" dirty="0" smtClean="0"/>
              <a:t>es el siguiente: </a:t>
            </a:r>
            <a:r>
              <a:rPr lang="es-ES" dirty="0" err="1" smtClean="0"/>
              <a:t>tada</a:t>
            </a:r>
            <a:r>
              <a:rPr lang="es-ES" dirty="0"/>
              <a:t>, son iguales</a:t>
            </a:r>
            <a:r>
              <a:rPr lang="es-ES" dirty="0" smtClean="0"/>
              <a:t>: |, =</a:t>
            </a:r>
            <a:r>
              <a:rPr lang="es-ES" dirty="0"/>
              <a:t>1, =1)</a:t>
            </a:r>
          </a:p>
          <a:p>
            <a:pPr algn="just"/>
            <a:r>
              <a:rPr lang="es-ES" dirty="0"/>
              <a:t>0</a:t>
            </a:r>
            <a:r>
              <a:rPr lang="es-ES" dirty="0" smtClean="0"/>
              <a:t>. Las </a:t>
            </a:r>
            <a:r>
              <a:rPr lang="es-ES" dirty="0"/>
              <a:t>impedancias directas </a:t>
            </a:r>
            <a:r>
              <a:rPr lang="es-ES" dirty="0" smtClean="0"/>
              <a:t>e inversas </a:t>
            </a:r>
            <a:r>
              <a:rPr lang="es-ES" dirty="0"/>
              <a:t>son iguales: Z¿ =2;</a:t>
            </a:r>
          </a:p>
          <a:p>
            <a:pPr algn="just"/>
            <a:r>
              <a:rPr lang="es-ES" dirty="0"/>
              <a:t>1</a:t>
            </a:r>
            <a:r>
              <a:rPr lang="es-ES" dirty="0" smtClean="0"/>
              <a:t>. Se calcula la tensión </a:t>
            </a:r>
            <a:r>
              <a:rPr lang="es-ES" dirty="0"/>
              <a:t>equivalente </a:t>
            </a:r>
            <a:r>
              <a:rPr lang="es-ES" dirty="0" smtClean="0"/>
              <a:t>en el punto del corto-</a:t>
            </a:r>
            <a:endParaRPr lang="es-ES" dirty="0"/>
          </a:p>
          <a:p>
            <a:pPr algn="just"/>
            <a:r>
              <a:rPr lang="es-ES" dirty="0"/>
              <a:t>circuito</a:t>
            </a:r>
            <a:r>
              <a:rPr lang="es-ES" dirty="0" smtClean="0"/>
              <a:t>: Debemos </a:t>
            </a:r>
            <a:r>
              <a:rPr lang="es-ES" dirty="0"/>
              <a:t>considerar que existen programas para computado-</a:t>
            </a:r>
          </a:p>
          <a:p>
            <a:pPr algn="just"/>
            <a:r>
              <a:rPr lang="es-ES" dirty="0"/>
              <a:t>Tipo de cortocircuito</a:t>
            </a:r>
          </a:p>
          <a:p>
            <a:pPr algn="just"/>
            <a:r>
              <a:rPr lang="es-ES" dirty="0"/>
              <a:t>Caso general</a:t>
            </a:r>
          </a:p>
          <a:p>
            <a:pPr algn="just"/>
            <a:r>
              <a:rPr lang="es-ES" dirty="0"/>
              <a:t>Defecto alejado de los generadores</a:t>
            </a:r>
          </a:p>
          <a:p>
            <a:pPr algn="just"/>
            <a:r>
              <a:rPr lang="es-ES" dirty="0"/>
              <a:t>ras </a:t>
            </a:r>
            <a:r>
              <a:rPr lang="es-ES" dirty="0" smtClean="0"/>
              <a:t>que realizan estos </a:t>
            </a:r>
            <a:r>
              <a:rPr lang="es-ES" dirty="0"/>
              <a:t>cálculos </a:t>
            </a:r>
            <a:r>
              <a:rPr lang="es-ES" dirty="0" smtClean="0"/>
              <a:t>para redes de BT, por </a:t>
            </a:r>
            <a:r>
              <a:rPr lang="es-ES" dirty="0"/>
              <a:t>ejemplo </a:t>
            </a:r>
          </a:p>
          <a:p>
            <a:pPr algn="just"/>
            <a:r>
              <a:rPr lang="es-ES" dirty="0"/>
              <a:t>ECODIAL, comercializado por </a:t>
            </a:r>
            <a:r>
              <a:rPr lang="es-ES" dirty="0" smtClean="0"/>
              <a:t>la empresa </a:t>
            </a:r>
            <a:r>
              <a:rPr lang="es-ES" dirty="0"/>
              <a:t>Schneider Electric.</a:t>
            </a:r>
          </a:p>
          <a:p>
            <a:pPr algn="just"/>
            <a:r>
              <a:rPr lang="es-ES" dirty="0"/>
              <a:t>-</a:t>
            </a:r>
          </a:p>
          <a:p>
            <a:pPr algn="just"/>
            <a:r>
              <a:rPr lang="es-ES" dirty="0"/>
              <a:t>-</a:t>
            </a:r>
          </a:p>
          <a:p>
            <a:pPr algn="just"/>
            <a:r>
              <a:rPr lang="es-ES" dirty="0"/>
              <a:t>VU</a:t>
            </a:r>
            <a:r>
              <a:rPr lang="es-ES" dirty="0" smtClean="0"/>
              <a:t>. = ll</a:t>
            </a:r>
            <a:endParaRPr lang="es-ES" dirty="0"/>
          </a:p>
          <a:p>
            <a:pPr algn="just"/>
            <a:r>
              <a:rPr lang="es-ES" dirty="0" smtClean="0"/>
              <a:t>En los dos </a:t>
            </a:r>
            <a:r>
              <a:rPr lang="es-ES" dirty="0"/>
              <a:t>casos, </a:t>
            </a:r>
            <a:r>
              <a:rPr lang="es-ES" dirty="0" smtClean="0"/>
              <a:t>la corriente de cortocircuito sólo depende </a:t>
            </a:r>
            <a:r>
              <a:rPr lang="es-ES" dirty="0"/>
              <a:t>de </a:t>
            </a:r>
            <a:r>
              <a:rPr lang="es-ES" dirty="0" err="1"/>
              <a:t>Zd</a:t>
            </a:r>
            <a:r>
              <a:rPr lang="es-ES" dirty="0" smtClean="0"/>
              <a:t>. Generalmente </a:t>
            </a:r>
            <a:r>
              <a:rPr lang="es-ES" dirty="0" err="1" smtClean="0"/>
              <a:t>Zd</a:t>
            </a:r>
            <a:r>
              <a:rPr lang="es-ES" dirty="0" smtClean="0"/>
              <a:t> se reemplaza </a:t>
            </a:r>
            <a:r>
              <a:rPr lang="es-ES" dirty="0"/>
              <a:t>por </a:t>
            </a:r>
            <a:r>
              <a:rPr lang="es-ES" dirty="0" err="1"/>
              <a:t>Zk</a:t>
            </a:r>
            <a:r>
              <a:rPr lang="es-ES" dirty="0"/>
              <a:t>:</a:t>
            </a:r>
          </a:p>
          <a:p>
            <a:pPr algn="just"/>
            <a:r>
              <a:rPr lang="es-ES" dirty="0"/>
              <a:t>impedancia </a:t>
            </a:r>
            <a:r>
              <a:rPr lang="es-ES" dirty="0" smtClean="0"/>
              <a:t>de cortocircuito en el punto del defecto </a:t>
            </a:r>
            <a:r>
              <a:rPr lang="es-ES" dirty="0"/>
              <a:t>con </a:t>
            </a:r>
            <a:r>
              <a:rPr lang="es-ES" dirty="0" err="1"/>
              <a:t>Zk</a:t>
            </a:r>
            <a:r>
              <a:rPr lang="es-ES" dirty="0" smtClean="0"/>
              <a:t>: impedancia de cortocircuito en el punto del defecto con </a:t>
            </a:r>
            <a:r>
              <a:rPr lang="es-ES" dirty="0" err="1" smtClean="0"/>
              <a:t>Zk</a:t>
            </a:r>
            <a:r>
              <a:rPr lang="es-ES" dirty="0" smtClean="0"/>
              <a:t>- /</a:t>
            </a:r>
            <a:r>
              <a:rPr lang="es-ES" dirty="0" err="1" smtClean="0"/>
              <a:t>Rk</a:t>
            </a:r>
            <a:r>
              <a:rPr lang="es-ES" dirty="0"/>
              <a:t>? +</a:t>
            </a:r>
            <a:r>
              <a:rPr lang="es-ES" dirty="0" err="1"/>
              <a:t>Xk</a:t>
            </a:r>
            <a:r>
              <a:rPr lang="es-ES" dirty="0"/>
              <a:t>* </a:t>
            </a:r>
          </a:p>
          <a:p>
            <a:pPr algn="just"/>
            <a:r>
              <a:rPr lang="es-ES" dirty="0"/>
              <a:t>donde </a:t>
            </a:r>
            <a:r>
              <a:rPr lang="es-ES" dirty="0" err="1"/>
              <a:t>Rk</a:t>
            </a:r>
            <a:r>
              <a:rPr lang="es-ES" dirty="0"/>
              <a:t> </a:t>
            </a:r>
            <a:r>
              <a:rPr lang="es-ES" dirty="0" smtClean="0"/>
              <a:t>es la suma de las resistencias de una fase conectada en serie</a:t>
            </a:r>
            <a:r>
              <a:rPr lang="es-ES" dirty="0"/>
              <a:t>, </a:t>
            </a:r>
            <a:r>
              <a:rPr lang="es-ES" dirty="0" err="1"/>
              <a:t>Xk</a:t>
            </a:r>
            <a:r>
              <a:rPr lang="es-ES" dirty="0"/>
              <a:t> </a:t>
            </a:r>
            <a:r>
              <a:rPr lang="es-ES" dirty="0" smtClean="0"/>
              <a:t>es la suma de las reactancias de una fase conectada en serie</a:t>
            </a:r>
            <a:r>
              <a:rPr lang="es-ES" dirty="0"/>
              <a:t>.</a:t>
            </a:r>
          </a:p>
          <a:p>
            <a:pPr algn="just"/>
            <a:r>
              <a:rPr lang="es-ES" dirty="0"/>
              <a:t>-</a:t>
            </a:r>
          </a:p>
          <a:p>
            <a:pPr algn="just"/>
            <a:r>
              <a:rPr lang="es-ES" dirty="0"/>
              <a:t>-</a:t>
            </a:r>
          </a:p>
          <a:p>
            <a:pPr algn="just"/>
            <a:r>
              <a:rPr lang="es-ES" dirty="0"/>
              <a:t>-</a:t>
            </a:r>
          </a:p>
          <a:p>
            <a:pPr algn="just"/>
            <a:r>
              <a:rPr lang="es-ES" dirty="0"/>
              <a:t>a</a:t>
            </a:r>
          </a:p>
          <a:p>
            <a:pPr algn="just"/>
            <a:r>
              <a:rPr lang="es-ES" dirty="0" smtClean="0"/>
              <a:t>Bifásico a tierra</a:t>
            </a:r>
            <a:endParaRPr lang="es-ES" dirty="0"/>
          </a:p>
          <a:p>
            <a:pPr algn="just"/>
            <a:r>
              <a:rPr lang="es-ES" dirty="0" smtClean="0"/>
              <a:t>= 20 </a:t>
            </a:r>
            <a:r>
              <a:rPr lang="es-ES" dirty="0"/>
              <a:t>YAA</a:t>
            </a:r>
          </a:p>
          <a:p>
            <a:pPr algn="just"/>
            <a:r>
              <a:rPr lang="es-ES" dirty="0"/>
              <a:t>&gt;</a:t>
            </a:r>
          </a:p>
          <a:p>
            <a:pPr algn="just"/>
            <a:r>
              <a:rPr lang="es-ES" dirty="0" smtClean="0"/>
              <a:t>Bifásico aislado </a:t>
            </a:r>
            <a:r>
              <a:rPr lang="es-ES" dirty="0"/>
              <a:t>(</a:t>
            </a:r>
            <a:r>
              <a:rPr lang="es-ES" dirty="0" err="1"/>
              <a:t>Zt</a:t>
            </a:r>
            <a:r>
              <a:rPr lang="es-ES" dirty="0"/>
              <a:t>=c0)</a:t>
            </a:r>
          </a:p>
          <a:p>
            <a:pPr algn="just"/>
            <a:r>
              <a:rPr lang="es-ES" dirty="0"/>
              <a:t>o </a:t>
            </a:r>
          </a:p>
          <a:p>
            <a:pPr algn="just"/>
            <a:r>
              <a:rPr lang="es-ES" dirty="0"/>
              <a:t>Monofásico</a:t>
            </a:r>
          </a:p>
          <a:p>
            <a:pPr algn="just"/>
            <a:r>
              <a:rPr lang="es-ES" dirty="0"/>
              <a:t>(Z</a:t>
            </a:r>
            <a:r>
              <a:rPr lang="es-ES" dirty="0" smtClean="0"/>
              <a:t>.. entre </a:t>
            </a:r>
            <a:r>
              <a:rPr lang="es-ES" dirty="0"/>
              <a:t>fases </a:t>
            </a:r>
            <a:r>
              <a:rPr lang="es-ES" dirty="0" smtClean="0"/>
              <a:t>= 0</a:t>
            </a:r>
            <a:endParaRPr lang="es-ES" dirty="0"/>
          </a:p>
          <a:p>
            <a:pPr algn="just"/>
            <a:r>
              <a:rPr lang="es-ES" dirty="0" err="1"/>
              <a:t>Cc.U</a:t>
            </a:r>
            <a:r>
              <a:rPr lang="es-ES" dirty="0"/>
              <a:t>,</a:t>
            </a:r>
          </a:p>
          <a:p>
            <a:pPr algn="just"/>
            <a:r>
              <a:rPr lang="es-ES" dirty="0"/>
              <a:t>Valores de las corrientes de cortocircuito en función </a:t>
            </a:r>
            <a:r>
              <a:rPr lang="es-ES" dirty="0" smtClean="0"/>
              <a:t>de las </a:t>
            </a:r>
            <a:r>
              <a:rPr lang="es-ES" dirty="0"/>
              <a:t>impedancias directa, inversa </a:t>
            </a:r>
            <a:r>
              <a:rPr lang="es-ES" dirty="0" smtClean="0"/>
              <a:t>y </a:t>
            </a:r>
            <a:r>
              <a:rPr lang="es-ES" dirty="0" err="1" smtClean="0"/>
              <a:t>homopolarEN</a:t>
            </a:r>
            <a:r>
              <a:rPr lang="es-ES" dirty="0" smtClean="0"/>
              <a:t> </a:t>
            </a:r>
            <a:r>
              <a:rPr lang="es-ES" dirty="0"/>
              <a:t>ESTA CLASE</a:t>
            </a:r>
          </a:p>
          <a:p>
            <a:pPr algn="just"/>
            <a:r>
              <a:rPr lang="es-ES" dirty="0" err="1"/>
              <a:t>Wai</a:t>
            </a:r>
            <a:r>
              <a:rPr lang="es-ES" dirty="0"/>
              <a:t> (</a:t>
            </a:r>
            <a:r>
              <a:rPr lang="es-ES" dirty="0" err="1"/>
              <a:t>oa</a:t>
            </a:r>
            <a:endParaRPr lang="es-ES" dirty="0"/>
          </a:p>
          <a:p>
            <a:pPr algn="just"/>
            <a:r>
              <a:rPr lang="es-ES" dirty="0" smtClean="0"/>
              <a:t>EE SERRA </a:t>
            </a:r>
            <a:r>
              <a:rPr lang="es-ES" dirty="0"/>
              <a:t>LAS </a:t>
            </a:r>
          </a:p>
          <a:p>
            <a:pPr algn="just"/>
            <a:r>
              <a:rPr lang="es-ES" dirty="0"/>
              <a:t>OEA </a:t>
            </a:r>
            <a:r>
              <a:rPr lang="es-ES" dirty="0" smtClean="0"/>
              <a:t>E A </a:t>
            </a:r>
            <a:r>
              <a:rPr lang="es-ES" dirty="0"/>
              <a:t>RSE</a:t>
            </a:r>
          </a:p>
          <a:p>
            <a:pPr algn="just"/>
            <a:r>
              <a:rPr lang="es-ES" dirty="0"/>
              <a:t>AA NEO EA</a:t>
            </a:r>
          </a:p>
          <a:p>
            <a:pPr algn="just"/>
            <a:r>
              <a:rPr lang="es-ES" dirty="0"/>
              <a:t>Sumario</a:t>
            </a:r>
          </a:p>
          <a:p>
            <a:pPr algn="just"/>
            <a:r>
              <a:rPr lang="es-ES" dirty="0" smtClean="0"/>
              <a:t>n la clase anterior </a:t>
            </a:r>
            <a:r>
              <a:rPr lang="es-ES" dirty="0"/>
              <a:t>conocimos </a:t>
            </a:r>
            <a:r>
              <a:rPr lang="es-ES" dirty="0" smtClean="0"/>
              <a:t>los valores</a:t>
            </a:r>
            <a:endParaRPr lang="es-ES" dirty="0"/>
          </a:p>
          <a:p>
            <a:pPr algn="just"/>
            <a:r>
              <a:rPr lang="es-ES" dirty="0" smtClean="0"/>
              <a:t>de carga y los tipos de cables </a:t>
            </a:r>
            <a:r>
              <a:rPr lang="es-ES" dirty="0"/>
              <a:t>usados</a:t>
            </a:r>
          </a:p>
          <a:p>
            <a:pPr algn="just"/>
            <a:r>
              <a:rPr lang="es-ES" dirty="0" smtClean="0"/>
              <a:t>en las líneas definidas en una instalación </a:t>
            </a:r>
            <a:endParaRPr lang="es-ES" dirty="0"/>
          </a:p>
          <a:p>
            <a:pPr algn="just"/>
            <a:r>
              <a:rPr lang="es-ES" dirty="0"/>
              <a:t>eléctrica. Vimos </a:t>
            </a:r>
            <a:r>
              <a:rPr lang="es-ES" dirty="0" smtClean="0"/>
              <a:t>el esquema </a:t>
            </a:r>
            <a:r>
              <a:rPr lang="es-ES" dirty="0"/>
              <a:t>general de</a:t>
            </a:r>
          </a:p>
          <a:p>
            <a:pPr algn="just"/>
            <a:r>
              <a:rPr lang="es-ES" dirty="0"/>
              <a:t>instalación </a:t>
            </a:r>
            <a:r>
              <a:rPr lang="es-ES" dirty="0" smtClean="0"/>
              <a:t>y el circuito de alumbrado </a:t>
            </a:r>
            <a:r>
              <a:rPr lang="es-ES" dirty="0"/>
              <a:t>y</a:t>
            </a:r>
          </a:p>
          <a:p>
            <a:pPr algn="just"/>
            <a:r>
              <a:rPr lang="es-ES" dirty="0"/>
              <a:t>tomacorrientes, </a:t>
            </a:r>
            <a:r>
              <a:rPr lang="es-ES" dirty="0" smtClean="0"/>
              <a:t>el proceso de determina- </a:t>
            </a:r>
            <a:endParaRPr lang="es-ES" dirty="0"/>
          </a:p>
          <a:p>
            <a:pPr algn="just"/>
            <a:r>
              <a:rPr lang="es-ES" dirty="0" err="1" smtClean="0"/>
              <a:t>ción</a:t>
            </a:r>
            <a:r>
              <a:rPr lang="es-ES" dirty="0" smtClean="0"/>
              <a:t> de corrientes </a:t>
            </a:r>
            <a:r>
              <a:rPr lang="es-ES" dirty="0"/>
              <a:t>máximas </a:t>
            </a:r>
            <a:r>
              <a:rPr lang="es-ES" dirty="0" smtClean="0"/>
              <a:t>para bocas de</a:t>
            </a:r>
            <a:endParaRPr lang="es-ES" dirty="0"/>
          </a:p>
          <a:p>
            <a:pPr algn="just"/>
            <a:r>
              <a:rPr lang="es-ES" dirty="0"/>
              <a:t>Planos </a:t>
            </a:r>
            <a:r>
              <a:rPr lang="es-ES" dirty="0" smtClean="0"/>
              <a:t>y materiales</a:t>
            </a:r>
            <a:endParaRPr lang="es-ES" dirty="0"/>
          </a:p>
          <a:p>
            <a:pPr algn="just"/>
            <a:r>
              <a:rPr lang="es-ES" dirty="0"/>
              <a:t>Requisitos </a:t>
            </a:r>
            <a:r>
              <a:rPr lang="es-ES" dirty="0" smtClean="0"/>
              <a:t>para electrificar </a:t>
            </a:r>
            <a:r>
              <a:rPr lang="es-ES" dirty="0"/>
              <a:t>este </a:t>
            </a:r>
          </a:p>
          <a:p>
            <a:pPr algn="just"/>
            <a:r>
              <a:rPr lang="es-ES" dirty="0" smtClean="0"/>
              <a:t>tipo de locales</a:t>
            </a:r>
            <a:r>
              <a:rPr lang="es-ES" dirty="0"/>
              <a:t>.</a:t>
            </a:r>
          </a:p>
          <a:p>
            <a:pPr algn="just"/>
            <a:r>
              <a:rPr lang="es-ES" dirty="0"/>
              <a:t>iluminación, </a:t>
            </a:r>
            <a:r>
              <a:rPr lang="es-ES" dirty="0" smtClean="0"/>
              <a:t>tomacorrientes y protección. 1 </a:t>
            </a:r>
            <a:r>
              <a:rPr lang="es-ES" dirty="0" err="1" smtClean="0"/>
              <a:t>ÚraGA</a:t>
            </a:r>
            <a:r>
              <a:rPr lang="es-ES" dirty="0" smtClean="0"/>
              <a:t> 06 </a:t>
            </a:r>
            <a:r>
              <a:rPr lang="es-ES" dirty="0" err="1" smtClean="0"/>
              <a:t>EÓn</a:t>
            </a:r>
            <a:endParaRPr lang="es-ES" dirty="0"/>
          </a:p>
          <a:p>
            <a:pPr algn="just"/>
            <a:r>
              <a:rPr lang="es-ES" dirty="0"/>
              <a:t>Requisitos </a:t>
            </a:r>
            <a:r>
              <a:rPr lang="es-ES" dirty="0" smtClean="0"/>
              <a:t>para electrificar </a:t>
            </a:r>
            <a:endParaRPr lang="es-ES" dirty="0"/>
          </a:p>
          <a:p>
            <a:pPr algn="just"/>
            <a:r>
              <a:rPr lang="es-ES" dirty="0"/>
              <a:t>viviendas</a:t>
            </a:r>
          </a:p>
          <a:p>
            <a:pPr algn="just"/>
            <a:r>
              <a:rPr lang="es-ES" dirty="0" smtClean="0"/>
              <a:t>y oficinas</a:t>
            </a:r>
            <a:r>
              <a:rPr lang="es-ES" dirty="0"/>
              <a:t>.</a:t>
            </a:r>
          </a:p>
          <a:p>
            <a:pPr algn="just"/>
            <a:r>
              <a:rPr lang="es-ES" dirty="0" smtClean="0"/>
              <a:t>] 1 4 Baños y clasificación por </a:t>
            </a:r>
            <a:r>
              <a:rPr lang="es-ES" dirty="0"/>
              <a:t>zonas</a:t>
            </a:r>
          </a:p>
          <a:p>
            <a:pPr algn="just"/>
            <a:r>
              <a:rPr lang="es-ES" dirty="0"/>
              <a:t>Prescripciones </a:t>
            </a:r>
            <a:r>
              <a:rPr lang="es-ES" dirty="0" smtClean="0"/>
              <a:t>para baños </a:t>
            </a:r>
            <a:endParaRPr lang="es-ES" dirty="0"/>
          </a:p>
          <a:p>
            <a:pPr algn="just"/>
            <a:r>
              <a:rPr lang="es-ES" dirty="0" smtClean="0"/>
              <a:t>y clasificación por </a:t>
            </a:r>
            <a:r>
              <a:rPr lang="es-ES" dirty="0"/>
              <a:t>zonas.</a:t>
            </a:r>
          </a:p>
          <a:p>
            <a:pPr algn="just"/>
            <a:r>
              <a:rPr lang="es-ES" dirty="0"/>
              <a:t>También detallamos </a:t>
            </a:r>
            <a:r>
              <a:rPr lang="es-ES" dirty="0" smtClean="0"/>
              <a:t>los criterios para </a:t>
            </a:r>
            <a:r>
              <a:rPr lang="es-ES" dirty="0" err="1" smtClean="0"/>
              <a:t>deter</a:t>
            </a:r>
            <a:r>
              <a:rPr lang="es-ES" dirty="0" smtClean="0"/>
              <a:t>- </a:t>
            </a:r>
            <a:endParaRPr lang="es-ES" dirty="0"/>
          </a:p>
          <a:p>
            <a:pPr algn="just"/>
            <a:r>
              <a:rPr lang="es-ES" dirty="0"/>
              <a:t>minar </a:t>
            </a:r>
            <a:r>
              <a:rPr lang="es-ES" dirty="0" smtClean="0"/>
              <a:t>la cantidad de bocas </a:t>
            </a:r>
            <a:r>
              <a:rPr lang="es-ES" dirty="0"/>
              <a:t>por circuito, </a:t>
            </a:r>
            <a:r>
              <a:rPr lang="es-ES" dirty="0" smtClean="0"/>
              <a:t>y los </a:t>
            </a:r>
            <a:endParaRPr lang="es-ES" dirty="0"/>
          </a:p>
          <a:p>
            <a:pPr algn="just"/>
            <a:r>
              <a:rPr lang="es-ES" dirty="0"/>
              <a:t>circuitos </a:t>
            </a:r>
            <a:r>
              <a:rPr lang="es-ES" dirty="0" smtClean="0"/>
              <a:t>de usos </a:t>
            </a:r>
            <a:r>
              <a:rPr lang="es-ES" dirty="0"/>
              <a:t>especiales </a:t>
            </a:r>
            <a:r>
              <a:rPr lang="es-ES" dirty="0" smtClean="0"/>
              <a:t>y específicos</a:t>
            </a:r>
            <a:r>
              <a:rPr lang="es-ES" dirty="0"/>
              <a:t>.</a:t>
            </a:r>
          </a:p>
          <a:p>
            <a:pPr algn="just"/>
            <a:r>
              <a:rPr lang="es-ES" dirty="0"/>
              <a:t>En esta clase analizaremos cómo se </a:t>
            </a:r>
            <a:r>
              <a:rPr lang="es-ES" dirty="0" err="1" smtClean="0"/>
              <a:t>dise</a:t>
            </a:r>
            <a:r>
              <a:rPr lang="es-ES" dirty="0" smtClean="0"/>
              <a:t>- </a:t>
            </a:r>
            <a:endParaRPr lang="es-ES" dirty="0"/>
          </a:p>
          <a:p>
            <a:pPr algn="just"/>
            <a:r>
              <a:rPr lang="es-ES" dirty="0" err="1"/>
              <a:t>ñan</a:t>
            </a:r>
            <a:r>
              <a:rPr lang="es-ES" dirty="0"/>
              <a:t> los reglamentos que debemos </a:t>
            </a:r>
            <a:r>
              <a:rPr lang="es-ES" dirty="0" err="1" smtClean="0"/>
              <a:t>consi</a:t>
            </a:r>
            <a:r>
              <a:rPr lang="es-ES" dirty="0" smtClean="0"/>
              <a:t>- </a:t>
            </a:r>
            <a:endParaRPr lang="es-ES" dirty="0"/>
          </a:p>
          <a:p>
            <a:pPr algn="just"/>
            <a:r>
              <a:rPr lang="es-ES" dirty="0" err="1"/>
              <a:t>derar</a:t>
            </a:r>
            <a:r>
              <a:rPr lang="es-ES" dirty="0"/>
              <a:t> a la hora de encarar un proyecto de </a:t>
            </a:r>
          </a:p>
          <a:p>
            <a:pPr algn="just"/>
            <a:r>
              <a:rPr lang="es-ES" dirty="0"/>
              <a:t>electrificación, y el alcance que poseen.</a:t>
            </a:r>
          </a:p>
          <a:p>
            <a:pPr algn="just"/>
            <a:r>
              <a:rPr lang="es-ES" dirty="0"/>
              <a:t>Veremos </a:t>
            </a:r>
            <a:r>
              <a:rPr lang="es-ES" dirty="0" smtClean="0"/>
              <a:t>la importancia de la creación</a:t>
            </a:r>
            <a:endParaRPr lang="es-ES" dirty="0"/>
          </a:p>
          <a:p>
            <a:pPr algn="just"/>
            <a:r>
              <a:rPr lang="es-ES" dirty="0" smtClean="0"/>
              <a:t>de los planos y croquis, así como el uso</a:t>
            </a:r>
            <a:endParaRPr lang="es-ES" dirty="0"/>
          </a:p>
          <a:p>
            <a:pPr algn="just"/>
            <a:r>
              <a:rPr lang="es-ES" dirty="0" smtClean="0"/>
              <a:t>de los materiales </a:t>
            </a:r>
            <a:r>
              <a:rPr lang="es-ES" dirty="0"/>
              <a:t>normalizados. También </a:t>
            </a:r>
          </a:p>
          <a:p>
            <a:pPr algn="just"/>
            <a:r>
              <a:rPr lang="es-ES" dirty="0"/>
              <a:t>analizaremos </a:t>
            </a:r>
            <a:r>
              <a:rPr lang="es-ES" dirty="0" smtClean="0"/>
              <a:t>el grado de electrificación </a:t>
            </a:r>
            <a:endParaRPr lang="es-ES" dirty="0"/>
          </a:p>
          <a:p>
            <a:pPr algn="just"/>
            <a:r>
              <a:rPr lang="es-ES" dirty="0" smtClean="0"/>
              <a:t>para viviendas y oficina, las prescripciones </a:t>
            </a:r>
            <a:endParaRPr lang="es-ES" dirty="0"/>
          </a:p>
          <a:p>
            <a:pPr algn="just"/>
            <a:r>
              <a:rPr lang="es-ES" dirty="0" smtClean="0"/>
              <a:t>para aplicar en baños y la instalación de </a:t>
            </a:r>
            <a:endParaRPr lang="es-ES" dirty="0"/>
          </a:p>
          <a:p>
            <a:pPr algn="just"/>
            <a:r>
              <a:rPr lang="es-ES" dirty="0"/>
              <a:t>equipos </a:t>
            </a:r>
            <a:r>
              <a:rPr lang="es-ES" dirty="0" err="1"/>
              <a:t>fijos.de</a:t>
            </a:r>
            <a:r>
              <a:rPr lang="es-ES" dirty="0"/>
              <a:t>_</a:t>
            </a:r>
          </a:p>
          <a:p>
            <a:pPr algn="just"/>
            <a:r>
              <a:rPr lang="es-ES" dirty="0"/>
              <a:t>CLASE 17</a:t>
            </a:r>
          </a:p>
          <a:p>
            <a:pPr algn="just"/>
            <a:r>
              <a:rPr lang="es-ES" dirty="0"/>
              <a:t>AMAA</a:t>
            </a:r>
          </a:p>
          <a:p>
            <a:pPr algn="just"/>
            <a:r>
              <a:rPr lang="es-ES" dirty="0"/>
              <a:t>DU</a:t>
            </a:r>
          </a:p>
          <a:p>
            <a:pPr algn="just"/>
            <a:r>
              <a:rPr lang="es-ES" dirty="0"/>
              <a:t>MNNO</a:t>
            </a:r>
          </a:p>
          <a:p>
            <a:pPr algn="just"/>
            <a:r>
              <a:rPr lang="es-ES" dirty="0" smtClean="0"/>
              <a:t>Y MATERIALES</a:t>
            </a:r>
            <a:endParaRPr lang="es-ES" dirty="0"/>
          </a:p>
          <a:p>
            <a:pPr algn="just"/>
            <a:r>
              <a:rPr lang="es-ES" dirty="0"/>
              <a:t>Como electricistas, nos basamos </a:t>
            </a:r>
            <a:r>
              <a:rPr lang="es-ES" dirty="0" smtClean="0"/>
              <a:t>en una </a:t>
            </a:r>
            <a:r>
              <a:rPr lang="es-ES" dirty="0"/>
              <a:t>reglamentación para realizar todos </a:t>
            </a:r>
          </a:p>
          <a:p>
            <a:pPr algn="just"/>
            <a:r>
              <a:rPr lang="es-ES" dirty="0"/>
              <a:t>nuestros proyectos de obra </a:t>
            </a:r>
            <a:r>
              <a:rPr lang="es-ES" dirty="0" smtClean="0"/>
              <a:t>y eléctricos en general</a:t>
            </a:r>
            <a:r>
              <a:rPr lang="es-ES" dirty="0"/>
              <a:t>. Aquí conoceremos</a:t>
            </a:r>
          </a:p>
          <a:p>
            <a:pPr algn="just"/>
            <a:r>
              <a:rPr lang="es-ES" dirty="0" smtClean="0"/>
              <a:t>los reglamentos </a:t>
            </a:r>
            <a:r>
              <a:rPr lang="es-ES" dirty="0"/>
              <a:t>más importantes, </a:t>
            </a:r>
            <a:r>
              <a:rPr lang="es-ES" dirty="0" smtClean="0"/>
              <a:t>los planos y materiales </a:t>
            </a:r>
            <a:r>
              <a:rPr lang="es-ES" dirty="0"/>
              <a:t>normalizados.</a:t>
            </a:r>
          </a:p>
          <a:p>
            <a:pPr algn="just"/>
            <a:r>
              <a:rPr lang="es-ES" dirty="0" smtClean="0"/>
              <a:t>- l fin del uso de las reglamentaciones es establecer </a:t>
            </a:r>
            <a:endParaRPr lang="es-ES" dirty="0"/>
          </a:p>
          <a:p>
            <a:pPr algn="just"/>
            <a:r>
              <a:rPr lang="es-ES" dirty="0" smtClean="0"/>
              <a:t>ciertas reglas y normas para hacer eficientes y se-</a:t>
            </a:r>
            <a:endParaRPr lang="es-ES" dirty="0"/>
          </a:p>
          <a:p>
            <a:pPr algn="just"/>
            <a:r>
              <a:rPr lang="es-ES" dirty="0"/>
              <a:t>guras todas </a:t>
            </a:r>
            <a:r>
              <a:rPr lang="es-ES" dirty="0" smtClean="0"/>
              <a:t>las instalaciones. Si respetamos los puntos </a:t>
            </a:r>
            <a:r>
              <a:rPr lang="es-ES" dirty="0"/>
              <a:t>de </a:t>
            </a:r>
          </a:p>
          <a:p>
            <a:pPr algn="just"/>
            <a:r>
              <a:rPr lang="es-ES" dirty="0" smtClean="0"/>
              <a:t>la reglamentación</a:t>
            </a:r>
            <a:r>
              <a:rPr lang="es-ES" dirty="0"/>
              <a:t>, podremos lograr </a:t>
            </a:r>
            <a:r>
              <a:rPr lang="es-ES" dirty="0" smtClean="0"/>
              <a:t>las bases </a:t>
            </a:r>
            <a:r>
              <a:rPr lang="es-ES" dirty="0"/>
              <a:t>para una </a:t>
            </a:r>
            <a:r>
              <a:rPr lang="es-ES" dirty="0" err="1" smtClean="0"/>
              <a:t>ins</a:t>
            </a:r>
            <a:r>
              <a:rPr lang="es-ES" dirty="0" smtClean="0"/>
              <a:t>- </a:t>
            </a:r>
            <a:endParaRPr lang="es-ES" dirty="0"/>
          </a:p>
          <a:p>
            <a:pPr algn="just"/>
            <a:r>
              <a:rPr lang="es-ES" dirty="0" err="1" smtClean="0"/>
              <a:t>talación</a:t>
            </a:r>
            <a:r>
              <a:rPr lang="es-ES" dirty="0" smtClean="0"/>
              <a:t> eficiente. En la Argentina, debemos </a:t>
            </a:r>
            <a:r>
              <a:rPr lang="es-ES" dirty="0"/>
              <a:t>considerar el </a:t>
            </a:r>
          </a:p>
          <a:p>
            <a:pPr algn="just"/>
            <a:r>
              <a:rPr lang="es-ES" dirty="0"/>
              <a:t>reglamento </a:t>
            </a:r>
            <a:r>
              <a:rPr lang="es-ES" dirty="0" smtClean="0"/>
              <a:t>de la Asociación </a:t>
            </a:r>
            <a:r>
              <a:rPr lang="es-ES" dirty="0"/>
              <a:t>Electrotécnica Argentina. </a:t>
            </a:r>
          </a:p>
          <a:p>
            <a:pPr algn="just"/>
            <a:r>
              <a:rPr lang="es-ES" dirty="0"/>
              <a:t>Asimismo, </a:t>
            </a:r>
            <a:r>
              <a:rPr lang="es-ES" dirty="0" smtClean="0"/>
              <a:t>la Norma Oficial Mexicana o NOM fue elabora-</a:t>
            </a:r>
            <a:endParaRPr lang="es-ES" dirty="0"/>
          </a:p>
          <a:p>
            <a:pPr algn="just"/>
            <a:r>
              <a:rPr lang="es-ES" dirty="0"/>
              <a:t>da por el Comité Consultivo Nacional de Normalización de </a:t>
            </a:r>
          </a:p>
          <a:p>
            <a:pPr algn="just"/>
            <a:r>
              <a:rPr lang="es-ES" dirty="0"/>
              <a:t>Instalaciones Eléctricas y por la Dirección General de </a:t>
            </a:r>
            <a:r>
              <a:rPr lang="es-ES" dirty="0" err="1" smtClean="0"/>
              <a:t>Dis</a:t>
            </a:r>
            <a:r>
              <a:rPr lang="es-ES" dirty="0" smtClean="0"/>
              <a:t>- </a:t>
            </a:r>
            <a:endParaRPr lang="es-ES" dirty="0"/>
          </a:p>
          <a:p>
            <a:pPr algn="just"/>
            <a:r>
              <a:rPr lang="es-ES" dirty="0" err="1"/>
              <a:t>tribución</a:t>
            </a:r>
            <a:r>
              <a:rPr lang="es-ES" dirty="0"/>
              <a:t> y Abastecimiento de Energía Eléctrica y Recursos </a:t>
            </a:r>
          </a:p>
          <a:p>
            <a:pPr algn="just"/>
            <a:r>
              <a:rPr lang="es-ES" dirty="0"/>
              <a:t>Nucleares de la Secretaría de Energía con el apoyo de </a:t>
            </a:r>
            <a:r>
              <a:rPr lang="es-ES" dirty="0" err="1" smtClean="0"/>
              <a:t>insti</a:t>
            </a:r>
            <a:r>
              <a:rPr lang="es-ES" dirty="0" smtClean="0"/>
              <a:t>- </a:t>
            </a:r>
            <a:endParaRPr lang="es-ES" dirty="0"/>
          </a:p>
          <a:p>
            <a:pPr algn="just"/>
            <a:r>
              <a:rPr lang="es-ES" dirty="0" err="1"/>
              <a:t>tuciones</a:t>
            </a:r>
            <a:r>
              <a:rPr lang="es-ES" dirty="0"/>
              <a:t> como AMDROC y AMERIC, entre otras. Esta norma </a:t>
            </a:r>
          </a:p>
          <a:p>
            <a:pPr algn="just"/>
            <a:r>
              <a:rPr lang="es-ES" dirty="0"/>
              <a:t>establece los lineamientos que debemos tener en cuenta </a:t>
            </a:r>
          </a:p>
          <a:p>
            <a:pPr algn="just"/>
            <a:r>
              <a:rPr lang="es-ES" dirty="0"/>
              <a:t>para realizar una instalación eléctrica en México.</a:t>
            </a:r>
          </a:p>
          <a:p>
            <a:pPr algn="just"/>
            <a:r>
              <a:rPr lang="es-ES" dirty="0"/>
              <a:t>Los reglamentos son un compendio de todos los aspectos </a:t>
            </a:r>
          </a:p>
          <a:p>
            <a:pPr algn="just"/>
            <a:r>
              <a:rPr lang="es-ES" dirty="0"/>
              <a:t>que hacen al conexionado de tableros, circuitos, </a:t>
            </a:r>
            <a:r>
              <a:rPr lang="es-ES" dirty="0" err="1" smtClean="0"/>
              <a:t>lumina</a:t>
            </a:r>
            <a:r>
              <a:rPr lang="es-ES" dirty="0" smtClean="0"/>
              <a:t>- </a:t>
            </a:r>
            <a:endParaRPr lang="es-ES" dirty="0"/>
          </a:p>
          <a:p>
            <a:pPr algn="just"/>
            <a:r>
              <a:rPr lang="es-ES" dirty="0" err="1"/>
              <a:t>rias</a:t>
            </a:r>
            <a:r>
              <a:rPr lang="es-ES" dirty="0"/>
              <a:t> y puesta a tierra, que fue recopilado y normalizado </a:t>
            </a:r>
          </a:p>
          <a:p>
            <a:pPr algn="just"/>
            <a:r>
              <a:rPr lang="es-ES" dirty="0"/>
              <a:t>por numerosas y diversas asociaciones de electricistas </a:t>
            </a:r>
          </a:p>
          <a:p>
            <a:pPr algn="just"/>
            <a:r>
              <a:rPr lang="es-ES" dirty="0"/>
              <a:t>alrededor del país.</a:t>
            </a:r>
          </a:p>
          <a:p>
            <a:pPr algn="just"/>
            <a:r>
              <a:rPr lang="es-ES" dirty="0"/>
              <a:t>La necesidad de que exista un reglamento que normalice</a:t>
            </a:r>
          </a:p>
          <a:p>
            <a:pPr algn="just"/>
            <a:r>
              <a:rPr lang="es-ES" dirty="0"/>
              <a:t>métodos y técnicas se origina en el hecho de poder </a:t>
            </a:r>
            <a:r>
              <a:rPr lang="es-ES" dirty="0" err="1"/>
              <a:t>reali</a:t>
            </a:r>
            <a:r>
              <a:rPr lang="es-ES" dirty="0"/>
              <a:t>-</a:t>
            </a:r>
          </a:p>
          <a:p>
            <a:pPr algn="just"/>
            <a:r>
              <a:rPr lang="es-ES" dirty="0"/>
              <a:t>La Asociación Electrotécnica Argentina </a:t>
            </a:r>
            <a:r>
              <a:rPr lang="es-ES" dirty="0" smtClean="0"/>
              <a:t>es una </a:t>
            </a:r>
            <a:r>
              <a:rPr lang="es-ES" dirty="0"/>
              <a:t>entidad sin </a:t>
            </a:r>
          </a:p>
          <a:p>
            <a:pPr algn="just"/>
            <a:r>
              <a:rPr lang="es-ES" dirty="0"/>
              <a:t>fines de lucro que, desde hace más de 100 años, </a:t>
            </a:r>
            <a:r>
              <a:rPr lang="es-ES" dirty="0" smtClean="0"/>
              <a:t>ha regido</a:t>
            </a:r>
            <a:endParaRPr lang="es-ES" dirty="0"/>
          </a:p>
          <a:p>
            <a:pPr algn="just"/>
            <a:r>
              <a:rPr lang="es-ES" dirty="0"/>
              <a:t>en los lineamientos de </a:t>
            </a:r>
            <a:r>
              <a:rPr lang="es-ES" dirty="0" smtClean="0"/>
              <a:t>la electrotecnia </a:t>
            </a:r>
            <a:r>
              <a:rPr lang="es-ES" dirty="0"/>
              <a:t>en ese país.</a:t>
            </a:r>
          </a:p>
          <a:p>
            <a:pPr algn="just"/>
            <a:r>
              <a:rPr lang="es-ES" dirty="0"/>
              <a:t>zar tareas sustentables que satisfagan los requerimientos </a:t>
            </a:r>
          </a:p>
          <a:p>
            <a:pPr algn="just"/>
            <a:r>
              <a:rPr lang="es-ES" dirty="0"/>
              <a:t>de la sociedad y poder brindar un servicio determinado de </a:t>
            </a:r>
          </a:p>
          <a:p>
            <a:pPr algn="just"/>
            <a:r>
              <a:rPr lang="es-ES" dirty="0"/>
              <a:t>una forma adecuada en su aspecto técnico. Para la con-</a:t>
            </a:r>
          </a:p>
          <a:p>
            <a:pPr algn="just"/>
            <a:r>
              <a:rPr lang="es-ES" dirty="0"/>
              <a:t>La AEA tiene </a:t>
            </a:r>
            <a:r>
              <a:rPr lang="es-ES" dirty="0" smtClean="0"/>
              <a:t>la </a:t>
            </a:r>
            <a:r>
              <a:rPr lang="es-ES" dirty="0" err="1" smtClean="0"/>
              <a:t>facul</a:t>
            </a:r>
            <a:r>
              <a:rPr lang="es-ES" dirty="0" smtClean="0"/>
              <a:t>- </a:t>
            </a:r>
            <a:endParaRPr lang="es-ES" dirty="0"/>
          </a:p>
          <a:p>
            <a:pPr algn="just"/>
            <a:r>
              <a:rPr lang="es-ES" dirty="0" err="1"/>
              <a:t>tad</a:t>
            </a:r>
            <a:r>
              <a:rPr lang="es-ES" dirty="0"/>
              <a:t> de realizar </a:t>
            </a:r>
            <a:r>
              <a:rPr lang="es-ES" dirty="0" err="1" smtClean="0"/>
              <a:t>certifi</a:t>
            </a:r>
            <a:r>
              <a:rPr lang="es-ES" dirty="0" smtClean="0"/>
              <a:t>- </a:t>
            </a:r>
            <a:endParaRPr lang="es-ES" dirty="0"/>
          </a:p>
          <a:p>
            <a:pPr algn="just"/>
            <a:r>
              <a:rPr lang="es-ES" dirty="0" err="1"/>
              <a:t>cación</a:t>
            </a:r>
            <a:r>
              <a:rPr lang="es-ES" dirty="0"/>
              <a:t> de aptitudes de </a:t>
            </a:r>
          </a:p>
          <a:p>
            <a:pPr algn="just"/>
            <a:r>
              <a:rPr lang="es-ES" dirty="0"/>
              <a:t>las personas. Para ello</a:t>
            </a:r>
          </a:p>
          <a:p>
            <a:pPr algn="just"/>
            <a:r>
              <a:rPr lang="es-ES" dirty="0"/>
              <a:t>los califica según su</a:t>
            </a:r>
          </a:p>
          <a:p>
            <a:pPr algn="just"/>
            <a:r>
              <a:rPr lang="es-ES" dirty="0"/>
              <a:t>conocimiento </a:t>
            </a:r>
            <a:r>
              <a:rPr lang="es-ES" dirty="0" smtClean="0"/>
              <a:t>y </a:t>
            </a:r>
            <a:r>
              <a:rPr lang="es-ES" dirty="0" err="1" smtClean="0"/>
              <a:t>expe</a:t>
            </a:r>
            <a:r>
              <a:rPr lang="es-ES" dirty="0" smtClean="0"/>
              <a:t>- </a:t>
            </a:r>
            <a:endParaRPr lang="es-ES" dirty="0"/>
          </a:p>
          <a:p>
            <a:pPr algn="just"/>
            <a:r>
              <a:rPr lang="es-ES" dirty="0" err="1"/>
              <a:t>riencia</a:t>
            </a:r>
            <a:r>
              <a:rPr lang="es-ES" dirty="0"/>
              <a:t>, valorando cada </a:t>
            </a:r>
          </a:p>
          <a:p>
            <a:pPr algn="just"/>
            <a:r>
              <a:rPr lang="es-ES" dirty="0"/>
              <a:t>punto de su </a:t>
            </a:r>
            <a:r>
              <a:rPr lang="es-ES" dirty="0" err="1"/>
              <a:t>formación.formación</a:t>
            </a:r>
            <a:r>
              <a:rPr lang="es-ES" dirty="0"/>
              <a:t> </a:t>
            </a:r>
            <a:r>
              <a:rPr lang="es-ES" dirty="0" smtClean="0"/>
              <a:t>del contenido del reglamento</a:t>
            </a:r>
            <a:r>
              <a:rPr lang="es-ES" dirty="0"/>
              <a:t>, </a:t>
            </a:r>
            <a:r>
              <a:rPr lang="es-ES" dirty="0" smtClean="0"/>
              <a:t>se requirió la par- todas las actividades </a:t>
            </a:r>
            <a:r>
              <a:rPr lang="es-ES" dirty="0"/>
              <a:t>normalizadas </a:t>
            </a:r>
            <a:r>
              <a:rPr lang="es-ES" dirty="0" smtClean="0"/>
              <a:t>y convenidas </a:t>
            </a:r>
            <a:r>
              <a:rPr lang="es-ES" dirty="0"/>
              <a:t>por </a:t>
            </a:r>
            <a:r>
              <a:rPr lang="es-ES" dirty="0" smtClean="0"/>
              <a:t>en- </a:t>
            </a:r>
            <a:endParaRPr lang="es-ES" dirty="0"/>
          </a:p>
          <a:p>
            <a:pPr algn="just"/>
            <a:r>
              <a:rPr lang="es-ES" dirty="0" err="1" smtClean="0"/>
              <a:t>ticipación</a:t>
            </a:r>
            <a:r>
              <a:rPr lang="es-ES" dirty="0" smtClean="0"/>
              <a:t> de profesionales, asociaciones, agrupaciones, </a:t>
            </a:r>
            <a:r>
              <a:rPr lang="es-ES" dirty="0" err="1" smtClean="0"/>
              <a:t>tidades</a:t>
            </a:r>
            <a:r>
              <a:rPr lang="es-ES" dirty="0" smtClean="0"/>
              <a:t> </a:t>
            </a:r>
            <a:r>
              <a:rPr lang="es-ES" dirty="0"/>
              <a:t>de </a:t>
            </a:r>
            <a:r>
              <a:rPr lang="es-ES" dirty="0" smtClean="0"/>
              <a:t>toda índole </a:t>
            </a:r>
            <a:r>
              <a:rPr lang="es-ES" dirty="0"/>
              <a:t>dentro </a:t>
            </a:r>
            <a:r>
              <a:rPr lang="es-ES" dirty="0" smtClean="0"/>
              <a:t>del sector </a:t>
            </a:r>
            <a:r>
              <a:rPr lang="es-ES" dirty="0"/>
              <a:t>electrotécnico. </a:t>
            </a:r>
          </a:p>
          <a:p>
            <a:pPr algn="just"/>
            <a:r>
              <a:rPr lang="es-ES" dirty="0"/>
              <a:t>ministerios</a:t>
            </a:r>
            <a:r>
              <a:rPr lang="es-ES" dirty="0" smtClean="0"/>
              <a:t>, gobiernos, secretarías y entidades privadas, 0 Definiciones: mucha de la terminología en determina- </a:t>
            </a:r>
            <a:endParaRPr lang="es-ES" dirty="0"/>
          </a:p>
          <a:p>
            <a:pPr algn="just"/>
            <a:r>
              <a:rPr lang="es-ES" dirty="0"/>
              <a:t>que han aportado </a:t>
            </a:r>
            <a:r>
              <a:rPr lang="es-ES" dirty="0" smtClean="0"/>
              <a:t>su experiencia y sus conocimientos para das situaciones puede resultar complicada o prestarse</a:t>
            </a:r>
            <a:endParaRPr lang="es-ES" dirty="0"/>
          </a:p>
          <a:p>
            <a:pPr algn="just"/>
            <a:r>
              <a:rPr lang="es-ES" dirty="0" smtClean="0"/>
              <a:t>el desarrollo de cada </a:t>
            </a:r>
            <a:r>
              <a:rPr lang="es-ES" dirty="0"/>
              <a:t>uno </a:t>
            </a:r>
            <a:r>
              <a:rPr lang="es-ES" dirty="0" smtClean="0"/>
              <a:t>de los ítems </a:t>
            </a:r>
            <a:r>
              <a:rPr lang="es-ES" dirty="0"/>
              <a:t>que </a:t>
            </a:r>
            <a:r>
              <a:rPr lang="es-ES" dirty="0" smtClean="0"/>
              <a:t>lo componen</a:t>
            </a:r>
            <a:r>
              <a:rPr lang="es-ES" dirty="0"/>
              <a:t>.</a:t>
            </a:r>
          </a:p>
          <a:p>
            <a:pPr algn="just"/>
            <a:r>
              <a:rPr lang="es-ES" dirty="0" smtClean="0"/>
              <a:t>a la confusión, por eso, la tercera parte establece </a:t>
            </a:r>
            <a:r>
              <a:rPr lang="es-ES" dirty="0" err="1" smtClean="0"/>
              <a:t>cla</a:t>
            </a:r>
            <a:r>
              <a:rPr lang="es-ES" dirty="0" smtClean="0"/>
              <a:t>-</a:t>
            </a:r>
            <a:endParaRPr lang="es-ES" dirty="0"/>
          </a:p>
          <a:p>
            <a:pPr algn="just"/>
            <a:r>
              <a:rPr lang="es-ES" dirty="0"/>
              <a:t>Un reglamento consta de diversos campos de aplicación ras definiciones de la terminología utilizada en toda la </a:t>
            </a:r>
          </a:p>
          <a:p>
            <a:pPr algn="just"/>
            <a:r>
              <a:rPr lang="es-ES" dirty="0"/>
              <a:t>que se dividen en partes dentro del mismo documento. </a:t>
            </a:r>
            <a:r>
              <a:rPr lang="es-ES" dirty="0" smtClean="0"/>
              <a:t>En- reglamentación</a:t>
            </a:r>
            <a:r>
              <a:rPr lang="es-ES" dirty="0"/>
              <a:t>. Esta misma terminología se usa en los </a:t>
            </a:r>
          </a:p>
          <a:p>
            <a:pPr algn="just"/>
            <a:r>
              <a:rPr lang="es-ES" dirty="0" err="1"/>
              <a:t>contraremos</a:t>
            </a:r>
            <a:r>
              <a:rPr lang="es-ES" dirty="0"/>
              <a:t> las siguientes: documentos relacionados y en las actas de obras, por lo</a:t>
            </a:r>
          </a:p>
          <a:p>
            <a:pPr algn="just"/>
            <a:r>
              <a:rPr lang="es-ES" dirty="0"/>
              <a:t>que </a:t>
            </a:r>
            <a:r>
              <a:rPr lang="es-ES" dirty="0" smtClean="0"/>
              <a:t>es importante </a:t>
            </a:r>
            <a:r>
              <a:rPr lang="es-ES" dirty="0"/>
              <a:t>manejar los términos adecuados para</a:t>
            </a:r>
          </a:p>
          <a:p>
            <a:pPr algn="just"/>
            <a:r>
              <a:rPr lang="es-ES" dirty="0" smtClean="0"/>
              <a:t>0 Aplicación: explica a grandes rasgos sobre qué y para describir la situación</a:t>
            </a:r>
            <a:r>
              <a:rPr lang="es-ES" dirty="0"/>
              <a:t>.</a:t>
            </a:r>
          </a:p>
          <a:p>
            <a:pPr algn="just"/>
            <a:r>
              <a:rPr lang="es-ES" dirty="0"/>
              <a:t>qué se utilizan los métodos y las normativas que se </a:t>
            </a:r>
            <a:r>
              <a:rPr lang="es-ES" dirty="0" err="1" smtClean="0"/>
              <a:t>apli</a:t>
            </a:r>
            <a:r>
              <a:rPr lang="es-ES" dirty="0" smtClean="0"/>
              <a:t>- </a:t>
            </a:r>
            <a:endParaRPr lang="es-ES" dirty="0"/>
          </a:p>
          <a:p>
            <a:pPr algn="just"/>
            <a:r>
              <a:rPr lang="es-ES" dirty="0" err="1"/>
              <a:t>carán</a:t>
            </a:r>
            <a:r>
              <a:rPr lang="es-ES" dirty="0"/>
              <a:t>; nos da a entender el contexto en el que </a:t>
            </a:r>
            <a:r>
              <a:rPr lang="es-ES" dirty="0" smtClean="0"/>
              <a:t>trabajare- </a:t>
            </a:r>
            <a:endParaRPr lang="es-ES" dirty="0"/>
          </a:p>
          <a:p>
            <a:pPr algn="just"/>
            <a:r>
              <a:rPr lang="es-ES" dirty="0" err="1"/>
              <a:t>mos</a:t>
            </a:r>
            <a:r>
              <a:rPr lang="es-ES" dirty="0"/>
              <a:t> y las herramientas que necesitaremos.</a:t>
            </a:r>
          </a:p>
          <a:p>
            <a:pPr algn="just"/>
            <a:r>
              <a:rPr lang="es-ES" dirty="0"/>
              <a:t>0 Alcance, objeto y principios fundamentales: la </a:t>
            </a:r>
            <a:r>
              <a:rPr lang="es-ES" dirty="0" err="1"/>
              <a:t>segun</a:t>
            </a:r>
            <a:r>
              <a:rPr lang="es-ES" dirty="0"/>
              <a:t>-</a:t>
            </a:r>
          </a:p>
          <a:p>
            <a:pPr algn="just"/>
            <a:r>
              <a:rPr lang="es-ES" dirty="0"/>
              <a:t>da parte busca identificar el objetivo de la </a:t>
            </a:r>
            <a:r>
              <a:rPr lang="es-ES" dirty="0" smtClean="0"/>
              <a:t>reglamenta- </a:t>
            </a:r>
            <a:endParaRPr lang="es-ES" dirty="0"/>
          </a:p>
          <a:p>
            <a:pPr algn="just"/>
            <a:r>
              <a:rPr lang="es-ES" dirty="0" err="1"/>
              <a:t>ción</a:t>
            </a:r>
            <a:r>
              <a:rPr lang="es-ES" dirty="0"/>
              <a:t>, que es establecer y satisfacer, en forma sostenida </a:t>
            </a:r>
          </a:p>
          <a:p>
            <a:pPr algn="just"/>
            <a:r>
              <a:rPr lang="es-ES" dirty="0"/>
              <a:t>y sustentable, los requerimientos de la sociedad. Esto </a:t>
            </a:r>
          </a:p>
          <a:p>
            <a:pPr algn="just"/>
            <a:r>
              <a:rPr lang="es-ES" dirty="0"/>
              <a:t>lo convierte en una guía confiable para el profesional</a:t>
            </a:r>
          </a:p>
          <a:p>
            <a:pPr algn="just"/>
            <a:r>
              <a:rPr lang="es-ES" dirty="0" smtClean="0"/>
              <a:t>En la </a:t>
            </a:r>
            <a:r>
              <a:rPr lang="es-ES" dirty="0"/>
              <a:t>Argentina,</a:t>
            </a:r>
          </a:p>
          <a:p>
            <a:pPr algn="just"/>
            <a:r>
              <a:rPr lang="es-ES" dirty="0"/>
              <a:t>la reglamentación AFA</a:t>
            </a:r>
          </a:p>
          <a:p>
            <a:pPr algn="just"/>
            <a:r>
              <a:rPr lang="es-ES" dirty="0" smtClean="0"/>
              <a:t>que brinda servicios relacionados con la electrotecnia BS el documento en el que </a:t>
            </a:r>
            <a:endParaRPr lang="es-ES" dirty="0"/>
          </a:p>
          <a:p>
            <a:pPr algn="just"/>
            <a:r>
              <a:rPr lang="es-ES" dirty="0" smtClean="0"/>
              <a:t>y debe aplicar buenas prácticas profesionales, </a:t>
            </a:r>
            <a:r>
              <a:rPr lang="es-ES" dirty="0" err="1" smtClean="0"/>
              <a:t>mante</a:t>
            </a:r>
            <a:r>
              <a:rPr lang="es-ES" dirty="0" smtClean="0"/>
              <a:t>-</a:t>
            </a:r>
            <a:endParaRPr lang="es-ES" dirty="0"/>
          </a:p>
          <a:p>
            <a:pPr algn="just"/>
            <a:r>
              <a:rPr lang="es-ES" dirty="0" err="1"/>
              <a:t>tividades</a:t>
            </a:r>
            <a:r>
              <a:rPr lang="es-ES" dirty="0"/>
              <a:t>, con </a:t>
            </a:r>
            <a:r>
              <a:rPr lang="es-ES" dirty="0" smtClean="0"/>
              <a:t>el apoyo de otros profesionales</a:t>
            </a:r>
            <a:r>
              <a:rPr lang="es-ES" dirty="0"/>
              <a:t>, empresas</a:t>
            </a:r>
          </a:p>
          <a:p>
            <a:pPr algn="just"/>
            <a:r>
              <a:rPr lang="es-ES" dirty="0"/>
              <a:t>del sector, y entidades oficiales, privadas y educativas. obras y proyectos seguros</a:t>
            </a:r>
          </a:p>
          <a:p>
            <a:pPr algn="just"/>
            <a:r>
              <a:rPr lang="es-ES" dirty="0"/>
              <a:t>E</a:t>
            </a:r>
          </a:p>
          <a:p>
            <a:pPr algn="just"/>
            <a:r>
              <a:rPr lang="es-ES" dirty="0" smtClean="0"/>
              <a:t>y confiables</a:t>
            </a:r>
            <a:endParaRPr lang="es-ES" dirty="0"/>
          </a:p>
          <a:p>
            <a:pPr algn="just"/>
            <a:r>
              <a:rPr lang="es-ES" dirty="0"/>
              <a:t>La reglamentación tiene validez a nivel nacional, ya que </a:t>
            </a:r>
          </a:p>
          <a:p>
            <a:pPr algn="just"/>
            <a:r>
              <a:rPr lang="es-ES" dirty="0"/>
              <a:t>está compuesta por normativas y reglamentos que se </a:t>
            </a:r>
          </a:p>
          <a:p>
            <a:pPr algn="just"/>
            <a:r>
              <a:rPr lang="es-ES" dirty="0"/>
              <a:t>enseñan en todo el territorio nacional y se aplican en él. </a:t>
            </a:r>
          </a:p>
          <a:p>
            <a:pPr algn="just"/>
            <a:r>
              <a:rPr lang="es-ES" dirty="0"/>
              <a:t>Recordemos que la reglamentación es un compendio de</a:t>
            </a:r>
          </a:p>
          <a:p>
            <a:pPr algn="just"/>
            <a:r>
              <a:rPr lang="es-ES" dirty="0"/>
              <a:t>r</a:t>
            </a:r>
          </a:p>
          <a:p>
            <a:pPr algn="just"/>
            <a:r>
              <a:rPr lang="es-ES" dirty="0"/>
              <a:t>Si bien contamos</a:t>
            </a:r>
          </a:p>
          <a:p>
            <a:pPr algn="just"/>
            <a:r>
              <a:rPr lang="es-ES" dirty="0"/>
              <a:t>con la </a:t>
            </a:r>
            <a:r>
              <a:rPr lang="es-ES" dirty="0" err="1" smtClean="0"/>
              <a:t>documen</a:t>
            </a:r>
            <a:r>
              <a:rPr lang="es-ES" dirty="0" smtClean="0"/>
              <a:t>- </a:t>
            </a:r>
            <a:endParaRPr lang="es-ES" dirty="0"/>
          </a:p>
          <a:p>
            <a:pPr algn="just"/>
            <a:r>
              <a:rPr lang="es-ES" dirty="0" err="1"/>
              <a:t>tación</a:t>
            </a:r>
            <a:r>
              <a:rPr lang="es-ES" dirty="0"/>
              <a:t> que avala </a:t>
            </a:r>
          </a:p>
          <a:p>
            <a:pPr algn="just"/>
            <a:r>
              <a:rPr lang="es-ES" dirty="0"/>
              <a:t>nuestro trabajo,</a:t>
            </a:r>
          </a:p>
          <a:p>
            <a:pPr algn="just"/>
            <a:r>
              <a:rPr lang="es-ES" dirty="0" smtClean="0"/>
              <a:t>la AEA </a:t>
            </a:r>
            <a:r>
              <a:rPr lang="es-ES" dirty="0"/>
              <a:t>brinda</a:t>
            </a:r>
          </a:p>
          <a:p>
            <a:pPr algn="just"/>
            <a:r>
              <a:rPr lang="es-ES" dirty="0"/>
              <a:t>cursos de </a:t>
            </a:r>
            <a:r>
              <a:rPr lang="es-ES" dirty="0" smtClean="0"/>
              <a:t>capa- </a:t>
            </a:r>
            <a:endParaRPr lang="es-ES" dirty="0"/>
          </a:p>
          <a:p>
            <a:pPr algn="just"/>
            <a:r>
              <a:rPr lang="es-ES" dirty="0"/>
              <a:t>citación que </a:t>
            </a:r>
            <a:r>
              <a:rPr lang="es-ES" dirty="0" smtClean="0"/>
              <a:t>es- </a:t>
            </a:r>
            <a:endParaRPr lang="es-ES" dirty="0"/>
          </a:p>
          <a:p>
            <a:pPr algn="just"/>
            <a:r>
              <a:rPr lang="es-ES" dirty="0" err="1"/>
              <a:t>tán</a:t>
            </a:r>
            <a:r>
              <a:rPr lang="es-ES" dirty="0"/>
              <a:t> programados</a:t>
            </a:r>
          </a:p>
          <a:p>
            <a:pPr algn="just"/>
            <a:r>
              <a:rPr lang="es-ES" dirty="0"/>
              <a:t>anualmente con</a:t>
            </a:r>
          </a:p>
          <a:p>
            <a:pPr algn="just"/>
            <a:r>
              <a:rPr lang="es-ES" dirty="0"/>
              <a:t>el fin de ayudar a</a:t>
            </a:r>
          </a:p>
          <a:p>
            <a:pPr algn="just"/>
            <a:r>
              <a:rPr lang="es-ES" dirty="0"/>
              <a:t>mejorar nuestras </a:t>
            </a:r>
          </a:p>
          <a:p>
            <a:pPr algn="just"/>
            <a:r>
              <a:rPr lang="es-ES" dirty="0"/>
              <a:t>habilidades.</a:t>
            </a:r>
          </a:p>
          <a:p>
            <a:pPr algn="just"/>
            <a:r>
              <a:rPr lang="es-ES" dirty="0" err="1" smtClean="0"/>
              <a:t>niendo</a:t>
            </a:r>
            <a:r>
              <a:rPr lang="es-ES" dirty="0" smtClean="0"/>
              <a:t> equidad, seriedad y confidencialidad en sus </a:t>
            </a:r>
            <a:r>
              <a:rPr lang="es-ES" dirty="0" err="1" smtClean="0"/>
              <a:t>ac</a:t>
            </a:r>
            <a:r>
              <a:rPr lang="es-ES" dirty="0" smtClean="0"/>
              <a:t>- NOS </a:t>
            </a:r>
            <a:r>
              <a:rPr lang="es-ES" dirty="0" err="1" smtClean="0"/>
              <a:t>Hasamos</a:t>
            </a:r>
            <a:r>
              <a:rPr lang="es-ES" dirty="0" smtClean="0"/>
              <a:t> </a:t>
            </a:r>
            <a:r>
              <a:rPr lang="es-ES" dirty="0"/>
              <a:t>ara </a:t>
            </a:r>
            <a:r>
              <a:rPr lang="es-ES" dirty="0" err="1"/>
              <a:t>realizarPara</a:t>
            </a:r>
            <a:r>
              <a:rPr lang="es-ES" dirty="0"/>
              <a:t> </a:t>
            </a:r>
            <a:r>
              <a:rPr lang="es-ES" dirty="0" err="1" smtClean="0"/>
              <a:t>determi</a:t>
            </a:r>
            <a:r>
              <a:rPr lang="es-ES" dirty="0" smtClean="0"/>
              <a:t>- </a:t>
            </a:r>
            <a:endParaRPr lang="es-ES" dirty="0"/>
          </a:p>
          <a:p>
            <a:pPr algn="just"/>
            <a:r>
              <a:rPr lang="es-ES" dirty="0" err="1"/>
              <a:t>nar</a:t>
            </a:r>
            <a:r>
              <a:rPr lang="es-ES" dirty="0"/>
              <a:t> y corregir </a:t>
            </a:r>
          </a:p>
          <a:p>
            <a:pPr algn="just"/>
            <a:r>
              <a:rPr lang="es-ES" dirty="0" smtClean="0"/>
              <a:t>la </a:t>
            </a:r>
            <a:r>
              <a:rPr lang="es-ES" dirty="0" err="1" smtClean="0"/>
              <a:t>reglamen</a:t>
            </a:r>
            <a:r>
              <a:rPr lang="es-ES" dirty="0" smtClean="0"/>
              <a:t>- </a:t>
            </a:r>
            <a:endParaRPr lang="es-ES" dirty="0"/>
          </a:p>
          <a:p>
            <a:pPr algn="just"/>
            <a:r>
              <a:rPr lang="es-ES" dirty="0" err="1"/>
              <a:t>tación</a:t>
            </a:r>
            <a:r>
              <a:rPr lang="es-ES" dirty="0"/>
              <a:t>, existe </a:t>
            </a:r>
          </a:p>
          <a:p>
            <a:pPr algn="just"/>
            <a:r>
              <a:rPr lang="es-ES" dirty="0"/>
              <a:t>un comité </a:t>
            </a:r>
          </a:p>
          <a:p>
            <a:pPr algn="just"/>
            <a:r>
              <a:rPr lang="es-ES" dirty="0"/>
              <a:t>electrotécnico </a:t>
            </a:r>
          </a:p>
          <a:p>
            <a:pPr algn="just"/>
            <a:r>
              <a:rPr lang="es-ES" dirty="0"/>
              <a:t>argentino</a:t>
            </a:r>
          </a:p>
          <a:p>
            <a:pPr algn="just"/>
            <a:r>
              <a:rPr lang="es-ES" dirty="0"/>
              <a:t>abierto, para </a:t>
            </a:r>
          </a:p>
          <a:p>
            <a:pPr algn="just"/>
            <a:r>
              <a:rPr lang="es-ES" dirty="0"/>
              <a:t>que nuevas </a:t>
            </a:r>
          </a:p>
          <a:p>
            <a:pPr algn="just"/>
            <a:r>
              <a:rPr lang="es-ES" dirty="0"/>
              <a:t>entidades</a:t>
            </a:r>
          </a:p>
          <a:p>
            <a:pPr algn="just"/>
            <a:r>
              <a:rPr lang="es-ES" dirty="0" smtClean="0"/>
              <a:t>o personas</a:t>
            </a:r>
            <a:endParaRPr lang="es-ES" dirty="0"/>
          </a:p>
          <a:p>
            <a:pPr algn="just"/>
            <a:r>
              <a:rPr lang="es-ES" dirty="0"/>
              <a:t>sumen sus </a:t>
            </a:r>
          </a:p>
          <a:p>
            <a:pPr algn="just"/>
            <a:r>
              <a:rPr lang="es-ES" dirty="0"/>
              <a:t>conocimientos</a:t>
            </a:r>
          </a:p>
          <a:p>
            <a:pPr algn="just"/>
            <a:r>
              <a:rPr lang="es-ES" dirty="0"/>
              <a:t>con </a:t>
            </a:r>
            <a:r>
              <a:rPr lang="es-ES" dirty="0" smtClean="0"/>
              <a:t>el fin de</a:t>
            </a:r>
            <a:endParaRPr lang="es-ES" dirty="0"/>
          </a:p>
          <a:p>
            <a:pPr algn="just"/>
            <a:r>
              <a:rPr lang="es-ES" dirty="0"/>
              <a:t>mejorar el </a:t>
            </a:r>
          </a:p>
          <a:p>
            <a:pPr algn="just"/>
            <a:r>
              <a:rPr lang="es-ES" dirty="0"/>
              <a:t>documento.</a:t>
            </a:r>
          </a:p>
          <a:p>
            <a:pPr algn="just"/>
            <a:r>
              <a:rPr lang="es-ES" dirty="0"/>
              <a:t>Determinación de las características generales de las </a:t>
            </a:r>
          </a:p>
          <a:p>
            <a:pPr algn="just"/>
            <a:r>
              <a:rPr lang="es-ES" dirty="0"/>
              <a:t>instalaciones: describe cómo debería estar </a:t>
            </a:r>
            <a:r>
              <a:rPr lang="es-ES" dirty="0" err="1" smtClean="0"/>
              <a:t>compues</a:t>
            </a:r>
            <a:r>
              <a:rPr lang="es-ES" dirty="0" smtClean="0"/>
              <a:t>- </a:t>
            </a:r>
            <a:endParaRPr lang="es-ES" dirty="0"/>
          </a:p>
          <a:p>
            <a:pPr algn="just"/>
            <a:r>
              <a:rPr lang="es-ES" dirty="0" err="1"/>
              <a:t>ta</a:t>
            </a:r>
            <a:r>
              <a:rPr lang="es-ES" dirty="0"/>
              <a:t> una instalación ya realizada. Nos ayuda a entender </a:t>
            </a:r>
          </a:p>
          <a:p>
            <a:pPr algn="just"/>
            <a:r>
              <a:rPr lang="es-ES" dirty="0"/>
              <a:t>cómo se realizan las instalaciones, y qué debemos </a:t>
            </a:r>
          </a:p>
          <a:p>
            <a:pPr algn="just"/>
            <a:r>
              <a:rPr lang="es-ES" dirty="0"/>
              <a:t>observar y tener en cuenta en el momento de llevar a </a:t>
            </a:r>
          </a:p>
          <a:p>
            <a:pPr algn="just"/>
            <a:r>
              <a:rPr lang="es-ES" dirty="0"/>
              <a:t>cabo un mantenimiento o de mejorar las instalaciones.</a:t>
            </a:r>
          </a:p>
          <a:p>
            <a:pPr algn="just"/>
            <a:r>
              <a:rPr lang="es-ES" dirty="0"/>
              <a:t>En general, nos entrega la idea de cómo serán los </a:t>
            </a:r>
            <a:r>
              <a:rPr lang="es-ES" dirty="0" err="1" smtClean="0"/>
              <a:t>edifi</a:t>
            </a:r>
            <a:r>
              <a:rPr lang="es-ES" dirty="0" smtClean="0"/>
              <a:t>- </a:t>
            </a:r>
            <a:endParaRPr lang="es-ES" dirty="0"/>
          </a:p>
          <a:p>
            <a:pPr algn="just"/>
            <a:r>
              <a:rPr lang="es-ES" dirty="0" err="1"/>
              <a:t>cios</a:t>
            </a:r>
            <a:r>
              <a:rPr lang="es-ES" dirty="0"/>
              <a:t>, las habitaciones y construcciones en general, así</a:t>
            </a:r>
          </a:p>
          <a:p>
            <a:pPr algn="just"/>
            <a:r>
              <a:rPr lang="es-ES" dirty="0"/>
              <a:t>como </a:t>
            </a:r>
            <a:r>
              <a:rPr lang="es-ES" dirty="0" smtClean="0"/>
              <a:t>también los materiales con los que realizaremos </a:t>
            </a:r>
            <a:endParaRPr lang="es-ES" dirty="0"/>
          </a:p>
          <a:p>
            <a:pPr algn="just"/>
            <a:r>
              <a:rPr lang="es-ES" dirty="0" smtClean="0"/>
              <a:t>las instalaciones </a:t>
            </a:r>
            <a:r>
              <a:rPr lang="es-ES" dirty="0"/>
              <a:t>eléctricas.</a:t>
            </a:r>
          </a:p>
          <a:p>
            <a:pPr algn="just"/>
            <a:r>
              <a:rPr lang="es-ES" dirty="0"/>
              <a:t>Protecciones para preservar la seguridad: la </a:t>
            </a:r>
            <a:r>
              <a:rPr lang="es-ES" dirty="0" err="1" smtClean="0"/>
              <a:t>reglamen</a:t>
            </a:r>
            <a:r>
              <a:rPr lang="es-ES" dirty="0" smtClean="0"/>
              <a:t>- </a:t>
            </a:r>
            <a:endParaRPr lang="es-ES" dirty="0"/>
          </a:p>
          <a:p>
            <a:pPr algn="just"/>
            <a:r>
              <a:rPr lang="es-ES" dirty="0" err="1"/>
              <a:t>tación</a:t>
            </a:r>
            <a:r>
              <a:rPr lang="es-ES" dirty="0"/>
              <a:t> nos indica cuáles elementos de seguridad pode-</a:t>
            </a:r>
          </a:p>
          <a:p>
            <a:pPr algn="just"/>
            <a:r>
              <a:rPr lang="es-ES" dirty="0" err="1"/>
              <a:t>mos</a:t>
            </a:r>
            <a:r>
              <a:rPr lang="es-ES" dirty="0"/>
              <a:t> encontrar en el mercado y debemos buscar. Para </a:t>
            </a:r>
          </a:p>
          <a:p>
            <a:pPr algn="just"/>
            <a:r>
              <a:rPr lang="es-ES" dirty="0"/>
              <a:t>nosotros, la seguridad es lo más importante, ya que el </a:t>
            </a:r>
          </a:p>
          <a:p>
            <a:pPr algn="just"/>
            <a:r>
              <a:rPr lang="es-ES" dirty="0"/>
              <a:t>riesgo en nuestro rubro es lo suficientemente elevado </a:t>
            </a:r>
          </a:p>
          <a:p>
            <a:pPr algn="just"/>
            <a:r>
              <a:rPr lang="es-ES" dirty="0"/>
              <a:t>como para poner en peligro nuestra vida. Los elementos </a:t>
            </a:r>
          </a:p>
          <a:p>
            <a:pPr algn="just"/>
            <a:r>
              <a:rPr lang="es-ES" dirty="0"/>
              <a:t>de seguridad se dividen en distintos grados de protección </a:t>
            </a:r>
          </a:p>
          <a:p>
            <a:pPr algn="just"/>
            <a:r>
              <a:rPr lang="es-ES" dirty="0"/>
              <a:t>según su material y sus usos.</a:t>
            </a:r>
          </a:p>
          <a:p>
            <a:pPr algn="just"/>
            <a:r>
              <a:rPr lang="es-ES" dirty="0"/>
              <a:t>Elección e instalación de los materiales eléctricos: los </a:t>
            </a:r>
          </a:p>
          <a:p>
            <a:pPr algn="just"/>
            <a:r>
              <a:rPr lang="es-ES" dirty="0"/>
              <a:t>materiales que deberemos manipular deben estar </a:t>
            </a:r>
            <a:r>
              <a:rPr lang="es-ES" dirty="0" smtClean="0"/>
              <a:t>norma- </a:t>
            </a:r>
            <a:endParaRPr lang="es-ES" dirty="0"/>
          </a:p>
          <a:p>
            <a:pPr algn="just"/>
            <a:r>
              <a:rPr lang="es-ES" dirty="0" err="1"/>
              <a:t>lizados</a:t>
            </a:r>
            <a:r>
              <a:rPr lang="es-ES" dirty="0"/>
              <a:t> y certificados al igual que las técnicas que </a:t>
            </a:r>
            <a:r>
              <a:rPr lang="es-ES" dirty="0" smtClean="0"/>
              <a:t>utiliza- </a:t>
            </a:r>
            <a:endParaRPr lang="es-ES" dirty="0"/>
          </a:p>
          <a:p>
            <a:pPr algn="just"/>
            <a:r>
              <a:rPr lang="es-ES" dirty="0"/>
              <a:t>remos para su uso. Cada elemento cumple una función </a:t>
            </a:r>
          </a:p>
          <a:p>
            <a:pPr algn="just"/>
            <a:r>
              <a:rPr lang="es-ES" dirty="0"/>
              <a:t>que debe estar documentada.</a:t>
            </a:r>
          </a:p>
          <a:p>
            <a:pPr algn="just"/>
            <a:r>
              <a:rPr lang="es-ES" dirty="0"/>
              <a:t>Para formar parte de AEA, podemos registrarnos en su </a:t>
            </a:r>
            <a:r>
              <a:rPr lang="es-ES" dirty="0" smtClean="0"/>
              <a:t>sitio institucional y recibiremos </a:t>
            </a:r>
            <a:r>
              <a:rPr lang="es-ES" dirty="0"/>
              <a:t>novedades sobre </a:t>
            </a:r>
          </a:p>
          <a:p>
            <a:pPr algn="just"/>
            <a:r>
              <a:rPr lang="es-ES" dirty="0"/>
              <a:t>los cursos, descuentos en </a:t>
            </a:r>
            <a:r>
              <a:rPr lang="es-ES" dirty="0" smtClean="0"/>
              <a:t>la documentación </a:t>
            </a:r>
            <a:r>
              <a:rPr lang="es-ES" dirty="0"/>
              <a:t>y una actualización permanente.102_</a:t>
            </a:r>
          </a:p>
          <a:p>
            <a:pPr algn="just"/>
            <a:r>
              <a:rPr lang="es-ES" dirty="0"/>
              <a:t>CLASE 17</a:t>
            </a:r>
          </a:p>
          <a:p>
            <a:pPr algn="just"/>
            <a:r>
              <a:rPr lang="es-ES" dirty="0"/>
              <a:t>AMA</a:t>
            </a:r>
          </a:p>
          <a:p>
            <a:pPr algn="just"/>
            <a:r>
              <a:rPr lang="es-ES" dirty="0" err="1"/>
              <a:t>vv</a:t>
            </a:r>
            <a:endParaRPr lang="es-ES" dirty="0"/>
          </a:p>
          <a:p>
            <a:pPr algn="just"/>
            <a:r>
              <a:rPr lang="es-ES" dirty="0"/>
              <a:t>Para organizar de mejor forma nuestro trabajo, debemos </a:t>
            </a:r>
          </a:p>
          <a:p>
            <a:pPr algn="just"/>
            <a:r>
              <a:rPr lang="es-ES" dirty="0"/>
              <a:t>respetar ciertos pasos con el único fin de que podamos </a:t>
            </a:r>
            <a:r>
              <a:rPr lang="es-ES" dirty="0" smtClean="0"/>
              <a:t>rea- </a:t>
            </a:r>
            <a:endParaRPr lang="es-ES" dirty="0"/>
          </a:p>
          <a:p>
            <a:pPr algn="just"/>
            <a:r>
              <a:rPr lang="es-ES" dirty="0" err="1"/>
              <a:t>lizar</a:t>
            </a:r>
            <a:r>
              <a:rPr lang="es-ES" dirty="0"/>
              <a:t> un plano adecuado.</a:t>
            </a:r>
          </a:p>
          <a:p>
            <a:pPr algn="just"/>
            <a:r>
              <a:rPr lang="es-ES" dirty="0"/>
              <a:t>En un bosquejo inicial, lo podremos hacer a mano alzada </a:t>
            </a:r>
            <a:r>
              <a:rPr lang="es-ES" dirty="0" smtClean="0"/>
              <a:t>so- </a:t>
            </a:r>
            <a:endParaRPr lang="es-ES" dirty="0"/>
          </a:p>
          <a:p>
            <a:pPr algn="just"/>
            <a:r>
              <a:rPr lang="es-ES" dirty="0" err="1"/>
              <a:t>bre</a:t>
            </a:r>
            <a:r>
              <a:rPr lang="es-ES" dirty="0"/>
              <a:t> un papel en blanco en el que nos centraremos en </a:t>
            </a:r>
            <a:r>
              <a:rPr lang="es-ES" dirty="0" err="1" smtClean="0"/>
              <a:t>dibu</a:t>
            </a:r>
            <a:r>
              <a:rPr lang="es-ES" dirty="0" smtClean="0"/>
              <a:t>- </a:t>
            </a:r>
            <a:endParaRPr lang="es-ES" dirty="0"/>
          </a:p>
          <a:p>
            <a:pPr algn="just"/>
            <a:r>
              <a:rPr lang="es-ES" dirty="0" err="1"/>
              <a:t>jar</a:t>
            </a:r>
            <a:r>
              <a:rPr lang="es-ES" dirty="0"/>
              <a:t> un esbozo aproximado de la habitación o de la obra. Una</a:t>
            </a:r>
          </a:p>
          <a:p>
            <a:pPr algn="just"/>
            <a:r>
              <a:rPr lang="es-ES" dirty="0"/>
              <a:t>vez que hemos realizado un dibujo aproximado, </a:t>
            </a:r>
            <a:r>
              <a:rPr lang="es-ES" dirty="0" smtClean="0"/>
              <a:t>procede- </a:t>
            </a:r>
            <a:endParaRPr lang="es-ES" dirty="0"/>
          </a:p>
          <a:p>
            <a:pPr algn="just"/>
            <a:r>
              <a:rPr lang="es-ES" dirty="0" err="1"/>
              <a:t>mos</a:t>
            </a:r>
            <a:r>
              <a:rPr lang="es-ES" dirty="0"/>
              <a:t> a situar dónde irán luces, interruptores y </a:t>
            </a:r>
            <a:r>
              <a:rPr lang="es-ES" dirty="0" err="1"/>
              <a:t>tomacorrien</a:t>
            </a:r>
            <a:r>
              <a:rPr lang="es-ES" dirty="0"/>
              <a:t>-</a:t>
            </a:r>
          </a:p>
          <a:p>
            <a:pPr algn="just"/>
            <a:r>
              <a:rPr lang="es-ES" dirty="0" err="1"/>
              <a:t>tes</a:t>
            </a:r>
            <a:r>
              <a:rPr lang="es-ES" dirty="0"/>
              <a:t>, basándonos en la futura distribución de los muebles, los</a:t>
            </a:r>
          </a:p>
          <a:p>
            <a:pPr algn="just"/>
            <a:r>
              <a:rPr lang="es-ES" dirty="0" smtClean="0"/>
              <a:t>gustos del dueño de la obra y la comodidad para realizar </a:t>
            </a:r>
            <a:endParaRPr lang="es-ES" dirty="0"/>
          </a:p>
          <a:p>
            <a:pPr algn="just"/>
            <a:r>
              <a:rPr lang="es-ES" dirty="0"/>
              <a:t>modificaciones </a:t>
            </a:r>
            <a:r>
              <a:rPr lang="es-ES" dirty="0" smtClean="0"/>
              <a:t>sin alterar el proyecto en gran medida</a:t>
            </a:r>
            <a:r>
              <a:rPr lang="es-ES" dirty="0"/>
              <a:t>.</a:t>
            </a:r>
          </a:p>
          <a:p>
            <a:pPr algn="just"/>
            <a:r>
              <a:rPr lang="es-ES" dirty="0"/>
              <a:t>Una vez distribuidas todas las bocas de luz, debemos </a:t>
            </a:r>
          </a:p>
          <a:p>
            <a:pPr algn="just"/>
            <a:r>
              <a:rPr lang="es-ES" dirty="0"/>
              <a:t>idear el mejor camino por donde llevaremos los cables, </a:t>
            </a:r>
          </a:p>
          <a:p>
            <a:pPr algn="just"/>
            <a:r>
              <a:rPr lang="es-ES" dirty="0"/>
              <a:t>es decir, si se hace en forma interna o externa a la pared. </a:t>
            </a:r>
          </a:p>
          <a:p>
            <a:pPr algn="just"/>
            <a:r>
              <a:rPr lang="es-ES" dirty="0"/>
              <a:t>Nuestro objetivo es utilizar el tramo más corto entre una </a:t>
            </a:r>
          </a:p>
          <a:p>
            <a:pPr algn="just"/>
            <a:r>
              <a:rPr lang="es-ES" dirty="0"/>
              <a:t>habitación y el tablero principal. El croquis nos ayudará a </a:t>
            </a:r>
          </a:p>
          <a:p>
            <a:pPr algn="just"/>
            <a:r>
              <a:rPr lang="es-ES" dirty="0"/>
              <a:t>diseñar y modificar los esquemas constantemente antes </a:t>
            </a:r>
          </a:p>
          <a:p>
            <a:pPr algn="just"/>
            <a:r>
              <a:rPr lang="es-ES" dirty="0"/>
              <a:t>de tomar una decisión final.</a:t>
            </a:r>
          </a:p>
          <a:p>
            <a:pPr algn="just"/>
            <a:r>
              <a:rPr lang="es-ES" dirty="0"/>
              <a:t>Recordemos que cada línea tiene un consumo diferente de-</a:t>
            </a:r>
          </a:p>
          <a:p>
            <a:pPr algn="just"/>
            <a:r>
              <a:rPr lang="es-ES" dirty="0"/>
              <a:t>pendiendo de los artefactos que estarán conectados a ella, </a:t>
            </a:r>
          </a:p>
          <a:p>
            <a:pPr algn="just"/>
            <a:r>
              <a:rPr lang="es-ES" dirty="0"/>
              <a:t>por eso estas decisiones modificarán las dimensiones de </a:t>
            </a:r>
          </a:p>
          <a:p>
            <a:pPr algn="just"/>
            <a:r>
              <a:rPr lang="es-ES" dirty="0"/>
              <a:t>los conductores.</a:t>
            </a:r>
          </a:p>
          <a:p>
            <a:pPr algn="just"/>
            <a:r>
              <a:rPr lang="es-ES" dirty="0"/>
              <a:t>Para cada habitación deberemos diseñar distribuciones </a:t>
            </a:r>
          </a:p>
          <a:p>
            <a:pPr algn="just"/>
            <a:r>
              <a:rPr lang="es-ES" dirty="0"/>
              <a:t>diferentes. Para una habitación tipo dormitorio, tendremos </a:t>
            </a:r>
          </a:p>
          <a:p>
            <a:pPr algn="just"/>
            <a:r>
              <a:rPr lang="es-ES" dirty="0"/>
              <a:t>solamente bocas de luz, llaves, y una separada para cable y </a:t>
            </a:r>
          </a:p>
          <a:p>
            <a:pPr algn="just"/>
            <a:r>
              <a:rPr lang="es-ES" dirty="0"/>
              <a:t>telefonía. Para el caso de una cocina, debemos considerar </a:t>
            </a:r>
          </a:p>
          <a:p>
            <a:pPr algn="just"/>
            <a:r>
              <a:rPr lang="es-ES" dirty="0"/>
              <a:t>artefactos alejados por su consumo, tales como heladeras, </a:t>
            </a:r>
          </a:p>
          <a:p>
            <a:pPr algn="just"/>
            <a:r>
              <a:rPr lang="es-ES" dirty="0"/>
              <a:t>cocinas eléctricas y dispositivos de enfriamiento/calefacción.</a:t>
            </a:r>
          </a:p>
          <a:p>
            <a:pPr algn="just"/>
            <a:r>
              <a:rPr lang="es-ES" dirty="0"/>
              <a:t>Podemos utilizar el mismo diseño del establecimiento para</a:t>
            </a:r>
          </a:p>
          <a:p>
            <a:pPr algn="just"/>
            <a:r>
              <a:rPr lang="es-ES" dirty="0"/>
              <a:t>dos diseños distintos. Un diseño solo para tomas y otro solo </a:t>
            </a:r>
          </a:p>
          <a:p>
            <a:pPr algn="just"/>
            <a:r>
              <a:rPr lang="es-ES" dirty="0"/>
              <a:t>para luces. El fin es que no saturemos el mismo croquis con </a:t>
            </a:r>
          </a:p>
          <a:p>
            <a:pPr algn="just"/>
            <a:r>
              <a:rPr lang="es-ES" dirty="0"/>
              <a:t>líneas encimadas unas sobre otras.</a:t>
            </a:r>
          </a:p>
          <a:p>
            <a:pPr algn="just"/>
            <a:r>
              <a:rPr lang="es-ES" dirty="0"/>
              <a:t>Recordemos que cualquiera que sea el diseño que </a:t>
            </a:r>
            <a:r>
              <a:rPr lang="es-ES" dirty="0" err="1" smtClean="0"/>
              <a:t>utili</a:t>
            </a:r>
            <a:r>
              <a:rPr lang="es-ES" dirty="0" smtClean="0"/>
              <a:t>- </a:t>
            </a:r>
            <a:endParaRPr lang="es-ES" dirty="0"/>
          </a:p>
          <a:p>
            <a:pPr algn="just"/>
            <a:r>
              <a:rPr lang="es-ES" dirty="0" err="1"/>
              <a:t>cemos</a:t>
            </a:r>
            <a:r>
              <a:rPr lang="es-ES" dirty="0"/>
              <a:t>, la mejor forma de realizar una conexión entre dos </a:t>
            </a:r>
          </a:p>
          <a:p>
            <a:pPr algn="just"/>
            <a:r>
              <a:rPr lang="es-ES" dirty="0"/>
              <a:t>puntos, es decir, el camino más corto será la línea recta, por </a:t>
            </a:r>
          </a:p>
          <a:p>
            <a:pPr algn="just"/>
            <a:r>
              <a:rPr lang="es-ES" dirty="0"/>
              <a:t>lo que siempre resultará ideal realizar diseños simétricos. </a:t>
            </a:r>
          </a:p>
          <a:p>
            <a:pPr algn="just"/>
            <a:r>
              <a:rPr lang="es-ES" dirty="0"/>
              <a:t>Luego las tuberías podremos distribuirlas superficialmente, </a:t>
            </a:r>
          </a:p>
          <a:p>
            <a:pPr algn="just"/>
            <a:r>
              <a:rPr lang="es-ES" dirty="0"/>
              <a:t>por el interior de las paredes y losas según el diseño </a:t>
            </a:r>
            <a:r>
              <a:rPr lang="es-ES" dirty="0" err="1" smtClean="0"/>
              <a:t>parti</a:t>
            </a:r>
            <a:r>
              <a:rPr lang="es-ES" dirty="0" smtClean="0"/>
              <a:t>- </a:t>
            </a:r>
            <a:endParaRPr lang="es-ES" dirty="0"/>
          </a:p>
          <a:p>
            <a:pPr algn="just"/>
            <a:r>
              <a:rPr lang="es-ES" dirty="0"/>
              <a:t>cular de cada establecimiento.</a:t>
            </a:r>
          </a:p>
          <a:p>
            <a:pPr algn="just"/>
            <a:r>
              <a:rPr lang="es-ES" dirty="0"/>
              <a:t>Una vez que determinemos cuál será la distribución más </a:t>
            </a:r>
          </a:p>
          <a:p>
            <a:pPr algn="just"/>
            <a:r>
              <a:rPr lang="es-ES" dirty="0"/>
              <a:t>adecuada, utilizaremos la simbología que representa a cada </a:t>
            </a:r>
          </a:p>
          <a:p>
            <a:pPr algn="just"/>
            <a:r>
              <a:rPr lang="es-ES" dirty="0"/>
              <a:t>elemento eléctrico para ir diseñando lo que será nuestro </a:t>
            </a:r>
          </a:p>
          <a:p>
            <a:pPr algn="just"/>
            <a:r>
              <a:rPr lang="es-ES" dirty="0"/>
              <a:t>plano final. Cada elemento eléctrico debe estar conectado </a:t>
            </a:r>
          </a:p>
          <a:p>
            <a:pPr algn="just"/>
            <a:r>
              <a:rPr lang="es-ES" dirty="0"/>
              <a:t>a otro, y no debemos dejar ninguno de ellos aislado del resto </a:t>
            </a:r>
          </a:p>
          <a:p>
            <a:pPr algn="just"/>
            <a:r>
              <a:rPr lang="es-ES" dirty="0"/>
              <a:t>de la instalación.</a:t>
            </a:r>
          </a:p>
          <a:p>
            <a:pPr algn="just"/>
            <a:r>
              <a:rPr lang="es-ES" dirty="0"/>
              <a:t>El plano final es el resultado</a:t>
            </a:r>
          </a:p>
          <a:p>
            <a:pPr algn="just"/>
            <a:r>
              <a:rPr lang="es-ES" dirty="0"/>
              <a:t>de todas las modificaciones</a:t>
            </a:r>
          </a:p>
          <a:p>
            <a:pPr algn="just"/>
            <a:r>
              <a:rPr lang="es-ES" dirty="0"/>
              <a:t>hechas y la configuración </a:t>
            </a:r>
          </a:p>
          <a:p>
            <a:pPr algn="just"/>
            <a:r>
              <a:rPr lang="es-ES" dirty="0"/>
              <a:t>final de la obra eléctrica.</a:t>
            </a:r>
          </a:p>
          <a:p>
            <a:pPr algn="just"/>
            <a:r>
              <a:rPr lang="es-ES" dirty="0" smtClean="0"/>
              <a:t>El plano final es la forma </a:t>
            </a:r>
            <a:r>
              <a:rPr lang="es-ES" dirty="0"/>
              <a:t>de lectura más eficiente y efectiva de una instalación eléctrica. A este nos referiremos siempre que debamos realizar </a:t>
            </a:r>
          </a:p>
          <a:p>
            <a:pPr algn="just"/>
            <a:r>
              <a:rPr lang="es-ES" dirty="0"/>
              <a:t>futuras modificaciones </a:t>
            </a:r>
            <a:r>
              <a:rPr lang="es-ES" dirty="0" smtClean="0"/>
              <a:t>o reparaciones.104</a:t>
            </a:r>
            <a:r>
              <a:rPr lang="es-ES" dirty="0"/>
              <a:t>_</a:t>
            </a:r>
          </a:p>
          <a:p>
            <a:pPr algn="just"/>
            <a:r>
              <a:rPr lang="es-ES" dirty="0"/>
              <a:t>CLASE 17 </a:t>
            </a:r>
          </a:p>
          <a:p>
            <a:pPr algn="just"/>
            <a:r>
              <a:rPr lang="es-ES" dirty="0"/>
              <a:t>AAMAA</a:t>
            </a:r>
          </a:p>
          <a:p>
            <a:pPr algn="just"/>
            <a:r>
              <a:rPr lang="es-ES" dirty="0" err="1"/>
              <a:t>vrvvv</a:t>
            </a:r>
            <a:endParaRPr lang="es-ES" dirty="0"/>
          </a:p>
          <a:p>
            <a:pPr algn="just"/>
            <a:r>
              <a:rPr lang="es-ES" dirty="0"/>
              <a:t>Certificación </a:t>
            </a:r>
            <a:r>
              <a:rPr lang="es-ES" dirty="0" smtClean="0"/>
              <a:t>de la Argentina</a:t>
            </a:r>
            <a:r>
              <a:rPr lang="es-ES" dirty="0"/>
              <a:t>.</a:t>
            </a:r>
          </a:p>
          <a:p>
            <a:pPr algn="just"/>
            <a:r>
              <a:rPr lang="es-ES" dirty="0"/>
              <a:t>cumplidas, los componentes no se certifican y no pueden </a:t>
            </a:r>
          </a:p>
          <a:p>
            <a:pPr algn="just"/>
            <a:r>
              <a:rPr lang="es-ES" dirty="0"/>
              <a:t>ser utilizados. Algunos de los organismos autorizados en la </a:t>
            </a:r>
          </a:p>
          <a:p>
            <a:pPr algn="just"/>
            <a:r>
              <a:rPr lang="es-ES" dirty="0"/>
              <a:t>República Argentina son:</a:t>
            </a:r>
          </a:p>
          <a:p>
            <a:pPr algn="just"/>
            <a:r>
              <a:rPr lang="es-ES" dirty="0"/>
              <a:t>0 IRAM (Instituto Argentino de Normalización): asociación </a:t>
            </a:r>
          </a:p>
          <a:p>
            <a:pPr algn="just"/>
            <a:r>
              <a:rPr lang="es-ES" dirty="0"/>
              <a:t>civil sin fines de lucro no gubernamental cuya trayectoria </a:t>
            </a:r>
          </a:p>
          <a:p>
            <a:pPr algn="just"/>
            <a:r>
              <a:rPr lang="es-ES" dirty="0"/>
              <a:t>le ha valido reconocimiento nacional e internacional, por</a:t>
            </a:r>
          </a:p>
          <a:p>
            <a:pPr algn="just"/>
            <a:r>
              <a:rPr lang="es-ES" dirty="0" smtClean="0"/>
              <a:t>lo que </a:t>
            </a:r>
            <a:r>
              <a:rPr lang="es-ES" dirty="0"/>
              <a:t>se transformó </a:t>
            </a:r>
            <a:r>
              <a:rPr lang="es-ES" dirty="0" smtClean="0"/>
              <a:t>en el Organismo de Normalización </a:t>
            </a:r>
            <a:r>
              <a:rPr lang="es-ES" dirty="0"/>
              <a:t>y</a:t>
            </a:r>
          </a:p>
          <a:p>
            <a:pPr algn="just"/>
            <a:r>
              <a:rPr lang="es-ES" dirty="0" smtClean="0"/>
              <a:t>0 AEA </a:t>
            </a:r>
            <a:r>
              <a:rPr lang="es-ES" dirty="0"/>
              <a:t>(</a:t>
            </a:r>
            <a:r>
              <a:rPr lang="es-ES" dirty="0" smtClean="0"/>
              <a:t>Asociación Electrotécnica Argentina): asociación </a:t>
            </a:r>
            <a:endParaRPr lang="es-ES" dirty="0"/>
          </a:p>
          <a:p>
            <a:pPr algn="just"/>
            <a:r>
              <a:rPr lang="es-ES" dirty="0" smtClean="0"/>
              <a:t>encargada de la redacción de documentos normativos</a:t>
            </a:r>
            <a:endParaRPr lang="es-ES" dirty="0"/>
          </a:p>
          <a:p>
            <a:pPr algn="just"/>
            <a:r>
              <a:rPr lang="es-ES" dirty="0" smtClean="0"/>
              <a:t>para la Argentina, que hacen foco en la seguridad y la</a:t>
            </a:r>
            <a:endParaRPr lang="es-ES" dirty="0"/>
          </a:p>
          <a:p>
            <a:pPr algn="just"/>
            <a:r>
              <a:rPr lang="es-ES" dirty="0"/>
              <a:t>protección de las personas e instalaciones. La entidad </a:t>
            </a:r>
          </a:p>
          <a:p>
            <a:pPr algn="just"/>
            <a:r>
              <a:rPr lang="es-ES" dirty="0"/>
              <a:t>realiza auditorías y cursos de capacitación para </a:t>
            </a:r>
            <a:r>
              <a:rPr lang="es-ES" dirty="0" err="1" smtClean="0"/>
              <a:t>perso</a:t>
            </a:r>
            <a:r>
              <a:rPr lang="es-ES" dirty="0" smtClean="0"/>
              <a:t>- </a:t>
            </a:r>
            <a:endParaRPr lang="es-ES" dirty="0"/>
          </a:p>
          <a:p>
            <a:pPr algn="just"/>
            <a:r>
              <a:rPr lang="es-ES" dirty="0" err="1"/>
              <a:t>nas</a:t>
            </a:r>
            <a:r>
              <a:rPr lang="es-ES" dirty="0"/>
              <a:t> y empresas.</a:t>
            </a:r>
          </a:p>
          <a:p>
            <a:pPr algn="just"/>
            <a:r>
              <a:rPr lang="es-ES" dirty="0"/>
              <a:t>0 Universidades Nacionales: muchas de las pruebas de </a:t>
            </a:r>
          </a:p>
          <a:p>
            <a:pPr algn="just"/>
            <a:r>
              <a:rPr lang="es-ES" dirty="0"/>
              <a:t>materiales y resistencia son llevadas a cabo en </a:t>
            </a:r>
            <a:r>
              <a:rPr lang="es-ES" dirty="0" smtClean="0"/>
              <a:t>labora- </a:t>
            </a:r>
            <a:endParaRPr lang="es-ES" dirty="0"/>
          </a:p>
          <a:p>
            <a:pPr algn="just"/>
            <a:r>
              <a:rPr lang="es-ES" dirty="0"/>
              <a:t>torios de ensayos en universidades, donde también se </a:t>
            </a:r>
          </a:p>
          <a:p>
            <a:pPr algn="just"/>
            <a:r>
              <a:rPr lang="es-ES" dirty="0"/>
              <a:t>colabora con la redacción de documentos referidos a la </a:t>
            </a:r>
          </a:p>
          <a:p>
            <a:pPr algn="just"/>
            <a:r>
              <a:rPr lang="es-ES" dirty="0"/>
              <a:t>seguridad y el uso.</a:t>
            </a:r>
          </a:p>
          <a:p>
            <a:pPr algn="just"/>
            <a:r>
              <a:rPr lang="es-ES" dirty="0"/>
              <a:t>En México, diversas instituciones participaron en la definición </a:t>
            </a:r>
          </a:p>
          <a:p>
            <a:pPr algn="just"/>
            <a:r>
              <a:rPr lang="es-ES" dirty="0"/>
              <a:t>de las normas que debemos tener en cuenta al realizar una </a:t>
            </a:r>
          </a:p>
          <a:p>
            <a:pPr algn="just"/>
            <a:r>
              <a:rPr lang="es-ES" dirty="0"/>
              <a:t>instalación eléctrica; entre ellas tenemos las siguientes:</a:t>
            </a:r>
          </a:p>
          <a:p>
            <a:pPr algn="just"/>
            <a:r>
              <a:rPr lang="es-ES" dirty="0" smtClean="0"/>
              <a:t>0 Asociación Mexicana de Directores Responsables de </a:t>
            </a:r>
            <a:endParaRPr lang="es-ES" dirty="0"/>
          </a:p>
          <a:p>
            <a:pPr algn="just"/>
            <a:r>
              <a:rPr lang="es-ES" dirty="0"/>
              <a:t>Obra </a:t>
            </a:r>
            <a:r>
              <a:rPr lang="es-ES" dirty="0" smtClean="0"/>
              <a:t>y Corresponsables</a:t>
            </a:r>
            <a:r>
              <a:rPr lang="es-ES" dirty="0"/>
              <a:t>, AMDROC.</a:t>
            </a:r>
          </a:p>
          <a:p>
            <a:pPr algn="just"/>
            <a:r>
              <a:rPr lang="es-ES" dirty="0" smtClean="0"/>
              <a:t>0 Asociación </a:t>
            </a:r>
            <a:r>
              <a:rPr lang="es-ES" dirty="0"/>
              <a:t>Mexicana </a:t>
            </a:r>
            <a:r>
              <a:rPr lang="es-ES" dirty="0" smtClean="0"/>
              <a:t>de Empresas del Ramo de Instala- </a:t>
            </a:r>
            <a:endParaRPr lang="es-ES" dirty="0"/>
          </a:p>
          <a:p>
            <a:pPr algn="just"/>
            <a:r>
              <a:rPr lang="es-ES" dirty="0" err="1"/>
              <a:t>ciones</a:t>
            </a:r>
            <a:r>
              <a:rPr lang="es-ES" dirty="0"/>
              <a:t> </a:t>
            </a:r>
            <a:r>
              <a:rPr lang="es-ES" dirty="0" smtClean="0"/>
              <a:t>para la Construcción</a:t>
            </a:r>
            <a:r>
              <a:rPr lang="es-ES" dirty="0"/>
              <a:t>, AMERIC.</a:t>
            </a:r>
          </a:p>
          <a:p>
            <a:pPr algn="just"/>
            <a:r>
              <a:rPr lang="es-ES" dirty="0"/>
              <a:t>0 Asociación de Normalización y Certificación, A. C., ANCE. </a:t>
            </a:r>
          </a:p>
          <a:p>
            <a:pPr algn="just"/>
            <a:r>
              <a:rPr lang="es-ES" dirty="0"/>
              <a:t>( Cámara Nacional de la Industria de Desarrollo y </a:t>
            </a:r>
            <a:r>
              <a:rPr lang="es-ES" dirty="0" err="1"/>
              <a:t>Promo</a:t>
            </a:r>
            <a:r>
              <a:rPr lang="es-ES" dirty="0"/>
              <a:t>-</a:t>
            </a:r>
          </a:p>
          <a:p>
            <a:pPr algn="just"/>
            <a:r>
              <a:rPr lang="es-ES" dirty="0" err="1" smtClean="0"/>
              <a:t>ción</a:t>
            </a:r>
            <a:r>
              <a:rPr lang="es-ES" dirty="0" smtClean="0"/>
              <a:t> de </a:t>
            </a:r>
            <a:r>
              <a:rPr lang="es-ES" dirty="0"/>
              <a:t>Vivienda, CANADEVI.</a:t>
            </a:r>
          </a:p>
          <a:p>
            <a:pPr algn="just"/>
            <a:r>
              <a:rPr lang="es-ES" dirty="0" smtClean="0"/>
              <a:t>( Cámara Nacional de la Industria de la Transformación</a:t>
            </a:r>
            <a:r>
              <a:rPr lang="es-ES" dirty="0"/>
              <a:t>, </a:t>
            </a:r>
          </a:p>
          <a:p>
            <a:pPr algn="just"/>
            <a:r>
              <a:rPr lang="es-ES" dirty="0"/>
              <a:t>CANACINTRA.</a:t>
            </a:r>
          </a:p>
          <a:p>
            <a:pPr algn="just"/>
            <a:r>
              <a:rPr lang="es-ES" dirty="0" smtClean="0"/>
              <a:t>0 Cámara </a:t>
            </a:r>
            <a:r>
              <a:rPr lang="es-ES" dirty="0"/>
              <a:t>Nacional </a:t>
            </a:r>
            <a:r>
              <a:rPr lang="es-ES" dirty="0" smtClean="0"/>
              <a:t>de Manufacturas </a:t>
            </a:r>
            <a:r>
              <a:rPr lang="es-ES" dirty="0"/>
              <a:t>Eléctricas, CANAME.</a:t>
            </a:r>
          </a:p>
          <a:p>
            <a:pPr algn="just"/>
            <a:r>
              <a:rPr lang="es-ES" dirty="0" smtClean="0"/>
              <a:t>0 Confederación de Cámaras Nacionales de Comercio</a:t>
            </a:r>
            <a:r>
              <a:rPr lang="es-ES" dirty="0"/>
              <a:t>, </a:t>
            </a:r>
          </a:p>
          <a:p>
            <a:pPr algn="just"/>
            <a:r>
              <a:rPr lang="es-ES" dirty="0"/>
              <a:t>Servicios </a:t>
            </a:r>
            <a:r>
              <a:rPr lang="es-ES" dirty="0" smtClean="0"/>
              <a:t>y Turismo</a:t>
            </a:r>
            <a:r>
              <a:rPr lang="es-ES" dirty="0"/>
              <a:t>, CONCANACO.</a:t>
            </a:r>
          </a:p>
          <a:p>
            <a:pPr algn="just"/>
            <a:r>
              <a:rPr lang="es-ES" dirty="0" smtClean="0"/>
              <a:t>0 Comisión </a:t>
            </a:r>
            <a:r>
              <a:rPr lang="es-ES" dirty="0"/>
              <a:t>Federal </a:t>
            </a:r>
            <a:r>
              <a:rPr lang="es-ES" dirty="0" smtClean="0"/>
              <a:t>de Electricidad</a:t>
            </a:r>
            <a:r>
              <a:rPr lang="es-ES" dirty="0"/>
              <a:t>, CFE.</a:t>
            </a:r>
          </a:p>
          <a:p>
            <a:pPr algn="just"/>
            <a:r>
              <a:rPr lang="es-ES" dirty="0"/>
              <a:t>Normalización documentada</a:t>
            </a:r>
          </a:p>
          <a:p>
            <a:pPr algn="just"/>
            <a:r>
              <a:rPr lang="es-ES" dirty="0"/>
              <a:t>Los elementos normalizados poseen documentada</a:t>
            </a:r>
          </a:p>
          <a:p>
            <a:pPr algn="just"/>
            <a:r>
              <a:rPr lang="es-ES" dirty="0" smtClean="0"/>
              <a:t>su forma</a:t>
            </a:r>
            <a:r>
              <a:rPr lang="es-ES" dirty="0"/>
              <a:t>, sus dimensiones, </a:t>
            </a:r>
            <a:r>
              <a:rPr lang="es-ES" dirty="0" smtClean="0"/>
              <a:t>su material y su uso. Esto </a:t>
            </a:r>
            <a:endParaRPr lang="es-ES" dirty="0"/>
          </a:p>
          <a:p>
            <a:pPr algn="just"/>
            <a:r>
              <a:rPr lang="es-ES" dirty="0"/>
              <a:t>quiere decir que, cuando aparece </a:t>
            </a:r>
            <a:r>
              <a:rPr lang="es-ES" dirty="0" smtClean="0"/>
              <a:t>un nuevo </a:t>
            </a:r>
            <a:r>
              <a:rPr lang="es-ES" dirty="0"/>
              <a:t>elemento </a:t>
            </a:r>
          </a:p>
          <a:p>
            <a:pPr algn="just"/>
            <a:r>
              <a:rPr lang="es-ES" dirty="0" smtClean="0"/>
              <a:t>para normalizar</a:t>
            </a:r>
            <a:r>
              <a:rPr lang="es-ES" dirty="0"/>
              <a:t>, </a:t>
            </a:r>
            <a:r>
              <a:rPr lang="es-ES" dirty="0" smtClean="0"/>
              <a:t>se somete a pruebas </a:t>
            </a:r>
            <a:r>
              <a:rPr lang="es-ES" dirty="0"/>
              <a:t>que terminan </a:t>
            </a:r>
          </a:p>
          <a:p>
            <a:pPr algn="just"/>
            <a:r>
              <a:rPr lang="es-ES" dirty="0"/>
              <a:t>definiendo esquemas, materiales </a:t>
            </a:r>
            <a:r>
              <a:rPr lang="es-ES" dirty="0" smtClean="0"/>
              <a:t>y técnicas </a:t>
            </a:r>
            <a:r>
              <a:rPr lang="es-ES" dirty="0"/>
              <a:t>aplicadas </a:t>
            </a:r>
          </a:p>
          <a:p>
            <a:pPr algn="just"/>
            <a:r>
              <a:rPr lang="es-ES" dirty="0"/>
              <a:t>para documentar todas sus funciones, sus límites </a:t>
            </a:r>
            <a:r>
              <a:rPr lang="es-ES" dirty="0" smtClean="0"/>
              <a:t>y sus </a:t>
            </a:r>
            <a:endParaRPr lang="es-ES" dirty="0"/>
          </a:p>
          <a:p>
            <a:pPr algn="just"/>
            <a:r>
              <a:rPr lang="es-ES" dirty="0" smtClean="0"/>
              <a:t>fallas (</a:t>
            </a:r>
            <a:r>
              <a:rPr lang="es-ES" dirty="0"/>
              <a:t>de existir</a:t>
            </a:r>
            <a:r>
              <a:rPr lang="es-ES" dirty="0" smtClean="0"/>
              <a:t>). Cuando un elemento </a:t>
            </a:r>
            <a:r>
              <a:rPr lang="es-ES" dirty="0"/>
              <a:t>no supera las </a:t>
            </a:r>
          </a:p>
          <a:p>
            <a:pPr algn="just"/>
            <a:r>
              <a:rPr lang="es-ES" dirty="0"/>
              <a:t>pruebas, no </a:t>
            </a:r>
            <a:r>
              <a:rPr lang="es-ES" dirty="0" smtClean="0"/>
              <a:t>se puede </a:t>
            </a:r>
            <a:r>
              <a:rPr lang="es-ES" dirty="0"/>
              <a:t>certificar </a:t>
            </a:r>
            <a:r>
              <a:rPr lang="es-ES" dirty="0" smtClean="0"/>
              <a:t>ni normalizar </a:t>
            </a:r>
            <a:r>
              <a:rPr lang="es-ES" dirty="0"/>
              <a:t>hasta que </a:t>
            </a:r>
          </a:p>
          <a:p>
            <a:pPr algn="just"/>
            <a:r>
              <a:rPr lang="es-ES" dirty="0" smtClean="0"/>
              <a:t>se corrijan las fallas detectadas</a:t>
            </a:r>
            <a:r>
              <a:rPr lang="es-ES" dirty="0"/>
              <a:t>; superada </a:t>
            </a:r>
            <a:r>
              <a:rPr lang="es-ES" dirty="0" smtClean="0"/>
              <a:t>esta etapa</a:t>
            </a:r>
            <a:r>
              <a:rPr lang="es-ES" dirty="0"/>
              <a:t>, </a:t>
            </a:r>
          </a:p>
          <a:p>
            <a:pPr algn="just"/>
            <a:r>
              <a:rPr lang="es-ES" dirty="0" smtClean="0"/>
              <a:t>se les permite a las </a:t>
            </a:r>
            <a:r>
              <a:rPr lang="es-ES" dirty="0"/>
              <a:t>fábricas desarrollar este elemento </a:t>
            </a:r>
          </a:p>
          <a:p>
            <a:pPr algn="just"/>
            <a:r>
              <a:rPr lang="es-ES" dirty="0" smtClean="0"/>
              <a:t>o una </a:t>
            </a:r>
            <a:r>
              <a:rPr lang="es-ES" dirty="0"/>
              <a:t>variante, siempre que cumpla </a:t>
            </a:r>
            <a:r>
              <a:rPr lang="es-ES" dirty="0" smtClean="0"/>
              <a:t>con lo detallado</a:t>
            </a:r>
            <a:endParaRPr lang="es-ES" dirty="0"/>
          </a:p>
          <a:p>
            <a:pPr algn="just"/>
            <a:r>
              <a:rPr lang="es-ES" dirty="0" smtClean="0"/>
              <a:t>en los documentos</a:t>
            </a:r>
            <a:r>
              <a:rPr lang="es-ES" dirty="0"/>
              <a:t>.</a:t>
            </a:r>
          </a:p>
          <a:p>
            <a:pPr algn="just"/>
            <a:r>
              <a:rPr lang="es-ES" dirty="0" smtClean="0"/>
              <a:t>0 Comisión Nacional para el Uso Eficiente de la Energía</a:t>
            </a:r>
            <a:r>
              <a:rPr lang="es-ES" dirty="0"/>
              <a:t>, </a:t>
            </a:r>
          </a:p>
          <a:p>
            <a:pPr algn="just"/>
            <a:r>
              <a:rPr lang="es-ES" dirty="0"/>
              <a:t>CONUEE.</a:t>
            </a:r>
          </a:p>
          <a:p>
            <a:pPr algn="just"/>
            <a:r>
              <a:rPr lang="es-ES" dirty="0" smtClean="0"/>
              <a:t>0 Instituto de Investigaciones </a:t>
            </a:r>
            <a:r>
              <a:rPr lang="es-ES" dirty="0"/>
              <a:t>Eléctricas, IE.</a:t>
            </a:r>
          </a:p>
          <a:p>
            <a:pPr algn="just"/>
            <a:r>
              <a:rPr lang="es-ES" dirty="0"/>
              <a:t>Estas entidades proveen requisitos que deben cumplir los </a:t>
            </a:r>
          </a:p>
          <a:p>
            <a:pPr algn="just"/>
            <a:r>
              <a:rPr lang="es-ES" dirty="0"/>
              <a:t>elementos que utilizaremos, pero no determinan ni </a:t>
            </a:r>
            <a:r>
              <a:rPr lang="es-ES" dirty="0" err="1" smtClean="0"/>
              <a:t>discri</a:t>
            </a:r>
            <a:r>
              <a:rPr lang="es-ES" dirty="0" smtClean="0"/>
              <a:t>- </a:t>
            </a:r>
            <a:endParaRPr lang="es-ES" dirty="0"/>
          </a:p>
          <a:p>
            <a:pPr algn="just"/>
            <a:r>
              <a:rPr lang="es-ES" dirty="0"/>
              <a:t>minan marcas ni fabricantes; estos últimos deberán cumplir </a:t>
            </a:r>
          </a:p>
          <a:p>
            <a:pPr algn="just"/>
            <a:r>
              <a:rPr lang="es-ES" dirty="0"/>
              <a:t>con las exigencias de los organismos. Esto permite al </a:t>
            </a:r>
            <a:r>
              <a:rPr lang="es-ES" dirty="0" smtClean="0"/>
              <a:t>profe- </a:t>
            </a:r>
            <a:endParaRPr lang="es-ES" dirty="0"/>
          </a:p>
          <a:p>
            <a:pPr algn="just"/>
            <a:r>
              <a:rPr lang="es-ES" dirty="0" err="1"/>
              <a:t>sional</a:t>
            </a:r>
            <a:r>
              <a:rPr lang="es-ES" dirty="0"/>
              <a:t> o usuario poder elegir un mismo producto dentro de </a:t>
            </a:r>
          </a:p>
          <a:p>
            <a:pPr algn="just"/>
            <a:r>
              <a:rPr lang="es-ES" dirty="0"/>
              <a:t>un catálogo más amplio de materiales adquiridos en el país</a:t>
            </a:r>
          </a:p>
          <a:p>
            <a:pPr algn="just"/>
            <a:r>
              <a:rPr lang="es-ES" dirty="0" smtClean="0"/>
              <a:t>o fuera de él</a:t>
            </a:r>
            <a:r>
              <a:rPr lang="es-ES" dirty="0"/>
              <a:t>.</a:t>
            </a:r>
          </a:p>
          <a:p>
            <a:pPr algn="just"/>
            <a:r>
              <a:rPr lang="es-ES" dirty="0"/>
              <a:t>Los materiales normalizados abarcan todas las categorías, </a:t>
            </a:r>
          </a:p>
          <a:p>
            <a:pPr algn="just"/>
            <a:r>
              <a:rPr lang="es-ES" dirty="0"/>
              <a:t>pero los que nos interesan a nosotros como técnicos </a:t>
            </a:r>
            <a:r>
              <a:rPr lang="es-ES" dirty="0" err="1" smtClean="0"/>
              <a:t>eléc</a:t>
            </a:r>
            <a:r>
              <a:rPr lang="es-ES" dirty="0" smtClean="0"/>
              <a:t>- </a:t>
            </a:r>
            <a:endParaRPr lang="es-ES" dirty="0"/>
          </a:p>
          <a:p>
            <a:pPr algn="just"/>
            <a:r>
              <a:rPr lang="es-ES" dirty="0" err="1"/>
              <a:t>tricos</a:t>
            </a:r>
            <a:r>
              <a:rPr lang="es-ES" dirty="0"/>
              <a:t> son los que se relacionan con la obra y con la </a:t>
            </a:r>
            <a:r>
              <a:rPr lang="es-ES" dirty="0" err="1" smtClean="0"/>
              <a:t>protec</a:t>
            </a:r>
            <a:r>
              <a:rPr lang="es-ES" dirty="0" smtClean="0"/>
              <a:t>- </a:t>
            </a:r>
            <a:endParaRPr lang="es-ES" dirty="0"/>
          </a:p>
          <a:p>
            <a:pPr algn="just"/>
            <a:r>
              <a:rPr lang="es-ES" dirty="0" err="1"/>
              <a:t>ción</a:t>
            </a:r>
            <a:r>
              <a:rPr lang="es-ES" dirty="0"/>
              <a:t> personal.</a:t>
            </a:r>
          </a:p>
          <a:p>
            <a:pPr algn="just"/>
            <a:r>
              <a:rPr lang="es-ES" dirty="0"/>
              <a:t>Contar con elementos normalizados, como las jabalinas, </a:t>
            </a:r>
          </a:p>
          <a:p>
            <a:pPr algn="just"/>
            <a:r>
              <a:rPr lang="es-ES" dirty="0"/>
              <a:t>permite determinar técnicas </a:t>
            </a:r>
            <a:r>
              <a:rPr lang="es-ES" dirty="0" smtClean="0"/>
              <a:t>de instalación </a:t>
            </a:r>
            <a:r>
              <a:rPr lang="es-ES" dirty="0"/>
              <a:t>utilizando </a:t>
            </a:r>
          </a:p>
          <a:p>
            <a:pPr algn="just"/>
            <a:r>
              <a:rPr lang="es-ES" dirty="0"/>
              <a:t>un catálogo reducido de jabalinas que serán las mismas, </a:t>
            </a:r>
          </a:p>
          <a:p>
            <a:pPr algn="just"/>
            <a:r>
              <a:rPr lang="es-ES" dirty="0"/>
              <a:t>aunque varíe </a:t>
            </a:r>
            <a:r>
              <a:rPr lang="es-ES" dirty="0" smtClean="0"/>
              <a:t>el fabricante</a:t>
            </a:r>
            <a:r>
              <a:rPr lang="es-ES" dirty="0"/>
              <a:t>.</a:t>
            </a:r>
          </a:p>
        </p:txBody>
      </p:sp>
    </p:spTree>
    <p:extLst>
      <p:ext uri="{BB962C8B-B14F-4D97-AF65-F5344CB8AC3E}">
        <p14:creationId xmlns:p14="http://schemas.microsoft.com/office/powerpoint/2010/main" val="271297948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65018" y="1261293"/>
            <a:ext cx="10901548" cy="2831544"/>
          </a:xfrm>
          <a:prstGeom prst="rect">
            <a:avLst/>
          </a:prstGeom>
        </p:spPr>
        <p:txBody>
          <a:bodyPr wrap="square">
            <a:spAutoFit/>
          </a:bodyPr>
          <a:lstStyle/>
          <a:p>
            <a:pPr algn="ctr"/>
            <a:r>
              <a:rPr lang="es-ES" sz="4000" b="1" dirty="0"/>
              <a:t>GRADOS </a:t>
            </a:r>
            <a:r>
              <a:rPr lang="es-ES" sz="4000" b="1" dirty="0" smtClean="0"/>
              <a:t>DE ELECTRIFICACION</a:t>
            </a:r>
            <a:endParaRPr lang="es-ES" sz="4000" b="1" dirty="0"/>
          </a:p>
          <a:p>
            <a:pPr algn="ctr"/>
            <a:r>
              <a:rPr lang="es-ES" sz="4000" b="1" dirty="0" smtClean="0"/>
              <a:t>En </a:t>
            </a:r>
            <a:r>
              <a:rPr lang="es-ES" sz="4000" b="1" dirty="0" smtClean="0"/>
              <a:t>esta </a:t>
            </a:r>
            <a:r>
              <a:rPr lang="es-ES" sz="4000" b="1" dirty="0"/>
              <a:t>sección veremos </a:t>
            </a:r>
            <a:r>
              <a:rPr lang="es-ES" sz="4000" b="1" dirty="0" smtClean="0"/>
              <a:t>la clasificación </a:t>
            </a:r>
            <a:r>
              <a:rPr lang="es-ES" sz="4000" b="1" dirty="0"/>
              <a:t>de los </a:t>
            </a:r>
            <a:r>
              <a:rPr lang="es-ES" sz="4000" b="1" dirty="0" smtClean="0"/>
              <a:t>valores de grados de electrificación para distintos tipos de locales</a:t>
            </a:r>
          </a:p>
          <a:p>
            <a:endParaRPr lang="es-ES" dirty="0"/>
          </a:p>
        </p:txBody>
      </p:sp>
    </p:spTree>
    <p:extLst>
      <p:ext uri="{BB962C8B-B14F-4D97-AF65-F5344CB8AC3E}">
        <p14:creationId xmlns:p14="http://schemas.microsoft.com/office/powerpoint/2010/main" val="194263290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5424" y="229373"/>
            <a:ext cx="11530940" cy="103966923"/>
          </a:xfrm>
          <a:prstGeom prst="rect">
            <a:avLst/>
          </a:prstGeom>
        </p:spPr>
        <p:txBody>
          <a:bodyPr wrap="square">
            <a:spAutoFit/>
          </a:bodyPr>
          <a:lstStyle/>
          <a:p>
            <a:pPr algn="just"/>
            <a:r>
              <a:rPr lang="es-ES" dirty="0"/>
              <a:t>S abemos </a:t>
            </a:r>
            <a:r>
              <a:rPr lang="es-ES" dirty="0" smtClean="0"/>
              <a:t>que existen diferentes tipos de circuitos en </a:t>
            </a:r>
            <a:endParaRPr lang="es-ES" dirty="0"/>
          </a:p>
          <a:p>
            <a:pPr algn="just"/>
            <a:r>
              <a:rPr lang="es-ES" dirty="0" smtClean="0"/>
              <a:t>una instalación eléctrica. Hagamos un repaso de</a:t>
            </a:r>
            <a:endParaRPr lang="es-ES" dirty="0"/>
          </a:p>
          <a:p>
            <a:pPr algn="just"/>
            <a:r>
              <a:rPr lang="es-ES" dirty="0"/>
              <a:t>ellos, recordando la cantidad máxima de bocas de cada uno </a:t>
            </a:r>
          </a:p>
          <a:p>
            <a:pPr algn="just"/>
            <a:r>
              <a:rPr lang="es-ES" dirty="0"/>
              <a:t>y el calibre máximo de la protección por instalar en cada uno.</a:t>
            </a:r>
          </a:p>
          <a:p>
            <a:pPr algn="just"/>
            <a:r>
              <a:rPr lang="es-ES" dirty="0"/>
              <a:t>Circuitos para usos generales</a:t>
            </a:r>
          </a:p>
          <a:p>
            <a:pPr algn="just"/>
            <a:r>
              <a:rPr lang="es-ES" dirty="0"/>
              <a:t>Son circuitos monofásicos destinados a alimentar bocas de </a:t>
            </a:r>
          </a:p>
          <a:p>
            <a:pPr algn="just"/>
            <a:r>
              <a:rPr lang="es-ES" dirty="0"/>
              <a:t>salida de iluminación o bocas de salida de tomacorrientes </a:t>
            </a:r>
          </a:p>
          <a:p>
            <a:pPr algn="just"/>
            <a:r>
              <a:rPr lang="es-ES" dirty="0"/>
              <a:t>ubicadas en el interior del local. Pueden incorporar bocas</a:t>
            </a:r>
          </a:p>
          <a:p>
            <a:pPr algn="just"/>
            <a:r>
              <a:rPr lang="es-ES" dirty="0"/>
              <a:t>en espacios </a:t>
            </a:r>
            <a:r>
              <a:rPr lang="es-ES" dirty="0" err="1"/>
              <a:t>semicubiertos</a:t>
            </a:r>
            <a:r>
              <a:rPr lang="es-ES" dirty="0"/>
              <a:t> siempre que el artefacto posea</a:t>
            </a:r>
          </a:p>
          <a:p>
            <a:pPr algn="just"/>
            <a:r>
              <a:rPr lang="es-ES" dirty="0" smtClean="0"/>
              <a:t>un grado de protección igual o superior a IP 44</a:t>
            </a:r>
            <a:r>
              <a:rPr lang="es-ES" dirty="0"/>
              <a:t>,</a:t>
            </a:r>
          </a:p>
          <a:p>
            <a:pPr algn="just"/>
            <a:r>
              <a:rPr lang="es-ES" dirty="0" smtClean="0"/>
              <a:t>( </a:t>
            </a:r>
            <a:r>
              <a:rPr lang="es-ES" dirty="0" err="1" smtClean="0"/>
              <a:t>Muminación</a:t>
            </a:r>
            <a:r>
              <a:rPr lang="es-ES" dirty="0" smtClean="0"/>
              <a:t> de uso general (</a:t>
            </a:r>
            <a:r>
              <a:rPr lang="es-ES" dirty="0"/>
              <a:t>1UG</a:t>
            </a:r>
            <a:r>
              <a:rPr lang="es-ES" dirty="0" smtClean="0"/>
              <a:t>): admite un máximo </a:t>
            </a:r>
            <a:r>
              <a:rPr lang="es-ES" dirty="0"/>
              <a:t>de </a:t>
            </a:r>
          </a:p>
          <a:p>
            <a:pPr algn="just"/>
            <a:r>
              <a:rPr lang="es-ES" dirty="0" smtClean="0"/>
              <a:t>15 bocas de iluminación (se pueden incluir los ventila-</a:t>
            </a:r>
            <a:endParaRPr lang="es-ES" dirty="0"/>
          </a:p>
          <a:p>
            <a:pPr algn="just"/>
            <a:r>
              <a:rPr lang="es-ES" dirty="0"/>
              <a:t>dores de techo), y la protección por instalar (interruptor </a:t>
            </a:r>
          </a:p>
          <a:p>
            <a:pPr algn="just"/>
            <a:r>
              <a:rPr lang="es-ES" dirty="0" err="1"/>
              <a:t>termomagnético</a:t>
            </a:r>
            <a:r>
              <a:rPr lang="es-ES" dirty="0"/>
              <a:t> bipolar) es de 16 A. Los artefactos que </a:t>
            </a:r>
          </a:p>
          <a:p>
            <a:pPr algn="just"/>
            <a:r>
              <a:rPr lang="es-ES" dirty="0"/>
              <a:t>se usarán no deben consumir más de 6 A.</a:t>
            </a:r>
          </a:p>
          <a:p>
            <a:pPr algn="just"/>
            <a:r>
              <a:rPr lang="es-ES" dirty="0"/>
              <a:t>( Tomacorrientes de uso general (TUG): admite un </a:t>
            </a:r>
            <a:r>
              <a:rPr lang="es-ES" dirty="0" err="1" smtClean="0"/>
              <a:t>máxi</a:t>
            </a:r>
            <a:r>
              <a:rPr lang="es-ES" dirty="0" smtClean="0"/>
              <a:t>- </a:t>
            </a:r>
            <a:endParaRPr lang="es-ES" dirty="0"/>
          </a:p>
          <a:p>
            <a:pPr algn="just"/>
            <a:r>
              <a:rPr lang="es-ES" dirty="0" err="1"/>
              <a:t>mo</a:t>
            </a:r>
            <a:r>
              <a:rPr lang="es-ES" dirty="0"/>
              <a:t> de 15 bocas de tomacorrientes, y la protección por </a:t>
            </a:r>
          </a:p>
          <a:p>
            <a:pPr algn="just"/>
            <a:r>
              <a:rPr lang="es-ES" dirty="0"/>
              <a:t>instalar (interruptor </a:t>
            </a:r>
            <a:r>
              <a:rPr lang="es-ES" dirty="0" err="1"/>
              <a:t>termomagnético</a:t>
            </a:r>
            <a:r>
              <a:rPr lang="es-ES" dirty="0"/>
              <a:t> bipolar) es de 16 A. </a:t>
            </a:r>
          </a:p>
          <a:p>
            <a:pPr algn="just"/>
            <a:r>
              <a:rPr lang="es-ES" dirty="0"/>
              <a:t>Las cargas unitarias por conectar a los tomacorrientes </a:t>
            </a:r>
          </a:p>
          <a:p>
            <a:pPr algn="just"/>
            <a:r>
              <a:rPr lang="es-ES" dirty="0"/>
              <a:t>del tipo 2P+T no podrán superar los 10 A.</a:t>
            </a:r>
          </a:p>
          <a:p>
            <a:pPr algn="just"/>
            <a:r>
              <a:rPr lang="es-ES" dirty="0"/>
              <a:t>Circuitos </a:t>
            </a:r>
            <a:r>
              <a:rPr lang="es-ES" dirty="0" smtClean="0"/>
              <a:t>para usos </a:t>
            </a:r>
            <a:r>
              <a:rPr lang="es-ES" dirty="0"/>
              <a:t>especiales</a:t>
            </a:r>
          </a:p>
          <a:p>
            <a:pPr algn="just"/>
            <a:r>
              <a:rPr lang="es-ES" dirty="0"/>
              <a:t>Son circuitos monofásicos destinados a alimentar bocas </a:t>
            </a:r>
          </a:p>
          <a:p>
            <a:pPr algn="just"/>
            <a:r>
              <a:rPr lang="es-ES" dirty="0"/>
              <a:t>de salida de iluminación o bocas de salida de </a:t>
            </a:r>
            <a:r>
              <a:rPr lang="es-ES" dirty="0" err="1" smtClean="0"/>
              <a:t>tomaco</a:t>
            </a:r>
            <a:r>
              <a:rPr lang="es-ES" dirty="0" smtClean="0"/>
              <a:t>- </a:t>
            </a:r>
            <a:endParaRPr lang="es-ES" dirty="0"/>
          </a:p>
          <a:p>
            <a:pPr algn="just"/>
            <a:r>
              <a:rPr lang="es-ES" dirty="0" err="1"/>
              <a:t>rrientes</a:t>
            </a:r>
            <a:r>
              <a:rPr lang="es-ES" dirty="0"/>
              <a:t> que no pueden ser alimentadas desde circuitos </a:t>
            </a:r>
          </a:p>
          <a:p>
            <a:pPr algn="just"/>
            <a:r>
              <a:rPr lang="es-ES" dirty="0"/>
              <a:t>de uso general. Esto puede ser por encontrarse a la </a:t>
            </a:r>
            <a:r>
              <a:rPr lang="es-ES" dirty="0" smtClean="0"/>
              <a:t>in- </a:t>
            </a:r>
            <a:endParaRPr lang="es-ES" dirty="0"/>
          </a:p>
          <a:p>
            <a:pPr algn="just"/>
            <a:r>
              <a:rPr lang="es-ES" dirty="0"/>
              <a:t>temperie o por poseer cargas superiores a las </a:t>
            </a:r>
            <a:r>
              <a:rPr lang="es-ES" dirty="0" err="1" smtClean="0"/>
              <a:t>admiti</a:t>
            </a:r>
            <a:r>
              <a:rPr lang="es-ES" dirty="0" smtClean="0"/>
              <a:t>- </a:t>
            </a:r>
            <a:endParaRPr lang="es-ES" dirty="0"/>
          </a:p>
          <a:p>
            <a:pPr algn="just"/>
            <a:r>
              <a:rPr lang="es-ES" dirty="0"/>
              <a:t>das para los circuitos de uso general. Los artefactos de </a:t>
            </a:r>
          </a:p>
          <a:p>
            <a:pPr algn="just"/>
            <a:r>
              <a:rPr lang="es-ES" dirty="0"/>
              <a:t>iluminación y los tomacorrientes a la intemperie deben</a:t>
            </a:r>
          </a:p>
          <a:p>
            <a:pPr algn="just"/>
            <a:r>
              <a:rPr lang="es-ES" dirty="0"/>
              <a:t>tener un grado de protección igual o superior a IP 54. Si</a:t>
            </a:r>
          </a:p>
          <a:p>
            <a:pPr algn="just"/>
            <a:r>
              <a:rPr lang="es-ES" dirty="0" smtClean="0"/>
              <a:t>están en áreas </a:t>
            </a:r>
            <a:r>
              <a:rPr lang="es-ES" dirty="0" err="1"/>
              <a:t>semicubiertas</a:t>
            </a:r>
            <a:r>
              <a:rPr lang="es-ES" dirty="0"/>
              <a:t>, deberán poseer </a:t>
            </a:r>
            <a:r>
              <a:rPr lang="es-ES" dirty="0" smtClean="0"/>
              <a:t>un grado </a:t>
            </a:r>
            <a:endParaRPr lang="es-ES" dirty="0"/>
          </a:p>
          <a:p>
            <a:pPr algn="just"/>
            <a:r>
              <a:rPr lang="es-ES" dirty="0" smtClean="0"/>
              <a:t>de protección igual o superior a IP 44</a:t>
            </a:r>
            <a:r>
              <a:rPr lang="es-ES" dirty="0"/>
              <a:t>.</a:t>
            </a:r>
          </a:p>
          <a:p>
            <a:pPr algn="just"/>
            <a:r>
              <a:rPr lang="es-ES" dirty="0"/>
              <a:t>0 </a:t>
            </a:r>
            <a:r>
              <a:rPr lang="es-ES" dirty="0" err="1"/>
              <a:t>Muminación</a:t>
            </a:r>
            <a:r>
              <a:rPr lang="es-ES" dirty="0"/>
              <a:t> de uso especial (IUE): admite un máximo de 8 </a:t>
            </a:r>
          </a:p>
          <a:p>
            <a:pPr algn="just"/>
            <a:r>
              <a:rPr lang="es-ES" dirty="0"/>
              <a:t>bocas exclusivamente de iluminación, y la </a:t>
            </a:r>
            <a:r>
              <a:rPr lang="es-ES" dirty="0" err="1"/>
              <a:t>protecciónSala</a:t>
            </a:r>
            <a:r>
              <a:rPr lang="es-ES" dirty="0"/>
              <a:t> de estar </a:t>
            </a:r>
            <a:r>
              <a:rPr lang="es-ES" dirty="0" smtClean="0"/>
              <a:t>y comedor</a:t>
            </a:r>
            <a:r>
              <a:rPr lang="es-ES" dirty="0"/>
              <a:t>.</a:t>
            </a:r>
          </a:p>
          <a:p>
            <a:pPr algn="just"/>
            <a:r>
              <a:rPr lang="es-ES" dirty="0"/>
              <a:t>Para establecer el grado de electrificación en viviendas, se </a:t>
            </a:r>
          </a:p>
          <a:p>
            <a:pPr algn="just"/>
            <a:r>
              <a:rPr lang="es-ES" dirty="0"/>
              <a:t>debe tener en cuenta que la superficie por considerar es </a:t>
            </a:r>
          </a:p>
          <a:p>
            <a:pPr algn="just"/>
            <a:r>
              <a:rPr lang="es-ES" dirty="0"/>
              <a:t>la cubierta más la </a:t>
            </a:r>
            <a:r>
              <a:rPr lang="es-ES" dirty="0" err="1"/>
              <a:t>semicubierta</a:t>
            </a:r>
            <a:r>
              <a:rPr lang="es-ES" dirty="0"/>
              <a:t>; la potencia máxima </a:t>
            </a:r>
            <a:r>
              <a:rPr lang="es-ES" dirty="0" err="1" smtClean="0"/>
              <a:t>simul</a:t>
            </a:r>
            <a:r>
              <a:rPr lang="es-ES" dirty="0" smtClean="0"/>
              <a:t>- </a:t>
            </a:r>
            <a:endParaRPr lang="es-ES" dirty="0"/>
          </a:p>
          <a:p>
            <a:pPr algn="just"/>
            <a:r>
              <a:rPr lang="es-ES" dirty="0" err="1"/>
              <a:t>tánea</a:t>
            </a:r>
            <a:r>
              <a:rPr lang="es-ES" dirty="0"/>
              <a:t> es la suma de la potencia de todos los circuitos de </a:t>
            </a:r>
          </a:p>
          <a:p>
            <a:pPr algn="just"/>
            <a:r>
              <a:rPr lang="es-ES" dirty="0"/>
              <a:t>la vivienda: para circuitos </a:t>
            </a:r>
            <a:r>
              <a:rPr lang="es-ES" dirty="0" err="1"/>
              <a:t>IlUG</a:t>
            </a:r>
            <a:r>
              <a:rPr lang="es-ES" dirty="0"/>
              <a:t> se tomará el 66 % de todos </a:t>
            </a:r>
          </a:p>
          <a:p>
            <a:pPr algn="just"/>
            <a:r>
              <a:rPr lang="es-ES" dirty="0"/>
              <a:t>los puntos de iluminación previstos en cada circuito con </a:t>
            </a:r>
          </a:p>
          <a:p>
            <a:pPr algn="just"/>
            <a:r>
              <a:rPr lang="es-ES" dirty="0"/>
              <a:t>una carga individual de 150 VA por cada una de las bocas; </a:t>
            </a:r>
          </a:p>
          <a:p>
            <a:pPr algn="just"/>
            <a:r>
              <a:rPr lang="es-ES" dirty="0"/>
              <a:t>para circuitos TUG se tomará una potencia de 2200 VA por </a:t>
            </a:r>
          </a:p>
          <a:p>
            <a:pPr algn="just"/>
            <a:r>
              <a:rPr lang="es-ES" dirty="0"/>
              <a:t>circuito; para circuitos JUE se tomará el 66 % de todos los </a:t>
            </a:r>
          </a:p>
          <a:p>
            <a:pPr algn="just"/>
            <a:r>
              <a:rPr lang="es-ES" dirty="0"/>
              <a:t>puntos de iluminación previstos con una carga individual </a:t>
            </a:r>
          </a:p>
          <a:p>
            <a:pPr algn="just"/>
            <a:r>
              <a:rPr lang="es-ES" dirty="0"/>
              <a:t>de 500 VA por boca, y para circuitos TUE se tomará una </a:t>
            </a:r>
          </a:p>
          <a:p>
            <a:pPr algn="just"/>
            <a:r>
              <a:rPr lang="es-ES" dirty="0"/>
              <a:t>potencia de 3300 VA por circuito; otros circuitos se tomarán </a:t>
            </a:r>
          </a:p>
          <a:p>
            <a:pPr algn="just"/>
            <a:r>
              <a:rPr lang="es-ES" dirty="0"/>
              <a:t>con la carga de diseño.</a:t>
            </a:r>
          </a:p>
          <a:p>
            <a:pPr algn="just"/>
            <a:r>
              <a:rPr lang="es-ES" dirty="0"/>
              <a:t>Para establecer el grado de electrificación de una vivienda, </a:t>
            </a:r>
          </a:p>
          <a:p>
            <a:pPr algn="just"/>
            <a:r>
              <a:rPr lang="es-ES" dirty="0"/>
              <a:t>se toma primero la superficie de esta; luego, a cada </a:t>
            </a:r>
            <a:r>
              <a:rPr lang="es-ES" dirty="0" smtClean="0"/>
              <a:t>am- </a:t>
            </a:r>
            <a:endParaRPr lang="es-ES" dirty="0"/>
          </a:p>
          <a:p>
            <a:pPr algn="just"/>
            <a:r>
              <a:rPr lang="es-ES" dirty="0" err="1"/>
              <a:t>biente</a:t>
            </a:r>
            <a:r>
              <a:rPr lang="es-ES" dirty="0"/>
              <a:t> y de acuerdo a su destino, se le asignan los puntos </a:t>
            </a:r>
          </a:p>
          <a:p>
            <a:pPr algn="just"/>
            <a:r>
              <a:rPr lang="es-ES" dirty="0"/>
              <a:t>mínimos de utilización que se detallan en el punto </a:t>
            </a:r>
            <a:r>
              <a:rPr lang="es-ES" dirty="0" smtClean="0"/>
              <a:t>corres- </a:t>
            </a:r>
            <a:endParaRPr lang="es-ES" dirty="0"/>
          </a:p>
          <a:p>
            <a:pPr algn="just"/>
            <a:r>
              <a:rPr lang="es-ES" dirty="0" err="1"/>
              <a:t>pondiente</a:t>
            </a:r>
            <a:r>
              <a:rPr lang="es-ES" dirty="0"/>
              <a:t>, y se calcula la potencia máxima simultánea. De </a:t>
            </a:r>
          </a:p>
          <a:p>
            <a:pPr algn="just"/>
            <a:r>
              <a:rPr lang="es-ES" dirty="0"/>
              <a:t>acuerdo a cuál de estos dos elementos (superficie o </a:t>
            </a:r>
            <a:r>
              <a:rPr lang="es-ES" dirty="0" smtClean="0"/>
              <a:t>poten- </a:t>
            </a:r>
            <a:endParaRPr lang="es-ES" dirty="0"/>
          </a:p>
          <a:p>
            <a:pPr algn="just"/>
            <a:r>
              <a:rPr lang="es-ES" dirty="0" err="1"/>
              <a:t>cia</a:t>
            </a:r>
            <a:r>
              <a:rPr lang="es-ES" dirty="0"/>
              <a:t>) corresponda el mayor grado de electrificación, será </a:t>
            </a:r>
          </a:p>
          <a:p>
            <a:pPr algn="just"/>
            <a:r>
              <a:rPr lang="es-ES" dirty="0"/>
              <a:t>ese el que se adopte para la vivienda.</a:t>
            </a:r>
          </a:p>
          <a:p>
            <a:pPr algn="just"/>
            <a:r>
              <a:rPr lang="es-ES" dirty="0" smtClean="0"/>
              <a:t>( Electrificación </a:t>
            </a:r>
            <a:r>
              <a:rPr lang="es-ES" dirty="0"/>
              <a:t>mínima: corresponde </a:t>
            </a:r>
            <a:r>
              <a:rPr lang="es-ES" dirty="0" smtClean="0"/>
              <a:t>a viviendas </a:t>
            </a:r>
            <a:r>
              <a:rPr lang="es-ES" dirty="0"/>
              <a:t>con una </a:t>
            </a:r>
          </a:p>
          <a:p>
            <a:pPr algn="just"/>
            <a:r>
              <a:rPr lang="es-ES" dirty="0"/>
              <a:t>superficie no mayor </a:t>
            </a:r>
            <a:r>
              <a:rPr lang="es-ES" dirty="0" smtClean="0"/>
              <a:t>a 60 m²y </a:t>
            </a:r>
            <a:r>
              <a:rPr lang="es-ES" dirty="0"/>
              <a:t>con una demanda </a:t>
            </a:r>
            <a:r>
              <a:rPr lang="es-ES" dirty="0" smtClean="0"/>
              <a:t>de poten-</a:t>
            </a:r>
            <a:endParaRPr lang="es-ES" dirty="0"/>
          </a:p>
          <a:p>
            <a:pPr algn="just"/>
            <a:r>
              <a:rPr lang="es-ES" dirty="0" err="1" smtClean="0"/>
              <a:t>cia</a:t>
            </a:r>
            <a:r>
              <a:rPr lang="es-ES" dirty="0" smtClean="0"/>
              <a:t> máxima </a:t>
            </a:r>
            <a:r>
              <a:rPr lang="es-ES" dirty="0"/>
              <a:t>simultánea </a:t>
            </a:r>
            <a:r>
              <a:rPr lang="es-ES" dirty="0" smtClean="0"/>
              <a:t>de hasta 3,7 </a:t>
            </a:r>
            <a:r>
              <a:rPr lang="es-ES" dirty="0" err="1" smtClean="0"/>
              <a:t>kVA</a:t>
            </a:r>
            <a:r>
              <a:rPr lang="es-ES" dirty="0"/>
              <a:t>.</a:t>
            </a:r>
          </a:p>
          <a:p>
            <a:pPr algn="just"/>
            <a:r>
              <a:rPr lang="es-ES" dirty="0"/>
              <a:t>CANTIDAD MÍNIMA DE CIRCUITOS POR IMPLEMENTAR</a:t>
            </a:r>
          </a:p>
          <a:p>
            <a:pPr algn="just"/>
            <a:r>
              <a:rPr lang="es-ES" dirty="0"/>
              <a:t>Cada </a:t>
            </a:r>
            <a:r>
              <a:rPr lang="es-ES" dirty="0" smtClean="0"/>
              <a:t>nivel de electrificación </a:t>
            </a:r>
            <a:endParaRPr lang="es-ES" dirty="0"/>
          </a:p>
          <a:p>
            <a:pPr algn="just"/>
            <a:r>
              <a:rPr lang="es-ES" dirty="0" smtClean="0"/>
              <a:t>tiene asignado una cantidad </a:t>
            </a:r>
            <a:endParaRPr lang="es-ES" dirty="0"/>
          </a:p>
          <a:p>
            <a:pPr algn="just"/>
            <a:r>
              <a:rPr lang="es-ES" dirty="0"/>
              <a:t>mínima </a:t>
            </a:r>
            <a:r>
              <a:rPr lang="es-ES" dirty="0" smtClean="0"/>
              <a:t>de circuitos que </a:t>
            </a:r>
            <a:endParaRPr lang="es-ES" dirty="0"/>
          </a:p>
          <a:p>
            <a:pPr algn="just"/>
            <a:r>
              <a:rPr lang="es-ES" dirty="0" smtClean="0"/>
              <a:t>serán implementados</a:t>
            </a:r>
            <a:r>
              <a:rPr lang="es-ES" dirty="0"/>
              <a:t>,</a:t>
            </a:r>
          </a:p>
          <a:p>
            <a:pPr algn="just"/>
            <a:r>
              <a:rPr lang="es-ES" dirty="0" smtClean="0"/>
              <a:t>y cada </a:t>
            </a:r>
            <a:r>
              <a:rPr lang="es-ES" dirty="0"/>
              <a:t>ambiente </a:t>
            </a:r>
            <a:r>
              <a:rPr lang="es-ES" dirty="0" smtClean="0"/>
              <a:t>de la</a:t>
            </a:r>
            <a:endParaRPr lang="es-ES" dirty="0"/>
          </a:p>
          <a:p>
            <a:pPr algn="just"/>
            <a:r>
              <a:rPr lang="es-ES" dirty="0"/>
              <a:t>vivienda posee una cantidad </a:t>
            </a:r>
          </a:p>
          <a:p>
            <a:pPr algn="just"/>
            <a:r>
              <a:rPr lang="es-ES" dirty="0"/>
              <a:t>mínima </a:t>
            </a:r>
            <a:r>
              <a:rPr lang="es-ES" dirty="0" smtClean="0"/>
              <a:t>de bocas o puntos</a:t>
            </a:r>
            <a:endParaRPr lang="es-ES" dirty="0"/>
          </a:p>
          <a:p>
            <a:pPr algn="just"/>
            <a:r>
              <a:rPr lang="es-ES" dirty="0" smtClean="0"/>
              <a:t>de utilización</a:t>
            </a:r>
            <a:r>
              <a:rPr lang="es-ES" dirty="0"/>
              <a:t>.</a:t>
            </a:r>
          </a:p>
          <a:p>
            <a:pPr algn="just"/>
            <a:r>
              <a:rPr lang="es-ES" dirty="0"/>
              <a:t>( Electrificación media: corresponde a viviendas con una </a:t>
            </a:r>
          </a:p>
          <a:p>
            <a:pPr algn="just"/>
            <a:r>
              <a:rPr lang="es-ES" dirty="0"/>
              <a:t>superficie entre 60 </a:t>
            </a:r>
            <a:r>
              <a:rPr lang="es-ES" dirty="0" smtClean="0"/>
              <a:t>m² </a:t>
            </a:r>
            <a:r>
              <a:rPr lang="es-ES" dirty="0"/>
              <a:t>y 130 </a:t>
            </a:r>
            <a:r>
              <a:rPr lang="es-ES" dirty="0" smtClean="0"/>
              <a:t>m², </a:t>
            </a:r>
            <a:r>
              <a:rPr lang="es-ES" dirty="0"/>
              <a:t>con una demanda de </a:t>
            </a:r>
            <a:r>
              <a:rPr lang="es-ES" dirty="0" err="1" smtClean="0"/>
              <a:t>po</a:t>
            </a:r>
            <a:r>
              <a:rPr lang="es-ES" dirty="0" smtClean="0"/>
              <a:t>- </a:t>
            </a:r>
            <a:endParaRPr lang="es-ES" dirty="0"/>
          </a:p>
          <a:p>
            <a:pPr algn="just"/>
            <a:r>
              <a:rPr lang="es-ES" dirty="0" err="1"/>
              <a:t>tencia</a:t>
            </a:r>
            <a:r>
              <a:rPr lang="es-ES" dirty="0"/>
              <a:t> máxima simultánea de hasta 7 </a:t>
            </a:r>
            <a:r>
              <a:rPr lang="es-ES" dirty="0" err="1"/>
              <a:t>kVA</a:t>
            </a:r>
            <a:r>
              <a:rPr lang="es-ES" dirty="0"/>
              <a:t>.</a:t>
            </a:r>
          </a:p>
          <a:p>
            <a:pPr algn="just"/>
            <a:r>
              <a:rPr lang="es-ES" dirty="0"/>
              <a:t>) Electrificación elevada: corresponde a viviendas con </a:t>
            </a:r>
          </a:p>
          <a:p>
            <a:pPr algn="just"/>
            <a:r>
              <a:rPr lang="es-ES" dirty="0"/>
              <a:t>una superficie entre 130 </a:t>
            </a:r>
            <a:r>
              <a:rPr lang="es-ES" dirty="0" smtClean="0"/>
              <a:t>m² </a:t>
            </a:r>
            <a:r>
              <a:rPr lang="es-ES" dirty="0"/>
              <a:t>y 200 </a:t>
            </a:r>
            <a:r>
              <a:rPr lang="es-ES" dirty="0" smtClean="0"/>
              <a:t>m², </a:t>
            </a:r>
            <a:r>
              <a:rPr lang="es-ES" dirty="0"/>
              <a:t>con una demanda </a:t>
            </a:r>
          </a:p>
          <a:p>
            <a:pPr algn="just"/>
            <a:r>
              <a:rPr lang="es-ES" dirty="0"/>
              <a:t>de potencia máxima simultánea de hasta 10 </a:t>
            </a:r>
            <a:r>
              <a:rPr lang="es-ES" dirty="0" err="1"/>
              <a:t>kVA</a:t>
            </a:r>
            <a:r>
              <a:rPr lang="es-ES" dirty="0"/>
              <a:t>.</a:t>
            </a:r>
          </a:p>
          <a:p>
            <a:pPr algn="just"/>
            <a:r>
              <a:rPr lang="es-ES" dirty="0"/>
              <a:t>0 Electrificación superior: corresponde a viviendas con </a:t>
            </a:r>
          </a:p>
          <a:p>
            <a:pPr algn="just"/>
            <a:r>
              <a:rPr lang="es-ES" dirty="0"/>
              <a:t>una superficie mayor a 200 </a:t>
            </a:r>
            <a:r>
              <a:rPr lang="es-ES" dirty="0" smtClean="0"/>
              <a:t>m², </a:t>
            </a:r>
            <a:r>
              <a:rPr lang="es-ES" dirty="0"/>
              <a:t>con una demanda de </a:t>
            </a:r>
            <a:r>
              <a:rPr lang="es-ES" dirty="0" err="1" smtClean="0"/>
              <a:t>po</a:t>
            </a:r>
            <a:r>
              <a:rPr lang="es-ES" dirty="0" smtClean="0"/>
              <a:t>- </a:t>
            </a:r>
            <a:endParaRPr lang="es-ES" dirty="0"/>
          </a:p>
          <a:p>
            <a:pPr algn="just"/>
            <a:r>
              <a:rPr lang="es-ES" dirty="0" err="1"/>
              <a:t>tencia</a:t>
            </a:r>
            <a:r>
              <a:rPr lang="es-ES" dirty="0"/>
              <a:t> máxima simultánea mayor a 10 </a:t>
            </a:r>
            <a:r>
              <a:rPr lang="es-ES" dirty="0" err="1"/>
              <a:t>kVA</a:t>
            </a:r>
            <a:r>
              <a:rPr lang="es-ES" dirty="0"/>
              <a:t>.</a:t>
            </a:r>
          </a:p>
          <a:p>
            <a:pPr algn="just"/>
            <a:r>
              <a:rPr lang="es-ES" dirty="0"/>
              <a:t>Para establecer la cantidad mínima de puntos de utilización </a:t>
            </a:r>
          </a:p>
          <a:p>
            <a:pPr algn="just"/>
            <a:r>
              <a:rPr lang="es-ES" dirty="0"/>
              <a:t>en los diferentes ambientes de acuerdo al grado de </a:t>
            </a:r>
            <a:r>
              <a:rPr lang="es-ES" dirty="0" err="1" smtClean="0"/>
              <a:t>electri</a:t>
            </a:r>
            <a:r>
              <a:rPr lang="es-ES" dirty="0" smtClean="0"/>
              <a:t>- </a:t>
            </a:r>
            <a:endParaRPr lang="es-ES" dirty="0"/>
          </a:p>
          <a:p>
            <a:pPr algn="just"/>
            <a:r>
              <a:rPr lang="es-ES" dirty="0" err="1"/>
              <a:t>ficación</a:t>
            </a:r>
            <a:r>
              <a:rPr lang="es-ES" dirty="0"/>
              <a:t> de la vivienda, primero se indica el básico común a </a:t>
            </a:r>
          </a:p>
          <a:p>
            <a:pPr algn="just"/>
            <a:r>
              <a:rPr lang="es-ES" dirty="0"/>
              <a:t>todos los grados de electrificación y, luego, los adicionales </a:t>
            </a:r>
          </a:p>
          <a:p>
            <a:pPr algn="just"/>
            <a:r>
              <a:rPr lang="es-ES" dirty="0"/>
              <a:t>a medida que se sube el grado de electrificación.</a:t>
            </a:r>
          </a:p>
          <a:p>
            <a:pPr algn="just"/>
            <a:r>
              <a:rPr lang="es-ES" dirty="0"/>
              <a:t>Sala </a:t>
            </a:r>
            <a:r>
              <a:rPr lang="es-ES" dirty="0" smtClean="0"/>
              <a:t>de estar y comedor</a:t>
            </a:r>
            <a:r>
              <a:rPr lang="es-ES" dirty="0"/>
              <a:t>:</a:t>
            </a:r>
          </a:p>
          <a:p>
            <a:pPr algn="just"/>
            <a:r>
              <a:rPr lang="es-ES" dirty="0"/>
              <a:t>0 Es necesaria una boca de tomacorriente de uso general </a:t>
            </a:r>
          </a:p>
          <a:p>
            <a:pPr algn="just"/>
            <a:r>
              <a:rPr lang="es-ES" dirty="0"/>
              <a:t>(TUG) por cada 6 </a:t>
            </a:r>
            <a:r>
              <a:rPr lang="es-ES" dirty="0" smtClean="0"/>
              <a:t>m² </a:t>
            </a:r>
            <a:r>
              <a:rPr lang="es-ES" dirty="0"/>
              <a:t>o fracción de superficie (como </a:t>
            </a:r>
            <a:r>
              <a:rPr lang="es-ES" dirty="0" err="1" smtClean="0"/>
              <a:t>míni</a:t>
            </a:r>
            <a:r>
              <a:rPr lang="es-ES" dirty="0" smtClean="0"/>
              <a:t>- </a:t>
            </a:r>
            <a:endParaRPr lang="es-ES" dirty="0"/>
          </a:p>
          <a:p>
            <a:pPr algn="just"/>
            <a:r>
              <a:rPr lang="es-ES" dirty="0" err="1"/>
              <a:t>mo</a:t>
            </a:r>
            <a:r>
              <a:rPr lang="es-ES" dirty="0"/>
              <a:t> dos bocas).</a:t>
            </a:r>
          </a:p>
          <a:p>
            <a:pPr algn="just"/>
            <a:r>
              <a:rPr lang="es-ES" dirty="0"/>
              <a:t>0 También debemos contar con una boca de iluminación de </a:t>
            </a:r>
          </a:p>
          <a:p>
            <a:pPr algn="just"/>
            <a:r>
              <a:rPr lang="es-ES" dirty="0"/>
              <a:t>uso general (IUG) por cada 18 </a:t>
            </a:r>
            <a:r>
              <a:rPr lang="es-ES" dirty="0" smtClean="0"/>
              <a:t>m² </a:t>
            </a:r>
            <a:r>
              <a:rPr lang="es-ES" dirty="0"/>
              <a:t>o fracción de superficie </a:t>
            </a:r>
          </a:p>
          <a:p>
            <a:pPr algn="just"/>
            <a:r>
              <a:rPr lang="es-ES" dirty="0"/>
              <a:t>(como mínimo una boca).</a:t>
            </a:r>
          </a:p>
          <a:p>
            <a:pPr algn="just"/>
            <a:r>
              <a:rPr lang="es-ES" dirty="0" smtClean="0"/>
              <a:t>0 Para </a:t>
            </a:r>
            <a:r>
              <a:rPr lang="es-ES" dirty="0"/>
              <a:t>electrificación elevada </a:t>
            </a:r>
            <a:r>
              <a:rPr lang="es-ES" dirty="0" smtClean="0"/>
              <a:t>y superior se agrega</a:t>
            </a:r>
            <a:r>
              <a:rPr lang="es-ES" dirty="0"/>
              <a:t>: </a:t>
            </a:r>
          </a:p>
          <a:p>
            <a:pPr algn="just"/>
            <a:r>
              <a:rPr lang="es-ES" dirty="0" smtClean="0"/>
              <a:t>- Una </a:t>
            </a:r>
            <a:r>
              <a:rPr lang="es-ES" dirty="0"/>
              <a:t>boca de tomacorriente </a:t>
            </a:r>
            <a:r>
              <a:rPr lang="es-ES" dirty="0" smtClean="0"/>
              <a:t>de uso </a:t>
            </a:r>
            <a:r>
              <a:rPr lang="es-ES" dirty="0"/>
              <a:t>especial (TUE).</a:t>
            </a:r>
          </a:p>
          <a:p>
            <a:pPr algn="just"/>
            <a:r>
              <a:rPr lang="es-ES" dirty="0"/>
              <a:t>ANA TON</a:t>
            </a:r>
          </a:p>
          <a:p>
            <a:pPr algn="just"/>
            <a:r>
              <a:rPr lang="es-ES" dirty="0"/>
              <a:t>CIRCUITOS</a:t>
            </a:r>
          </a:p>
          <a:p>
            <a:pPr algn="just"/>
            <a:r>
              <a:rPr lang="es-ES" dirty="0"/>
              <a:t>AAN</a:t>
            </a:r>
          </a:p>
          <a:p>
            <a:pPr algn="just"/>
            <a:r>
              <a:rPr lang="es-ES" dirty="0"/>
              <a:t>OE</a:t>
            </a:r>
          </a:p>
          <a:p>
            <a:pPr algn="just"/>
            <a:r>
              <a:rPr lang="es-ES" dirty="0"/>
              <a:t>2</a:t>
            </a:r>
          </a:p>
          <a:p>
            <a:pPr algn="just"/>
            <a:r>
              <a:rPr lang="es-ES" dirty="0"/>
              <a:t>Única</a:t>
            </a:r>
          </a:p>
          <a:p>
            <a:pPr algn="just"/>
            <a:r>
              <a:rPr lang="es-ES" dirty="0"/>
              <a:t>1</a:t>
            </a:r>
          </a:p>
          <a:p>
            <a:pPr algn="just"/>
            <a:r>
              <a:rPr lang="es-ES" dirty="0"/>
              <a:t>1</a:t>
            </a:r>
          </a:p>
          <a:p>
            <a:pPr algn="just"/>
            <a:r>
              <a:rPr lang="es-ES" dirty="0"/>
              <a:t>-</a:t>
            </a:r>
          </a:p>
          <a:p>
            <a:pPr algn="just"/>
            <a:r>
              <a:rPr lang="es-ES" dirty="0"/>
              <a:t>-</a:t>
            </a:r>
          </a:p>
          <a:p>
            <a:pPr algn="just"/>
            <a:r>
              <a:rPr lang="es-ES" dirty="0"/>
              <a:t>1</a:t>
            </a:r>
          </a:p>
          <a:p>
            <a:pPr algn="just"/>
            <a:r>
              <a:rPr lang="es-ES" dirty="0"/>
              <a:t>1</a:t>
            </a:r>
          </a:p>
          <a:p>
            <a:pPr algn="just"/>
            <a:r>
              <a:rPr lang="es-ES" dirty="0"/>
              <a:t>-</a:t>
            </a:r>
          </a:p>
          <a:p>
            <a:pPr algn="just"/>
            <a:r>
              <a:rPr lang="es-ES" dirty="0"/>
              <a:t>1</a:t>
            </a:r>
          </a:p>
          <a:p>
            <a:pPr algn="just"/>
            <a:r>
              <a:rPr lang="es-ES" dirty="0"/>
              <a:t>3</a:t>
            </a:r>
          </a:p>
          <a:p>
            <a:pPr algn="just"/>
            <a:r>
              <a:rPr lang="es-ES" dirty="0"/>
              <a:t>1</a:t>
            </a:r>
          </a:p>
          <a:p>
            <a:pPr algn="just"/>
            <a:r>
              <a:rPr lang="es-ES" dirty="0"/>
              <a:t>-</a:t>
            </a:r>
          </a:p>
          <a:p>
            <a:pPr algn="just"/>
            <a:r>
              <a:rPr lang="es-ES" dirty="0"/>
              <a:t>-</a:t>
            </a:r>
          </a:p>
          <a:p>
            <a:pPr algn="just"/>
            <a:r>
              <a:rPr lang="es-ES" dirty="0"/>
              <a:t>2</a:t>
            </a:r>
          </a:p>
          <a:p>
            <a:pPr algn="just"/>
            <a:r>
              <a:rPr lang="es-ES" dirty="0"/>
              <a:t>-</a:t>
            </a:r>
          </a:p>
          <a:p>
            <a:pPr algn="just"/>
            <a:r>
              <a:rPr lang="es-ES" dirty="0"/>
              <a:t>-</a:t>
            </a:r>
          </a:p>
          <a:p>
            <a:pPr algn="just"/>
            <a:r>
              <a:rPr lang="es-ES" dirty="0"/>
              <a:t>Elevada</a:t>
            </a:r>
          </a:p>
          <a:p>
            <a:pPr algn="just"/>
            <a:r>
              <a:rPr lang="es-ES" dirty="0"/>
              <a:t>5</a:t>
            </a:r>
          </a:p>
          <a:p>
            <a:pPr algn="just"/>
            <a:r>
              <a:rPr lang="es-ES" dirty="0"/>
              <a:t>2</a:t>
            </a:r>
          </a:p>
          <a:p>
            <a:pPr algn="just"/>
            <a:r>
              <a:rPr lang="es-ES" dirty="0"/>
              <a:t>2</a:t>
            </a:r>
          </a:p>
          <a:p>
            <a:pPr algn="just"/>
            <a:r>
              <a:rPr lang="es-ES" dirty="0"/>
              <a:t>Única </a:t>
            </a:r>
          </a:p>
          <a:p>
            <a:pPr algn="just"/>
            <a:r>
              <a:rPr lang="es-ES" dirty="0"/>
              <a:t>Única</a:t>
            </a:r>
          </a:p>
          <a:p>
            <a:pPr algn="just"/>
            <a:r>
              <a:rPr lang="es-ES" dirty="0"/>
              <a:t>-</a:t>
            </a:r>
          </a:p>
          <a:p>
            <a:pPr algn="just"/>
            <a:r>
              <a:rPr lang="es-ES" dirty="0"/>
              <a:t>1</a:t>
            </a:r>
          </a:p>
          <a:p>
            <a:pPr algn="just"/>
            <a:r>
              <a:rPr lang="es-ES" dirty="0"/>
              <a:t>Ti</a:t>
            </a:r>
          </a:p>
          <a:p>
            <a:pPr algn="just"/>
            <a:r>
              <a:rPr lang="es-ES" dirty="0"/>
              <a:t>6</a:t>
            </a:r>
          </a:p>
          <a:p>
            <a:pPr algn="just"/>
            <a:r>
              <a:rPr lang="es-ES" dirty="0"/>
              <a:t>2</a:t>
            </a:r>
          </a:p>
          <a:p>
            <a:pPr algn="just"/>
            <a:r>
              <a:rPr lang="es-ES" dirty="0"/>
              <a:t>2</a:t>
            </a:r>
          </a:p>
          <a:p>
            <a:pPr algn="just"/>
            <a:r>
              <a:rPr lang="es-ES" dirty="0"/>
              <a:t>-</a:t>
            </a:r>
          </a:p>
          <a:p>
            <a:pPr algn="just"/>
            <a:r>
              <a:rPr lang="es-ES" dirty="0"/>
              <a:t>2</a:t>
            </a:r>
          </a:p>
          <a:p>
            <a:pPr algn="just"/>
            <a:r>
              <a:rPr lang="es-ES" dirty="0"/>
              <a:t>Mínimo de circuitos por implementar. Cada proyectista puede implementar </a:t>
            </a:r>
            <a:r>
              <a:rPr lang="es-ES" dirty="0" smtClean="0"/>
              <a:t>la cantidad </a:t>
            </a:r>
            <a:r>
              <a:rPr lang="es-ES" dirty="0"/>
              <a:t>de circuitos que considere necesaria </a:t>
            </a:r>
          </a:p>
          <a:p>
            <a:pPr algn="just"/>
            <a:r>
              <a:rPr lang="es-ES" dirty="0"/>
              <a:t>para </a:t>
            </a:r>
            <a:r>
              <a:rPr lang="es-ES" dirty="0" smtClean="0"/>
              <a:t>la vivienda </a:t>
            </a:r>
            <a:r>
              <a:rPr lang="es-ES" dirty="0"/>
              <a:t>proyectada </a:t>
            </a:r>
            <a:r>
              <a:rPr lang="es-ES" dirty="0" smtClean="0"/>
              <a:t>a partir </a:t>
            </a:r>
            <a:r>
              <a:rPr lang="es-ES" dirty="0"/>
              <a:t>de estos mínimos.</a:t>
            </a:r>
          </a:p>
          <a:p>
            <a:pPr algn="just"/>
            <a:r>
              <a:rPr lang="es-ES" dirty="0"/>
              <a:t>A1</a:t>
            </a:r>
          </a:p>
          <a:p>
            <a:pPr algn="just"/>
            <a:r>
              <a:rPr lang="es-ES" dirty="0"/>
              <a:t>B1</a:t>
            </a:r>
          </a:p>
          <a:p>
            <a:pPr algn="just"/>
            <a:r>
              <a:rPr lang="es-ES" dirty="0"/>
              <a:t>C2</a:t>
            </a:r>
          </a:p>
          <a:p>
            <a:pPr algn="just"/>
            <a:r>
              <a:rPr lang="es-ES" dirty="0"/>
              <a:t>D1</a:t>
            </a:r>
          </a:p>
          <a:p>
            <a:pPr algn="just"/>
            <a:r>
              <a:rPr lang="es-ES" dirty="0"/>
              <a:t>-1106_</a:t>
            </a:r>
          </a:p>
          <a:p>
            <a:pPr algn="just"/>
            <a:r>
              <a:rPr lang="es-ES" dirty="0"/>
              <a:t>CLASE 17</a:t>
            </a:r>
          </a:p>
          <a:p>
            <a:pPr algn="just"/>
            <a:r>
              <a:rPr lang="es-ES" dirty="0"/>
              <a:t>AAALAMAA </a:t>
            </a:r>
            <a:r>
              <a:rPr lang="es-ES" dirty="0" err="1"/>
              <a:t>yyyO</a:t>
            </a:r>
            <a:endParaRPr lang="es-ES" dirty="0"/>
          </a:p>
          <a:p>
            <a:pPr algn="just"/>
            <a:r>
              <a:rPr lang="es-ES" dirty="0"/>
              <a:t>Imagen de un dormitorio para electrificar.</a:t>
            </a:r>
          </a:p>
          <a:p>
            <a:pPr algn="just"/>
            <a:r>
              <a:rPr lang="es-ES" dirty="0"/>
              <a:t>Dormitorio:</a:t>
            </a:r>
          </a:p>
          <a:p>
            <a:pPr algn="just"/>
            <a:r>
              <a:rPr lang="es-ES" dirty="0"/>
              <a:t>(</a:t>
            </a:r>
            <a:r>
              <a:rPr lang="es-ES" dirty="0" smtClean="0"/>
              <a:t>0 Tres bocas </a:t>
            </a:r>
            <a:r>
              <a:rPr lang="es-ES" dirty="0"/>
              <a:t>de tomacorriente </a:t>
            </a:r>
            <a:r>
              <a:rPr lang="es-ES" dirty="0" smtClean="0"/>
              <a:t>de uso general </a:t>
            </a:r>
            <a:r>
              <a:rPr lang="es-ES" dirty="0"/>
              <a:t>(TUG).</a:t>
            </a:r>
          </a:p>
          <a:p>
            <a:pPr algn="just"/>
            <a:r>
              <a:rPr lang="es-ES" dirty="0" smtClean="0"/>
              <a:t>0 Una </a:t>
            </a:r>
            <a:r>
              <a:rPr lang="es-ES" dirty="0"/>
              <a:t>boca </a:t>
            </a:r>
            <a:r>
              <a:rPr lang="es-ES" dirty="0" smtClean="0"/>
              <a:t>de iluminación de uso </a:t>
            </a:r>
            <a:r>
              <a:rPr lang="es-ES" dirty="0"/>
              <a:t>general (1UG).</a:t>
            </a:r>
          </a:p>
          <a:p>
            <a:pPr algn="just"/>
            <a:r>
              <a:rPr lang="es-ES" dirty="0" smtClean="0"/>
              <a:t>0 Para </a:t>
            </a:r>
            <a:r>
              <a:rPr lang="es-ES" dirty="0"/>
              <a:t>electrificación elevada </a:t>
            </a:r>
            <a:r>
              <a:rPr lang="es-ES" dirty="0" smtClean="0"/>
              <a:t>y superior se agrega</a:t>
            </a:r>
            <a:r>
              <a:rPr lang="es-ES" dirty="0"/>
              <a:t>: </a:t>
            </a:r>
          </a:p>
          <a:p>
            <a:pPr algn="just"/>
            <a:r>
              <a:rPr lang="es-ES" dirty="0" smtClean="0"/>
              <a:t>- Una </a:t>
            </a:r>
            <a:r>
              <a:rPr lang="es-ES" dirty="0"/>
              <a:t>boca de tomacorriente </a:t>
            </a:r>
            <a:r>
              <a:rPr lang="es-ES" dirty="0" smtClean="0"/>
              <a:t>de uso especial </a:t>
            </a:r>
            <a:r>
              <a:rPr lang="es-ES" dirty="0"/>
              <a:t>(TUE).</a:t>
            </a:r>
          </a:p>
          <a:p>
            <a:pPr algn="just"/>
            <a:r>
              <a:rPr lang="es-ES" dirty="0"/>
              <a:t>Cocina:</a:t>
            </a:r>
          </a:p>
          <a:p>
            <a:pPr algn="just"/>
            <a:r>
              <a:rPr lang="es-ES" dirty="0"/>
              <a:t>0 Tres bocas de tomacorriente de uso general (TUG) y, </a:t>
            </a:r>
            <a:r>
              <a:rPr lang="es-ES" dirty="0" err="1" smtClean="0"/>
              <a:t>ade</a:t>
            </a:r>
            <a:r>
              <a:rPr lang="es-ES" dirty="0" smtClean="0"/>
              <a:t>- </a:t>
            </a:r>
            <a:endParaRPr lang="es-ES" dirty="0"/>
          </a:p>
          <a:p>
            <a:pPr algn="just"/>
            <a:r>
              <a:rPr lang="es-ES" dirty="0"/>
              <a:t>más, dos tomacorrientes de uso general (TUG), como </a:t>
            </a:r>
            <a:r>
              <a:rPr lang="es-ES" dirty="0" smtClean="0"/>
              <a:t>mí- </a:t>
            </a:r>
            <a:endParaRPr lang="es-ES" dirty="0"/>
          </a:p>
          <a:p>
            <a:pPr algn="just"/>
            <a:r>
              <a:rPr lang="es-ES" dirty="0" err="1"/>
              <a:t>nimo</a:t>
            </a:r>
            <a:r>
              <a:rPr lang="es-ES" dirty="0"/>
              <a:t>, para artefactos electrodomésticos de ubicación fija. </a:t>
            </a:r>
          </a:p>
          <a:p>
            <a:pPr algn="just"/>
            <a:r>
              <a:rPr lang="es-ES" dirty="0"/>
              <a:t>Estos dos tomacorrientes pueden estar instalados en la </a:t>
            </a:r>
          </a:p>
          <a:p>
            <a:pPr algn="just"/>
            <a:r>
              <a:rPr lang="es-ES" dirty="0"/>
              <a:t>misma boca o en bocas diferentes (cada boca es una caja </a:t>
            </a:r>
          </a:p>
          <a:p>
            <a:pPr algn="just"/>
            <a:r>
              <a:rPr lang="es-ES" dirty="0"/>
              <a:t>rectangular de 5 x 10 cm).</a:t>
            </a:r>
          </a:p>
          <a:p>
            <a:pPr algn="just"/>
            <a:r>
              <a:rPr lang="es-ES" dirty="0" smtClean="0"/>
              <a:t>0 Una </a:t>
            </a:r>
            <a:r>
              <a:rPr lang="es-ES" dirty="0"/>
              <a:t>boca </a:t>
            </a:r>
            <a:r>
              <a:rPr lang="es-ES" dirty="0" smtClean="0"/>
              <a:t>de iluminación de uso </a:t>
            </a:r>
            <a:r>
              <a:rPr lang="es-ES" dirty="0"/>
              <a:t>general (IUG).</a:t>
            </a:r>
          </a:p>
          <a:p>
            <a:pPr algn="just"/>
            <a:r>
              <a:rPr lang="es-ES" dirty="0" smtClean="0"/>
              <a:t>0 Para </a:t>
            </a:r>
            <a:r>
              <a:rPr lang="es-ES" dirty="0"/>
              <a:t>electrificación media </a:t>
            </a:r>
            <a:r>
              <a:rPr lang="es-ES" dirty="0" smtClean="0"/>
              <a:t>se agrega</a:t>
            </a:r>
            <a:r>
              <a:rPr lang="es-ES" dirty="0"/>
              <a:t>:</a:t>
            </a:r>
          </a:p>
          <a:p>
            <a:pPr algn="just"/>
            <a:r>
              <a:rPr lang="es-ES" dirty="0" smtClean="0"/>
              <a:t>- Una </a:t>
            </a:r>
            <a:r>
              <a:rPr lang="es-ES" dirty="0"/>
              <a:t>boca </a:t>
            </a:r>
            <a:r>
              <a:rPr lang="es-ES" dirty="0" smtClean="0"/>
              <a:t>de iluminación de uso </a:t>
            </a:r>
            <a:r>
              <a:rPr lang="es-ES" dirty="0"/>
              <a:t>general (IUG) (general </a:t>
            </a:r>
          </a:p>
          <a:p>
            <a:pPr algn="just"/>
            <a:r>
              <a:rPr lang="es-ES" dirty="0" smtClean="0"/>
              <a:t>o localizado</a:t>
            </a:r>
            <a:r>
              <a:rPr lang="es-ES" dirty="0"/>
              <a:t>).</a:t>
            </a:r>
          </a:p>
          <a:p>
            <a:pPr algn="just"/>
            <a:r>
              <a:rPr lang="es-ES" dirty="0" smtClean="0"/>
              <a:t>0 Para </a:t>
            </a:r>
            <a:r>
              <a:rPr lang="es-ES" dirty="0"/>
              <a:t>electrificación elevada </a:t>
            </a:r>
            <a:r>
              <a:rPr lang="es-ES" dirty="0" smtClean="0"/>
              <a:t>se agrega</a:t>
            </a:r>
            <a:r>
              <a:rPr lang="es-ES" dirty="0"/>
              <a:t>:</a:t>
            </a:r>
          </a:p>
          <a:p>
            <a:pPr algn="just"/>
            <a:r>
              <a:rPr lang="es-ES" dirty="0" smtClean="0"/>
              <a:t>- Una </a:t>
            </a:r>
            <a:r>
              <a:rPr lang="es-ES" dirty="0"/>
              <a:t>boca </a:t>
            </a:r>
            <a:r>
              <a:rPr lang="es-ES" dirty="0" smtClean="0"/>
              <a:t>de iluminación de uso general </a:t>
            </a:r>
            <a:r>
              <a:rPr lang="es-ES" dirty="0"/>
              <a:t>(IUG) (general </a:t>
            </a:r>
          </a:p>
          <a:p>
            <a:pPr algn="just"/>
            <a:r>
              <a:rPr lang="es-ES" dirty="0" smtClean="0"/>
              <a:t>o localizado</a:t>
            </a:r>
            <a:r>
              <a:rPr lang="es-ES" dirty="0"/>
              <a:t>).</a:t>
            </a:r>
          </a:p>
          <a:p>
            <a:pPr algn="just"/>
            <a:r>
              <a:rPr lang="es-ES" dirty="0" smtClean="0"/>
              <a:t>- Una </a:t>
            </a:r>
            <a:r>
              <a:rPr lang="es-ES" dirty="0"/>
              <a:t>boca de tomacorriente </a:t>
            </a:r>
            <a:r>
              <a:rPr lang="es-ES" dirty="0" smtClean="0"/>
              <a:t>de uso </a:t>
            </a:r>
            <a:r>
              <a:rPr lang="es-ES" dirty="0"/>
              <a:t>general (TUG) </a:t>
            </a:r>
            <a:r>
              <a:rPr lang="es-ES" dirty="0" err="1" smtClean="0"/>
              <a:t>desti</a:t>
            </a:r>
            <a:r>
              <a:rPr lang="es-ES" dirty="0" smtClean="0"/>
              <a:t>- </a:t>
            </a:r>
            <a:endParaRPr lang="es-ES" dirty="0"/>
          </a:p>
          <a:p>
            <a:pPr algn="just"/>
            <a:r>
              <a:rPr lang="es-ES" dirty="0"/>
              <a:t>nado </a:t>
            </a:r>
            <a:r>
              <a:rPr lang="es-ES" dirty="0" smtClean="0"/>
              <a:t>a artefactos </a:t>
            </a:r>
            <a:r>
              <a:rPr lang="es-ES" dirty="0"/>
              <a:t>electrodomésticos </a:t>
            </a:r>
            <a:r>
              <a:rPr lang="es-ES" dirty="0" smtClean="0"/>
              <a:t>de ubicación </a:t>
            </a:r>
            <a:r>
              <a:rPr lang="es-ES" dirty="0"/>
              <a:t>fija.</a:t>
            </a:r>
          </a:p>
          <a:p>
            <a:pPr algn="just"/>
            <a:r>
              <a:rPr lang="es-ES" dirty="0" smtClean="0"/>
              <a:t>- Dos bocas de tomacorriente de uso especial (</a:t>
            </a:r>
            <a:r>
              <a:rPr lang="es-ES" dirty="0"/>
              <a:t>TUE) </a:t>
            </a:r>
          </a:p>
          <a:p>
            <a:pPr algn="just"/>
            <a:r>
              <a:rPr lang="es-ES" dirty="0"/>
              <a:t>(</a:t>
            </a:r>
            <a:r>
              <a:rPr lang="es-ES" dirty="0" smtClean="0"/>
              <a:t>una destinada a artefactos </a:t>
            </a:r>
            <a:r>
              <a:rPr lang="es-ES" dirty="0"/>
              <a:t>electrodomésticos </a:t>
            </a:r>
            <a:r>
              <a:rPr lang="es-ES" dirty="0" smtClean="0"/>
              <a:t>de </a:t>
            </a:r>
            <a:r>
              <a:rPr lang="es-ES" dirty="0" err="1" smtClean="0"/>
              <a:t>ubi</a:t>
            </a:r>
            <a:r>
              <a:rPr lang="es-ES" dirty="0" smtClean="0"/>
              <a:t>-</a:t>
            </a:r>
            <a:endParaRPr lang="es-ES" dirty="0"/>
          </a:p>
          <a:p>
            <a:pPr algn="just"/>
            <a:r>
              <a:rPr lang="es-ES" dirty="0" err="1"/>
              <a:t>cación</a:t>
            </a:r>
            <a:r>
              <a:rPr lang="es-ES" dirty="0"/>
              <a:t> fija).</a:t>
            </a:r>
          </a:p>
          <a:p>
            <a:pPr algn="just"/>
            <a:r>
              <a:rPr lang="es-ES" dirty="0"/>
              <a:t>Ejemplo de una cocina.</a:t>
            </a:r>
          </a:p>
          <a:p>
            <a:pPr algn="just"/>
            <a:r>
              <a:rPr lang="es-ES" dirty="0" smtClean="0"/>
              <a:t>0 Para </a:t>
            </a:r>
            <a:r>
              <a:rPr lang="es-ES" dirty="0"/>
              <a:t>electrificación superior </a:t>
            </a:r>
            <a:r>
              <a:rPr lang="es-ES" dirty="0" smtClean="0"/>
              <a:t>se agrega</a:t>
            </a:r>
            <a:r>
              <a:rPr lang="es-ES" dirty="0"/>
              <a:t>:</a:t>
            </a:r>
          </a:p>
          <a:p>
            <a:pPr algn="just"/>
            <a:r>
              <a:rPr lang="es-ES" dirty="0" smtClean="0"/>
              <a:t>- Una </a:t>
            </a:r>
            <a:r>
              <a:rPr lang="es-ES" dirty="0"/>
              <a:t>boca </a:t>
            </a:r>
            <a:r>
              <a:rPr lang="es-ES" dirty="0" smtClean="0"/>
              <a:t>de iluminación de uso general </a:t>
            </a:r>
            <a:r>
              <a:rPr lang="es-ES" dirty="0"/>
              <a:t>(IUG</a:t>
            </a:r>
            <a:r>
              <a:rPr lang="es-ES" dirty="0" smtClean="0"/>
              <a:t>) (</a:t>
            </a:r>
            <a:r>
              <a:rPr lang="es-ES" dirty="0"/>
              <a:t>general </a:t>
            </a:r>
          </a:p>
          <a:p>
            <a:pPr algn="just"/>
            <a:r>
              <a:rPr lang="es-ES" dirty="0" smtClean="0"/>
              <a:t>o localizado</a:t>
            </a:r>
            <a:r>
              <a:rPr lang="es-ES" dirty="0"/>
              <a:t>).</a:t>
            </a:r>
          </a:p>
          <a:p>
            <a:pPr algn="just"/>
            <a:r>
              <a:rPr lang="es-ES" dirty="0" smtClean="0"/>
              <a:t>- Una </a:t>
            </a:r>
            <a:r>
              <a:rPr lang="es-ES" dirty="0"/>
              <a:t>boca de tomacorriente </a:t>
            </a:r>
            <a:r>
              <a:rPr lang="es-ES" dirty="0" smtClean="0"/>
              <a:t>de uso general </a:t>
            </a:r>
            <a:r>
              <a:rPr lang="es-ES" dirty="0"/>
              <a:t>(TUG).</a:t>
            </a:r>
          </a:p>
          <a:p>
            <a:pPr algn="just"/>
            <a:r>
              <a:rPr lang="es-ES" dirty="0" smtClean="0"/>
              <a:t>- Tres </a:t>
            </a:r>
            <a:r>
              <a:rPr lang="es-ES" dirty="0"/>
              <a:t>bocas de tomacorriente </a:t>
            </a:r>
            <a:r>
              <a:rPr lang="es-ES" dirty="0" smtClean="0"/>
              <a:t>de uso </a:t>
            </a:r>
            <a:r>
              <a:rPr lang="es-ES" dirty="0"/>
              <a:t>especial (TUE).</a:t>
            </a:r>
          </a:p>
          <a:p>
            <a:pPr algn="just"/>
            <a:r>
              <a:rPr lang="es-ES" dirty="0" smtClean="0"/>
              <a:t>- Un </a:t>
            </a:r>
            <a:r>
              <a:rPr lang="es-ES" dirty="0"/>
              <a:t>tomacorriente </a:t>
            </a:r>
            <a:r>
              <a:rPr lang="es-ES" dirty="0" smtClean="0"/>
              <a:t>de uso general </a:t>
            </a:r>
            <a:r>
              <a:rPr lang="es-ES" dirty="0"/>
              <a:t>(TUG) </a:t>
            </a:r>
            <a:r>
              <a:rPr lang="es-ES" dirty="0" smtClean="0"/>
              <a:t>para artefactos </a:t>
            </a:r>
            <a:endParaRPr lang="es-ES" dirty="0"/>
          </a:p>
          <a:p>
            <a:pPr algn="just"/>
            <a:r>
              <a:rPr lang="es-ES" dirty="0"/>
              <a:t>electrodomésticos </a:t>
            </a:r>
            <a:r>
              <a:rPr lang="es-ES" dirty="0" smtClean="0"/>
              <a:t>de ubicación </a:t>
            </a:r>
            <a:r>
              <a:rPr lang="es-ES" dirty="0"/>
              <a:t>fija.</a:t>
            </a:r>
          </a:p>
          <a:p>
            <a:pPr algn="just"/>
            <a:r>
              <a:rPr lang="es-ES" dirty="0"/>
              <a:t>Baño:</a:t>
            </a:r>
          </a:p>
          <a:p>
            <a:pPr algn="just"/>
            <a:r>
              <a:rPr lang="es-ES" dirty="0" smtClean="0"/>
              <a:t>0 Una </a:t>
            </a:r>
            <a:r>
              <a:rPr lang="es-ES" dirty="0"/>
              <a:t>boca </a:t>
            </a:r>
            <a:r>
              <a:rPr lang="es-ES" dirty="0" smtClean="0"/>
              <a:t>de iluminación de uso </a:t>
            </a:r>
            <a:r>
              <a:rPr lang="es-ES" dirty="0"/>
              <a:t>general (1UG).</a:t>
            </a:r>
          </a:p>
          <a:p>
            <a:pPr algn="just"/>
            <a:r>
              <a:rPr lang="es-ES" dirty="0" smtClean="0"/>
              <a:t>0 Una </a:t>
            </a:r>
            <a:r>
              <a:rPr lang="es-ES" dirty="0"/>
              <a:t>boca de tomacorriente </a:t>
            </a:r>
            <a:r>
              <a:rPr lang="es-ES" dirty="0" smtClean="0"/>
              <a:t>de uso general </a:t>
            </a:r>
            <a:r>
              <a:rPr lang="es-ES" dirty="0"/>
              <a:t>(TUG).</a:t>
            </a:r>
          </a:p>
          <a:p>
            <a:pPr algn="just"/>
            <a:r>
              <a:rPr lang="es-ES" dirty="0" smtClean="0"/>
              <a:t>0 Para electrificación </a:t>
            </a:r>
            <a:r>
              <a:rPr lang="es-ES" dirty="0"/>
              <a:t>elevada </a:t>
            </a:r>
            <a:r>
              <a:rPr lang="es-ES" dirty="0" smtClean="0"/>
              <a:t>y superior se agrega</a:t>
            </a:r>
            <a:r>
              <a:rPr lang="es-ES" dirty="0"/>
              <a:t>:</a:t>
            </a:r>
          </a:p>
          <a:p>
            <a:pPr algn="just"/>
            <a:r>
              <a:rPr lang="es-ES" dirty="0" smtClean="0"/>
              <a:t>- Una </a:t>
            </a:r>
            <a:r>
              <a:rPr lang="es-ES" dirty="0"/>
              <a:t>boca de tomacorriente </a:t>
            </a:r>
            <a:r>
              <a:rPr lang="es-ES" dirty="0" smtClean="0"/>
              <a:t>de uso especial </a:t>
            </a:r>
            <a:r>
              <a:rPr lang="es-ES" dirty="0"/>
              <a:t>(TUE). </a:t>
            </a:r>
          </a:p>
          <a:p>
            <a:pPr algn="just"/>
            <a:r>
              <a:rPr lang="es-ES" dirty="0"/>
              <a:t>Vestíbulo:</a:t>
            </a:r>
          </a:p>
          <a:p>
            <a:pPr algn="just"/>
            <a:r>
              <a:rPr lang="es-ES" dirty="0" smtClean="0"/>
              <a:t>0 Una boca de iluminación de uso </a:t>
            </a:r>
            <a:r>
              <a:rPr lang="es-ES" dirty="0"/>
              <a:t>general (IUG).</a:t>
            </a:r>
          </a:p>
          <a:p>
            <a:pPr algn="just"/>
            <a:r>
              <a:rPr lang="es-ES" dirty="0" smtClean="0"/>
              <a:t>0 Una </a:t>
            </a:r>
            <a:r>
              <a:rPr lang="es-ES" dirty="0"/>
              <a:t>boca de tomacorriente </a:t>
            </a:r>
            <a:r>
              <a:rPr lang="es-ES" dirty="0" smtClean="0"/>
              <a:t>de uso general </a:t>
            </a:r>
            <a:r>
              <a:rPr lang="es-ES" dirty="0"/>
              <a:t>(TUG).</a:t>
            </a:r>
          </a:p>
          <a:p>
            <a:pPr algn="just"/>
            <a:r>
              <a:rPr lang="es-ES" dirty="0" smtClean="0"/>
              <a:t>0 Para </a:t>
            </a:r>
            <a:r>
              <a:rPr lang="es-ES" dirty="0"/>
              <a:t>electrificación media, elevada </a:t>
            </a:r>
            <a:r>
              <a:rPr lang="es-ES" dirty="0" smtClean="0"/>
              <a:t>y superior se agrega</a:t>
            </a:r>
            <a:r>
              <a:rPr lang="es-ES" dirty="0"/>
              <a:t>: </a:t>
            </a:r>
          </a:p>
          <a:p>
            <a:pPr algn="just"/>
            <a:r>
              <a:rPr lang="es-ES" dirty="0" smtClean="0"/>
              <a:t>- Una </a:t>
            </a:r>
            <a:r>
              <a:rPr lang="es-ES" dirty="0"/>
              <a:t>boca de iluminación </a:t>
            </a:r>
            <a:r>
              <a:rPr lang="es-ES" dirty="0" smtClean="0"/>
              <a:t>de uso </a:t>
            </a:r>
            <a:r>
              <a:rPr lang="es-ES" dirty="0"/>
              <a:t>general (IUG</a:t>
            </a:r>
            <a:r>
              <a:rPr lang="es-ES" dirty="0" smtClean="0"/>
              <a:t>) por </a:t>
            </a:r>
            <a:r>
              <a:rPr lang="es-ES" dirty="0"/>
              <a:t>cada</a:t>
            </a:r>
          </a:p>
          <a:p>
            <a:pPr algn="just"/>
            <a:r>
              <a:rPr lang="es-ES" dirty="0" smtClean="0"/>
              <a:t>12 m² o fracción de superficie</a:t>
            </a:r>
            <a:r>
              <a:rPr lang="es-ES" dirty="0"/>
              <a:t>.</a:t>
            </a:r>
          </a:p>
          <a:p>
            <a:pPr algn="just"/>
            <a:r>
              <a:rPr lang="es-ES" dirty="0" smtClean="0"/>
              <a:t>- Una boca de tomacorriente de uso general (</a:t>
            </a:r>
            <a:r>
              <a:rPr lang="es-ES" dirty="0"/>
              <a:t>TUG</a:t>
            </a:r>
            <a:r>
              <a:rPr lang="es-ES" dirty="0" smtClean="0"/>
              <a:t>) por </a:t>
            </a:r>
            <a:endParaRPr lang="es-ES" dirty="0"/>
          </a:p>
          <a:p>
            <a:pPr algn="just"/>
            <a:r>
              <a:rPr lang="es-ES" dirty="0" smtClean="0"/>
              <a:t>cada 12 m² o fracción de superficie</a:t>
            </a:r>
            <a:r>
              <a:rPr lang="es-ES" dirty="0"/>
              <a:t>.</a:t>
            </a:r>
          </a:p>
          <a:p>
            <a:pPr algn="just"/>
            <a:r>
              <a:rPr lang="es-ES" dirty="0" smtClean="0"/>
              <a:t>La cocina requiere de tres</a:t>
            </a:r>
            <a:endParaRPr lang="es-ES" dirty="0"/>
          </a:p>
          <a:p>
            <a:pPr algn="just"/>
            <a:r>
              <a:rPr lang="es-ES" dirty="0" smtClean="0"/>
              <a:t>bocas de tomacorrientes</a:t>
            </a:r>
            <a:endParaRPr lang="es-ES" dirty="0"/>
          </a:p>
          <a:p>
            <a:pPr algn="just"/>
            <a:r>
              <a:rPr lang="es-ES" dirty="0" smtClean="0"/>
              <a:t>de uso general</a:t>
            </a:r>
            <a:endParaRPr lang="es-ES" dirty="0"/>
          </a:p>
          <a:p>
            <a:pPr algn="just"/>
            <a:r>
              <a:rPr lang="es-ES" dirty="0" smtClean="0"/>
              <a:t>y dos adicionales para </a:t>
            </a:r>
            <a:endParaRPr lang="es-ES" dirty="0"/>
          </a:p>
          <a:p>
            <a:pPr algn="just"/>
            <a:r>
              <a:rPr lang="es-ES" dirty="0"/>
              <a:t>electrodomésticos </a:t>
            </a:r>
            <a:r>
              <a:rPr lang="es-ES" dirty="0" err="1"/>
              <a:t>fijos.Pasillo</a:t>
            </a:r>
            <a:r>
              <a:rPr lang="es-ES" dirty="0"/>
              <a:t>:</a:t>
            </a:r>
          </a:p>
          <a:p>
            <a:pPr algn="just"/>
            <a:r>
              <a:rPr lang="es-ES" dirty="0"/>
              <a:t>0 Una boca de iluminación de uso general (IUG) por cada</a:t>
            </a:r>
          </a:p>
          <a:p>
            <a:pPr algn="just"/>
            <a:r>
              <a:rPr lang="es-ES" dirty="0" smtClean="0"/>
              <a:t>5 </a:t>
            </a:r>
            <a:r>
              <a:rPr lang="es-ES" dirty="0" err="1" smtClean="0"/>
              <a:t>mo</a:t>
            </a:r>
            <a:r>
              <a:rPr lang="es-ES" dirty="0" smtClean="0"/>
              <a:t> fracción de longitud</a:t>
            </a:r>
            <a:r>
              <a:rPr lang="es-ES" dirty="0"/>
              <a:t>.</a:t>
            </a:r>
          </a:p>
          <a:p>
            <a:pPr algn="just"/>
            <a:r>
              <a:rPr lang="es-ES" dirty="0" smtClean="0"/>
              <a:t>0 Para </a:t>
            </a:r>
            <a:r>
              <a:rPr lang="es-ES" dirty="0"/>
              <a:t>electrificación media, elevada </a:t>
            </a:r>
            <a:r>
              <a:rPr lang="es-ES" dirty="0" smtClean="0"/>
              <a:t>y superior se agrega</a:t>
            </a:r>
            <a:r>
              <a:rPr lang="es-ES" dirty="0"/>
              <a:t>: </a:t>
            </a:r>
          </a:p>
          <a:p>
            <a:pPr algn="just"/>
            <a:r>
              <a:rPr lang="es-ES" dirty="0" smtClean="0"/>
              <a:t>- Una boca de tomacorriente de uso general (</a:t>
            </a:r>
            <a:r>
              <a:rPr lang="es-ES" dirty="0"/>
              <a:t>TUG</a:t>
            </a:r>
            <a:r>
              <a:rPr lang="es-ES" dirty="0" smtClean="0"/>
              <a:t>) por</a:t>
            </a:r>
            <a:endParaRPr lang="es-ES" dirty="0"/>
          </a:p>
          <a:p>
            <a:pPr algn="just"/>
            <a:r>
              <a:rPr lang="es-ES" dirty="0"/>
              <a:t>cada </a:t>
            </a:r>
            <a:r>
              <a:rPr lang="es-ES" dirty="0" smtClean="0"/>
              <a:t>5 </a:t>
            </a:r>
            <a:r>
              <a:rPr lang="es-ES" dirty="0" err="1" smtClean="0"/>
              <a:t>mo</a:t>
            </a:r>
            <a:r>
              <a:rPr lang="es-ES" dirty="0" smtClean="0"/>
              <a:t> fracción de longitud</a:t>
            </a:r>
            <a:r>
              <a:rPr lang="es-ES" dirty="0"/>
              <a:t>.</a:t>
            </a:r>
          </a:p>
          <a:p>
            <a:pPr algn="just"/>
            <a:r>
              <a:rPr lang="es-ES" dirty="0"/>
              <a:t>Lavadero:</a:t>
            </a:r>
          </a:p>
          <a:p>
            <a:pPr algn="just"/>
            <a:r>
              <a:rPr lang="es-ES" dirty="0" smtClean="0"/>
              <a:t>0 Una </a:t>
            </a:r>
            <a:r>
              <a:rPr lang="es-ES" dirty="0"/>
              <a:t>boca </a:t>
            </a:r>
            <a:r>
              <a:rPr lang="es-ES" dirty="0" smtClean="0"/>
              <a:t>de iluminación </a:t>
            </a:r>
            <a:r>
              <a:rPr lang="es-ES" dirty="0"/>
              <a:t>de uso general (IUG).</a:t>
            </a:r>
          </a:p>
          <a:p>
            <a:pPr algn="just"/>
            <a:r>
              <a:rPr lang="es-ES" dirty="0" smtClean="0"/>
              <a:t>0 Una </a:t>
            </a:r>
            <a:r>
              <a:rPr lang="es-ES" dirty="0"/>
              <a:t>boca de tomacorriente </a:t>
            </a:r>
            <a:r>
              <a:rPr lang="es-ES" dirty="0" smtClean="0"/>
              <a:t>de uso </a:t>
            </a:r>
            <a:r>
              <a:rPr lang="es-ES" dirty="0"/>
              <a:t>general (TUG).</a:t>
            </a:r>
          </a:p>
          <a:p>
            <a:pPr algn="just"/>
            <a:r>
              <a:rPr lang="es-ES" dirty="0" smtClean="0"/>
              <a:t>0 Para </a:t>
            </a:r>
            <a:r>
              <a:rPr lang="es-ES" dirty="0"/>
              <a:t>electrificación media </a:t>
            </a:r>
            <a:r>
              <a:rPr lang="es-ES" dirty="0" smtClean="0"/>
              <a:t>se agrega</a:t>
            </a:r>
            <a:r>
              <a:rPr lang="es-ES" dirty="0"/>
              <a:t>:</a:t>
            </a:r>
          </a:p>
          <a:p>
            <a:pPr algn="just"/>
            <a:r>
              <a:rPr lang="es-ES" dirty="0" smtClean="0"/>
              <a:t>- Una </a:t>
            </a:r>
            <a:r>
              <a:rPr lang="es-ES" dirty="0"/>
              <a:t>boca de tomacorriente </a:t>
            </a:r>
            <a:r>
              <a:rPr lang="es-ES" dirty="0" smtClean="0"/>
              <a:t>de uso general </a:t>
            </a:r>
            <a:r>
              <a:rPr lang="es-ES" dirty="0"/>
              <a:t>(TUG) (pue-</a:t>
            </a:r>
          </a:p>
          <a:p>
            <a:pPr algn="just"/>
            <a:r>
              <a:rPr lang="es-ES" dirty="0" smtClean="0"/>
              <a:t>de ser </a:t>
            </a:r>
            <a:r>
              <a:rPr lang="es-ES" dirty="0"/>
              <a:t>TUE).</a:t>
            </a:r>
          </a:p>
          <a:p>
            <a:pPr algn="just"/>
            <a:r>
              <a:rPr lang="es-ES" dirty="0" smtClean="0"/>
              <a:t>0 Para </a:t>
            </a:r>
            <a:r>
              <a:rPr lang="es-ES" dirty="0"/>
              <a:t>electrificación elevada </a:t>
            </a:r>
            <a:r>
              <a:rPr lang="es-ES" dirty="0" smtClean="0"/>
              <a:t>y superior se agrega</a:t>
            </a:r>
            <a:r>
              <a:rPr lang="es-ES" dirty="0"/>
              <a:t>:</a:t>
            </a:r>
          </a:p>
          <a:p>
            <a:pPr algn="just"/>
            <a:r>
              <a:rPr lang="es-ES" dirty="0" smtClean="0"/>
              <a:t>- Dos </a:t>
            </a:r>
            <a:r>
              <a:rPr lang="es-ES" dirty="0"/>
              <a:t>bocas de tomacorriente </a:t>
            </a:r>
            <a:r>
              <a:rPr lang="es-ES" dirty="0" smtClean="0"/>
              <a:t>de uso especial </a:t>
            </a:r>
            <a:r>
              <a:rPr lang="es-ES" dirty="0"/>
              <a:t>(TUE).</a:t>
            </a:r>
          </a:p>
          <a:p>
            <a:pPr algn="just"/>
            <a:r>
              <a:rPr lang="es-ES" dirty="0"/>
              <a:t>Tal como se ha indicado, en el caso de jardines o patios </a:t>
            </a:r>
          </a:p>
          <a:p>
            <a:pPr algn="just"/>
            <a:r>
              <a:rPr lang="es-ES" dirty="0"/>
              <a:t>descubiertos, se impone la instalación de circuitos de </a:t>
            </a:r>
          </a:p>
          <a:p>
            <a:pPr algn="just"/>
            <a:r>
              <a:rPr lang="es-ES" dirty="0"/>
              <a:t>usos especiales y, si se trata de una piscina, el tablero de </a:t>
            </a:r>
          </a:p>
          <a:p>
            <a:pPr algn="just"/>
            <a:r>
              <a:rPr lang="es-ES" dirty="0"/>
              <a:t>control de la bomba deberá ser alimentado por un circuito </a:t>
            </a:r>
          </a:p>
          <a:p>
            <a:pPr algn="just"/>
            <a:r>
              <a:rPr lang="es-ES" dirty="0"/>
              <a:t>de alimentación de carga única (ACU). Por otra parte, si </a:t>
            </a:r>
          </a:p>
          <a:p>
            <a:pPr algn="just"/>
            <a:r>
              <a:rPr lang="es-ES" dirty="0"/>
              <a:t>hubiera iluminación bajo el agua de la pileta, deberá ser </a:t>
            </a:r>
          </a:p>
          <a:p>
            <a:pPr algn="just"/>
            <a:r>
              <a:rPr lang="es-ES" dirty="0"/>
              <a:t>realizada con artefactos aptos para estar sumergidos y </a:t>
            </a:r>
          </a:p>
          <a:p>
            <a:pPr algn="just"/>
            <a:r>
              <a:rPr lang="es-ES" dirty="0"/>
              <a:t>con una alimentación de 12 </a:t>
            </a:r>
            <a:r>
              <a:rPr lang="es-ES" dirty="0" err="1"/>
              <a:t>Vca</a:t>
            </a:r>
            <a:r>
              <a:rPr lang="es-ES" dirty="0"/>
              <a:t>; el tablero y el </a:t>
            </a:r>
            <a:r>
              <a:rPr lang="es-ES" dirty="0" err="1" smtClean="0"/>
              <a:t>correspon</a:t>
            </a:r>
            <a:r>
              <a:rPr lang="es-ES" dirty="0" smtClean="0"/>
              <a:t>- </a:t>
            </a:r>
            <a:endParaRPr lang="es-ES" dirty="0"/>
          </a:p>
          <a:p>
            <a:pPr algn="just"/>
            <a:r>
              <a:rPr lang="es-ES" dirty="0"/>
              <a:t>diente transformador de alimentación estarán separados </a:t>
            </a:r>
          </a:p>
          <a:p>
            <a:pPr algn="just"/>
            <a:r>
              <a:rPr lang="es-ES" dirty="0"/>
              <a:t>del área de la piscina.</a:t>
            </a:r>
          </a:p>
          <a:p>
            <a:pPr algn="just"/>
            <a:r>
              <a:rPr lang="es-ES" dirty="0"/>
              <a:t>105</a:t>
            </a:r>
          </a:p>
          <a:p>
            <a:pPr algn="just"/>
            <a:r>
              <a:rPr lang="es-ES" dirty="0"/>
              <a:t>CLASE 17</a:t>
            </a:r>
          </a:p>
          <a:p>
            <a:pPr algn="just"/>
            <a:r>
              <a:rPr lang="es-ES" dirty="0"/>
              <a:t>Iluminación de piscinas.</a:t>
            </a:r>
          </a:p>
          <a:p>
            <a:pPr algn="just"/>
            <a:r>
              <a:rPr lang="es-ES" dirty="0"/>
              <a:t>Iluminación de </a:t>
            </a:r>
            <a:r>
              <a:rPr lang="es-ES" dirty="0" err="1"/>
              <a:t>jardines.Grado</a:t>
            </a:r>
            <a:r>
              <a:rPr lang="es-ES" dirty="0"/>
              <a:t> de electrificación </a:t>
            </a:r>
          </a:p>
          <a:p>
            <a:pPr algn="just"/>
            <a:r>
              <a:rPr lang="es-ES" dirty="0"/>
              <a:t>para oficinas</a:t>
            </a:r>
          </a:p>
          <a:p>
            <a:pPr algn="just"/>
            <a:r>
              <a:rPr lang="es-ES" dirty="0"/>
              <a:t>Los requisitos que enumeraremos en el presente texto </a:t>
            </a:r>
          </a:p>
          <a:p>
            <a:pPr algn="just"/>
            <a:r>
              <a:rPr lang="es-ES" dirty="0"/>
              <a:t>son los mínimos desde el punto de vista de la instalación </a:t>
            </a:r>
          </a:p>
          <a:p>
            <a:pPr algn="just"/>
            <a:r>
              <a:rPr lang="es-ES" dirty="0"/>
              <a:t>eléctrica, pero se deben tener en cuenta los </a:t>
            </a:r>
            <a:r>
              <a:rPr lang="es-ES" dirty="0" err="1" smtClean="0"/>
              <a:t>requerimien</a:t>
            </a:r>
            <a:r>
              <a:rPr lang="es-ES" dirty="0" smtClean="0"/>
              <a:t>- </a:t>
            </a:r>
            <a:endParaRPr lang="es-ES" dirty="0"/>
          </a:p>
          <a:p>
            <a:pPr algn="just"/>
            <a:r>
              <a:rPr lang="es-ES" dirty="0"/>
              <a:t>tos establecidos a fin de desarrollar el proyecto completo</a:t>
            </a:r>
          </a:p>
          <a:p>
            <a:pPr algn="just"/>
            <a:r>
              <a:rPr lang="es-ES" dirty="0" smtClean="0"/>
              <a:t>de dicha instalación</a:t>
            </a:r>
            <a:r>
              <a:rPr lang="es-ES" dirty="0"/>
              <a:t>.</a:t>
            </a:r>
          </a:p>
          <a:p>
            <a:pPr algn="just"/>
            <a:r>
              <a:rPr lang="es-ES" dirty="0"/>
              <a:t>En oficinas comerciales o profesionales, para actividades </a:t>
            </a:r>
          </a:p>
          <a:p>
            <a:pPr algn="just"/>
            <a:r>
              <a:rPr lang="es-ES" dirty="0"/>
              <a:t>de servicios o prácticas profesionales, que se </a:t>
            </a:r>
            <a:r>
              <a:rPr lang="es-ES" dirty="0" err="1" smtClean="0"/>
              <a:t>establez</a:t>
            </a:r>
            <a:r>
              <a:rPr lang="es-ES" dirty="0" smtClean="0"/>
              <a:t>- </a:t>
            </a:r>
            <a:endParaRPr lang="es-ES" dirty="0"/>
          </a:p>
          <a:p>
            <a:pPr algn="just"/>
            <a:r>
              <a:rPr lang="es-ES" dirty="0"/>
              <a:t>can en edificios cuyas unidades funcionales hayan sido </a:t>
            </a:r>
          </a:p>
          <a:p>
            <a:pPr algn="just"/>
            <a:r>
              <a:rPr lang="es-ES" dirty="0"/>
              <a:t>originalmente previstas para viviendas, se aplicarán los </a:t>
            </a:r>
          </a:p>
          <a:p>
            <a:pPr algn="just"/>
            <a:r>
              <a:rPr lang="es-ES" dirty="0"/>
              <a:t>grados de electrificación establecidos para las </a:t>
            </a:r>
            <a:r>
              <a:rPr lang="es-ES" dirty="0" err="1" smtClean="0"/>
              <a:t>vivien</a:t>
            </a:r>
            <a:r>
              <a:rPr lang="es-ES" dirty="0" smtClean="0"/>
              <a:t>- </a:t>
            </a:r>
            <a:endParaRPr lang="es-ES" dirty="0"/>
          </a:p>
          <a:p>
            <a:pPr algn="just"/>
            <a:r>
              <a:rPr lang="es-ES" dirty="0"/>
              <a:t>das. Tanto su determinación como el número mínimo de </a:t>
            </a:r>
          </a:p>
          <a:p>
            <a:pPr algn="just"/>
            <a:r>
              <a:rPr lang="es-ES" dirty="0"/>
              <a:t>circuitos serán los mismos que ya hemos visto para las </a:t>
            </a:r>
          </a:p>
          <a:p>
            <a:pPr algn="just"/>
            <a:r>
              <a:rPr lang="es-ES" dirty="0"/>
              <a:t>viviendas. De igual forma, el número mínimo de puntos de </a:t>
            </a:r>
          </a:p>
          <a:p>
            <a:pPr algn="just"/>
            <a:r>
              <a:rPr lang="es-ES" dirty="0"/>
              <a:t>utilización será el establecido para viviendas.</a:t>
            </a:r>
          </a:p>
          <a:p>
            <a:pPr algn="just"/>
            <a:r>
              <a:rPr lang="es-ES" dirty="0"/>
              <a:t>A continuación se indican los requerimientos de los </a:t>
            </a:r>
            <a:r>
              <a:rPr lang="es-ES" dirty="0" err="1"/>
              <a:t>dife</a:t>
            </a:r>
            <a:r>
              <a:rPr lang="es-ES" dirty="0"/>
              <a:t>-</a:t>
            </a:r>
          </a:p>
          <a:p>
            <a:pPr algn="just"/>
            <a:r>
              <a:rPr lang="es-ES" dirty="0"/>
              <a:t>rentes ambientes del local adaptados a la denominación</a:t>
            </a:r>
          </a:p>
          <a:p>
            <a:pPr algn="just"/>
            <a:r>
              <a:rPr lang="es-ES" dirty="0"/>
              <a:t>de oficinas comerciales o profesionales y los puntos de </a:t>
            </a:r>
          </a:p>
          <a:p>
            <a:pPr algn="just"/>
            <a:r>
              <a:rPr lang="es-ES" dirty="0"/>
              <a:t>utilización mínimos por ambiente en oficinas diseñadas </a:t>
            </a:r>
          </a:p>
          <a:p>
            <a:pPr algn="just"/>
            <a:r>
              <a:rPr lang="es-ES" dirty="0"/>
              <a:t>originalmente como viviendas:</a:t>
            </a:r>
          </a:p>
          <a:p>
            <a:pPr algn="just"/>
            <a:r>
              <a:rPr lang="es-ES" dirty="0"/>
              <a:t>(</a:t>
            </a:r>
            <a:r>
              <a:rPr lang="es-ES" dirty="0" smtClean="0"/>
              <a:t>Sala de estar y comedor</a:t>
            </a:r>
            <a:r>
              <a:rPr lang="es-ES" dirty="0"/>
              <a:t>) Escritorio, estudio</a:t>
            </a:r>
            <a:r>
              <a:rPr lang="es-ES" dirty="0" smtClean="0"/>
              <a:t>, biblioteca o </a:t>
            </a:r>
            <a:endParaRPr lang="es-ES" dirty="0"/>
          </a:p>
          <a:p>
            <a:pPr algn="just"/>
            <a:r>
              <a:rPr lang="es-ES" dirty="0"/>
              <a:t>similares:</a:t>
            </a:r>
          </a:p>
          <a:p>
            <a:pPr algn="just"/>
            <a:r>
              <a:rPr lang="es-ES" dirty="0"/>
              <a:t>0 Una boca de tomacorriente de uso general (TUG) por cada</a:t>
            </a:r>
          </a:p>
          <a:p>
            <a:pPr algn="just"/>
            <a:r>
              <a:rPr lang="es-ES" dirty="0" smtClean="0"/>
              <a:t>6 m²o fracción de superficie </a:t>
            </a:r>
            <a:r>
              <a:rPr lang="es-ES" dirty="0"/>
              <a:t>(como mínimo dos bocas).</a:t>
            </a:r>
          </a:p>
          <a:p>
            <a:pPr algn="just"/>
            <a:r>
              <a:rPr lang="es-ES" dirty="0"/>
              <a:t>( Una boca de iluminación de uso general (IUG) por cada</a:t>
            </a:r>
          </a:p>
          <a:p>
            <a:pPr algn="just"/>
            <a:r>
              <a:rPr lang="es-ES" dirty="0" smtClean="0"/>
              <a:t>18 m² o fracción </a:t>
            </a:r>
            <a:r>
              <a:rPr lang="es-ES" dirty="0"/>
              <a:t>de superficie (como mínimo una boca).</a:t>
            </a:r>
          </a:p>
          <a:p>
            <a:pPr algn="just"/>
            <a:r>
              <a:rPr lang="es-ES" dirty="0" smtClean="0"/>
              <a:t>0 Para </a:t>
            </a:r>
            <a:r>
              <a:rPr lang="es-ES" dirty="0"/>
              <a:t>electrificación elevada </a:t>
            </a:r>
            <a:r>
              <a:rPr lang="es-ES" dirty="0" smtClean="0"/>
              <a:t>y superior se agrega</a:t>
            </a:r>
            <a:r>
              <a:rPr lang="es-ES" dirty="0"/>
              <a:t>: </a:t>
            </a:r>
          </a:p>
          <a:p>
            <a:pPr algn="just"/>
            <a:r>
              <a:rPr lang="es-ES" dirty="0" smtClean="0"/>
              <a:t>- Una </a:t>
            </a:r>
            <a:r>
              <a:rPr lang="es-ES" dirty="0"/>
              <a:t>boca de tomacorriente </a:t>
            </a:r>
            <a:r>
              <a:rPr lang="es-ES" dirty="0" smtClean="0"/>
              <a:t>de uso especial </a:t>
            </a:r>
            <a:r>
              <a:rPr lang="es-ES" dirty="0"/>
              <a:t>(TUE).</a:t>
            </a:r>
          </a:p>
          <a:p>
            <a:pPr algn="just"/>
            <a:r>
              <a:rPr lang="es-ES" dirty="0"/>
              <a:t>(Dormitorio) Escritorio, despacho privado, </a:t>
            </a:r>
            <a:r>
              <a:rPr lang="es-ES" dirty="0" smtClean="0"/>
              <a:t>o similares</a:t>
            </a:r>
            <a:r>
              <a:rPr lang="es-ES" dirty="0"/>
              <a:t>:</a:t>
            </a:r>
          </a:p>
          <a:p>
            <a:pPr algn="just"/>
            <a:r>
              <a:rPr lang="es-ES" dirty="0" smtClean="0"/>
              <a:t>0 Tres bocas </a:t>
            </a:r>
            <a:r>
              <a:rPr lang="es-ES" dirty="0"/>
              <a:t>de tomacorriente </a:t>
            </a:r>
            <a:r>
              <a:rPr lang="es-ES" dirty="0" smtClean="0"/>
              <a:t>de uso general </a:t>
            </a:r>
            <a:r>
              <a:rPr lang="es-ES" dirty="0"/>
              <a:t>(TUG).</a:t>
            </a:r>
          </a:p>
          <a:p>
            <a:pPr algn="just"/>
            <a:r>
              <a:rPr lang="es-ES" dirty="0" smtClean="0"/>
              <a:t>0 Una </a:t>
            </a:r>
            <a:r>
              <a:rPr lang="es-ES" dirty="0"/>
              <a:t>boca </a:t>
            </a:r>
            <a:r>
              <a:rPr lang="es-ES" dirty="0" smtClean="0"/>
              <a:t>de iluminación de uso </a:t>
            </a:r>
            <a:r>
              <a:rPr lang="es-ES" dirty="0"/>
              <a:t>general (1UG).</a:t>
            </a:r>
          </a:p>
          <a:p>
            <a:pPr algn="just"/>
            <a:r>
              <a:rPr lang="es-ES" dirty="0" smtClean="0"/>
              <a:t>0 Para </a:t>
            </a:r>
            <a:r>
              <a:rPr lang="es-ES" dirty="0"/>
              <a:t>electrificación elevada </a:t>
            </a:r>
            <a:r>
              <a:rPr lang="es-ES" dirty="0" smtClean="0"/>
              <a:t>y superior se agrega</a:t>
            </a:r>
            <a:r>
              <a:rPr lang="es-ES" dirty="0"/>
              <a:t>: </a:t>
            </a:r>
          </a:p>
          <a:p>
            <a:pPr algn="just"/>
            <a:r>
              <a:rPr lang="es-ES" dirty="0" smtClean="0"/>
              <a:t>- Una </a:t>
            </a:r>
            <a:r>
              <a:rPr lang="es-ES" dirty="0"/>
              <a:t>boca de tomacorriente </a:t>
            </a:r>
            <a:r>
              <a:rPr lang="es-ES" dirty="0" smtClean="0"/>
              <a:t>de uso especial </a:t>
            </a:r>
            <a:r>
              <a:rPr lang="es-ES" dirty="0"/>
              <a:t>(TUE).</a:t>
            </a:r>
          </a:p>
          <a:p>
            <a:pPr algn="just"/>
            <a:r>
              <a:rPr lang="es-ES" dirty="0" smtClean="0"/>
              <a:t>La instalación eléctrica</a:t>
            </a:r>
            <a:endParaRPr lang="es-ES" dirty="0"/>
          </a:p>
          <a:p>
            <a:pPr algn="just"/>
            <a:r>
              <a:rPr lang="es-ES" dirty="0" smtClean="0"/>
              <a:t>en un baño requiere</a:t>
            </a:r>
            <a:endParaRPr lang="es-ES" dirty="0"/>
          </a:p>
          <a:p>
            <a:pPr algn="just"/>
            <a:r>
              <a:rPr lang="es-ES" dirty="0" smtClean="0"/>
              <a:t>de una boca de iluminación </a:t>
            </a:r>
            <a:endParaRPr lang="es-ES" dirty="0"/>
          </a:p>
          <a:p>
            <a:pPr algn="just"/>
            <a:r>
              <a:rPr lang="es-ES" dirty="0" smtClean="0"/>
              <a:t>de uso general y de una </a:t>
            </a:r>
            <a:endParaRPr lang="es-ES" dirty="0"/>
          </a:p>
          <a:p>
            <a:pPr algn="just"/>
            <a:r>
              <a:rPr lang="es-ES" dirty="0" smtClean="0"/>
              <a:t>boca de tomacorriente</a:t>
            </a:r>
            <a:endParaRPr lang="es-ES" dirty="0"/>
          </a:p>
          <a:p>
            <a:pPr algn="just"/>
            <a:r>
              <a:rPr lang="es-ES" dirty="0"/>
              <a:t>e </a:t>
            </a:r>
            <a:r>
              <a:rPr lang="es-ES" dirty="0" smtClean="0"/>
              <a:t>uso general</a:t>
            </a:r>
            <a:r>
              <a:rPr lang="es-ES" dirty="0"/>
              <a:t>.</a:t>
            </a:r>
          </a:p>
          <a:p>
            <a:pPr algn="just"/>
            <a:r>
              <a:rPr lang="es-ES" dirty="0"/>
              <a:t>Cocina:</a:t>
            </a:r>
          </a:p>
          <a:p>
            <a:pPr algn="just"/>
            <a:r>
              <a:rPr lang="es-ES" dirty="0"/>
              <a:t>0 Tres bocas de tomacorriente de uso general (TUG) y, </a:t>
            </a:r>
          </a:p>
          <a:p>
            <a:pPr algn="just"/>
            <a:r>
              <a:rPr lang="es-ES" dirty="0"/>
              <a:t>además, dos tomacorrientes de uso general (TUG), como </a:t>
            </a:r>
          </a:p>
          <a:p>
            <a:pPr algn="just"/>
            <a:r>
              <a:rPr lang="es-ES" dirty="0"/>
              <a:t>mínimo, para artefactos electrodomésticos de ubicación </a:t>
            </a:r>
          </a:p>
          <a:p>
            <a:pPr algn="just"/>
            <a:r>
              <a:rPr lang="es-ES" dirty="0"/>
              <a:t>fija. Estos dos tomacorrientes pueden estar instalados en </a:t>
            </a:r>
          </a:p>
          <a:p>
            <a:pPr algn="just"/>
            <a:r>
              <a:rPr lang="es-ES" dirty="0"/>
              <a:t>la misma boca o en bocas diferentes (cada boca es una </a:t>
            </a:r>
          </a:p>
          <a:p>
            <a:pPr algn="just"/>
            <a:r>
              <a:rPr lang="es-ES" dirty="0"/>
              <a:t>caja rectangular de 5 x 10 cm).</a:t>
            </a:r>
          </a:p>
          <a:p>
            <a:pPr algn="just"/>
            <a:r>
              <a:rPr lang="es-ES" dirty="0" smtClean="0"/>
              <a:t>0 Una </a:t>
            </a:r>
            <a:r>
              <a:rPr lang="es-ES" dirty="0"/>
              <a:t>boca </a:t>
            </a:r>
            <a:r>
              <a:rPr lang="es-ES" dirty="0" smtClean="0"/>
              <a:t>de iluminación de uso general </a:t>
            </a:r>
            <a:r>
              <a:rPr lang="es-ES" dirty="0"/>
              <a:t>(1UG).</a:t>
            </a:r>
          </a:p>
          <a:p>
            <a:pPr algn="just"/>
            <a:r>
              <a:rPr lang="es-ES" dirty="0" smtClean="0"/>
              <a:t>0 Para electrificación </a:t>
            </a:r>
            <a:r>
              <a:rPr lang="es-ES" dirty="0"/>
              <a:t>media </a:t>
            </a:r>
            <a:r>
              <a:rPr lang="es-ES" dirty="0" smtClean="0"/>
              <a:t>se agrega</a:t>
            </a:r>
            <a:r>
              <a:rPr lang="es-ES" dirty="0"/>
              <a:t>:</a:t>
            </a:r>
          </a:p>
          <a:p>
            <a:pPr algn="just"/>
            <a:r>
              <a:rPr lang="es-ES" dirty="0" smtClean="0"/>
              <a:t>- Una </a:t>
            </a:r>
            <a:r>
              <a:rPr lang="es-ES" dirty="0"/>
              <a:t>boca </a:t>
            </a:r>
            <a:r>
              <a:rPr lang="es-ES" dirty="0" smtClean="0"/>
              <a:t>de iluminación de uso </a:t>
            </a:r>
            <a:r>
              <a:rPr lang="es-ES" dirty="0"/>
              <a:t>general (IUG</a:t>
            </a:r>
            <a:r>
              <a:rPr lang="es-ES" dirty="0" smtClean="0"/>
              <a:t>) (</a:t>
            </a:r>
            <a:r>
              <a:rPr lang="es-ES" dirty="0"/>
              <a:t>general </a:t>
            </a:r>
          </a:p>
          <a:p>
            <a:pPr algn="just"/>
            <a:r>
              <a:rPr lang="es-ES" dirty="0" smtClean="0"/>
              <a:t>o localizado</a:t>
            </a:r>
            <a:r>
              <a:rPr lang="es-ES" dirty="0"/>
              <a:t>).</a:t>
            </a:r>
          </a:p>
          <a:p>
            <a:pPr algn="just"/>
            <a:r>
              <a:rPr lang="es-ES" dirty="0"/>
              <a:t>(</a:t>
            </a:r>
            <a:r>
              <a:rPr lang="es-ES" dirty="0" smtClean="0"/>
              <a:t>0 Para electrificación </a:t>
            </a:r>
            <a:r>
              <a:rPr lang="es-ES" dirty="0"/>
              <a:t>elevada </a:t>
            </a:r>
            <a:r>
              <a:rPr lang="es-ES" dirty="0" smtClean="0"/>
              <a:t>se agrega</a:t>
            </a:r>
            <a:r>
              <a:rPr lang="es-ES" dirty="0"/>
              <a:t>:</a:t>
            </a:r>
          </a:p>
          <a:p>
            <a:pPr algn="just"/>
            <a:r>
              <a:rPr lang="es-ES" dirty="0" smtClean="0"/>
              <a:t>- Una </a:t>
            </a:r>
            <a:r>
              <a:rPr lang="es-ES" dirty="0"/>
              <a:t>boca de iluminación de uso general (IUG) (general o </a:t>
            </a:r>
          </a:p>
          <a:p>
            <a:pPr algn="just"/>
            <a:r>
              <a:rPr lang="es-ES" dirty="0"/>
              <a:t>localizado).</a:t>
            </a:r>
          </a:p>
          <a:p>
            <a:pPr algn="just"/>
            <a:r>
              <a:rPr lang="es-ES" dirty="0" smtClean="0"/>
              <a:t>- Una boca </a:t>
            </a:r>
            <a:r>
              <a:rPr lang="es-ES" dirty="0"/>
              <a:t>de tomacorriente </a:t>
            </a:r>
            <a:r>
              <a:rPr lang="es-ES" dirty="0" smtClean="0"/>
              <a:t>de uso general </a:t>
            </a:r>
            <a:r>
              <a:rPr lang="es-ES" dirty="0"/>
              <a:t>(TUG) </a:t>
            </a:r>
            <a:r>
              <a:rPr lang="es-ES" dirty="0" err="1" smtClean="0"/>
              <a:t>desti</a:t>
            </a:r>
            <a:r>
              <a:rPr lang="es-ES" dirty="0" smtClean="0"/>
              <a:t>- </a:t>
            </a:r>
            <a:endParaRPr lang="es-ES" dirty="0"/>
          </a:p>
          <a:p>
            <a:pPr algn="just"/>
            <a:r>
              <a:rPr lang="es-ES" dirty="0"/>
              <a:t>nado </a:t>
            </a:r>
            <a:r>
              <a:rPr lang="es-ES" dirty="0" smtClean="0"/>
              <a:t>a artefactos </a:t>
            </a:r>
            <a:r>
              <a:rPr lang="es-ES" dirty="0"/>
              <a:t>electrodomésticos </a:t>
            </a:r>
            <a:r>
              <a:rPr lang="es-ES" dirty="0" smtClean="0"/>
              <a:t>de ubicación </a:t>
            </a:r>
            <a:r>
              <a:rPr lang="es-ES" dirty="0"/>
              <a:t>fija.</a:t>
            </a:r>
          </a:p>
          <a:p>
            <a:pPr algn="just"/>
            <a:r>
              <a:rPr lang="es-ES" dirty="0" smtClean="0"/>
              <a:t>- Dos bocas de tomacorriente de uso especial (</a:t>
            </a:r>
            <a:r>
              <a:rPr lang="es-ES" dirty="0"/>
              <a:t>TUE) </a:t>
            </a:r>
          </a:p>
          <a:p>
            <a:pPr algn="just"/>
            <a:r>
              <a:rPr lang="es-ES" dirty="0"/>
              <a:t>(</a:t>
            </a:r>
            <a:r>
              <a:rPr lang="es-ES" dirty="0" smtClean="0"/>
              <a:t>una destinada a artefactos </a:t>
            </a:r>
            <a:r>
              <a:rPr lang="es-ES" dirty="0"/>
              <a:t>electrodomésticos </a:t>
            </a:r>
            <a:r>
              <a:rPr lang="es-ES" dirty="0" smtClean="0"/>
              <a:t>de </a:t>
            </a:r>
            <a:r>
              <a:rPr lang="es-ES" dirty="0" err="1" smtClean="0"/>
              <a:t>ubi</a:t>
            </a:r>
            <a:r>
              <a:rPr lang="es-ES" dirty="0" smtClean="0"/>
              <a:t>-</a:t>
            </a:r>
            <a:endParaRPr lang="es-ES" dirty="0"/>
          </a:p>
          <a:p>
            <a:pPr algn="just"/>
            <a:r>
              <a:rPr lang="es-ES" dirty="0" err="1"/>
              <a:t>cación</a:t>
            </a:r>
            <a:r>
              <a:rPr lang="es-ES" dirty="0"/>
              <a:t> fija).</a:t>
            </a:r>
          </a:p>
          <a:p>
            <a:pPr algn="just"/>
            <a:r>
              <a:rPr lang="es-ES" dirty="0" smtClean="0"/>
              <a:t>0 Para electrificación </a:t>
            </a:r>
            <a:r>
              <a:rPr lang="es-ES" dirty="0"/>
              <a:t>superior </a:t>
            </a:r>
            <a:r>
              <a:rPr lang="es-ES" dirty="0" smtClean="0"/>
              <a:t>se agrega</a:t>
            </a:r>
            <a:r>
              <a:rPr lang="es-ES" dirty="0"/>
              <a:t>:</a:t>
            </a:r>
          </a:p>
          <a:p>
            <a:pPr algn="just"/>
            <a:r>
              <a:rPr lang="es-ES" dirty="0" smtClean="0"/>
              <a:t>- Una </a:t>
            </a:r>
            <a:r>
              <a:rPr lang="es-ES" dirty="0"/>
              <a:t>boca </a:t>
            </a:r>
            <a:r>
              <a:rPr lang="es-ES" dirty="0" smtClean="0"/>
              <a:t>de iluminación de uso general </a:t>
            </a:r>
            <a:r>
              <a:rPr lang="es-ES" dirty="0"/>
              <a:t>(IUG</a:t>
            </a:r>
            <a:r>
              <a:rPr lang="es-ES" dirty="0" smtClean="0"/>
              <a:t>) (</a:t>
            </a:r>
            <a:r>
              <a:rPr lang="es-ES" dirty="0"/>
              <a:t>general </a:t>
            </a:r>
          </a:p>
          <a:p>
            <a:pPr algn="just"/>
            <a:r>
              <a:rPr lang="es-ES" dirty="0" smtClean="0"/>
              <a:t>o localizado</a:t>
            </a:r>
            <a:r>
              <a:rPr lang="es-ES" dirty="0"/>
              <a:t>).</a:t>
            </a:r>
          </a:p>
          <a:p>
            <a:pPr algn="just"/>
            <a:r>
              <a:rPr lang="es-ES" dirty="0" smtClean="0"/>
              <a:t>- Una </a:t>
            </a:r>
            <a:r>
              <a:rPr lang="es-ES" dirty="0"/>
              <a:t>boca de tomacorriente </a:t>
            </a:r>
            <a:r>
              <a:rPr lang="es-ES" dirty="0" smtClean="0"/>
              <a:t>de uso general </a:t>
            </a:r>
            <a:r>
              <a:rPr lang="es-ES" dirty="0"/>
              <a:t>(TUG).</a:t>
            </a:r>
          </a:p>
          <a:p>
            <a:pPr algn="just"/>
            <a:r>
              <a:rPr lang="es-ES" dirty="0" smtClean="0"/>
              <a:t>- Tres </a:t>
            </a:r>
            <a:r>
              <a:rPr lang="es-ES" dirty="0"/>
              <a:t>bocas de tomacorriente </a:t>
            </a:r>
            <a:r>
              <a:rPr lang="es-ES" dirty="0" smtClean="0"/>
              <a:t>de uso </a:t>
            </a:r>
            <a:r>
              <a:rPr lang="es-ES" dirty="0"/>
              <a:t>especial (TUE).</a:t>
            </a:r>
          </a:p>
          <a:p>
            <a:pPr algn="just"/>
            <a:r>
              <a:rPr lang="es-ES" dirty="0" smtClean="0"/>
              <a:t>- Un </a:t>
            </a:r>
            <a:r>
              <a:rPr lang="es-ES" dirty="0"/>
              <a:t>tomacorriente </a:t>
            </a:r>
            <a:r>
              <a:rPr lang="es-ES" dirty="0" smtClean="0"/>
              <a:t>de uso general </a:t>
            </a:r>
            <a:r>
              <a:rPr lang="es-ES" dirty="0"/>
              <a:t>(TUG) </a:t>
            </a:r>
            <a:r>
              <a:rPr lang="es-ES" dirty="0" smtClean="0"/>
              <a:t>para artefactos </a:t>
            </a:r>
            <a:endParaRPr lang="es-ES" dirty="0"/>
          </a:p>
          <a:p>
            <a:pPr algn="just"/>
            <a:r>
              <a:rPr lang="es-ES" dirty="0"/>
              <a:t>electrodomésticos </a:t>
            </a:r>
            <a:r>
              <a:rPr lang="es-ES" dirty="0" smtClean="0"/>
              <a:t>de ubicación </a:t>
            </a:r>
            <a:r>
              <a:rPr lang="es-ES" dirty="0"/>
              <a:t>fija.</a:t>
            </a:r>
          </a:p>
          <a:p>
            <a:pPr algn="just"/>
            <a:r>
              <a:rPr lang="es-ES" dirty="0"/>
              <a:t>Baño:</a:t>
            </a:r>
          </a:p>
          <a:p>
            <a:pPr algn="just"/>
            <a:r>
              <a:rPr lang="es-ES" dirty="0" smtClean="0"/>
              <a:t>0 Una </a:t>
            </a:r>
            <a:r>
              <a:rPr lang="es-ES" dirty="0"/>
              <a:t>boca </a:t>
            </a:r>
            <a:r>
              <a:rPr lang="es-ES" dirty="0" smtClean="0"/>
              <a:t>de iluminación de uso general </a:t>
            </a:r>
            <a:r>
              <a:rPr lang="es-ES" dirty="0"/>
              <a:t>(IUG).</a:t>
            </a:r>
          </a:p>
          <a:p>
            <a:pPr algn="just"/>
            <a:r>
              <a:rPr lang="es-ES" dirty="0" smtClean="0"/>
              <a:t>0 Una boca </a:t>
            </a:r>
            <a:r>
              <a:rPr lang="es-ES" dirty="0"/>
              <a:t>de tomacorriente </a:t>
            </a:r>
            <a:r>
              <a:rPr lang="es-ES" dirty="0" smtClean="0"/>
              <a:t>de uso </a:t>
            </a:r>
            <a:r>
              <a:rPr lang="es-ES" dirty="0"/>
              <a:t>general (TUG).</a:t>
            </a:r>
          </a:p>
          <a:p>
            <a:pPr algn="just"/>
            <a:r>
              <a:rPr lang="es-ES" dirty="0" smtClean="0"/>
              <a:t>0 Para electrificación </a:t>
            </a:r>
            <a:r>
              <a:rPr lang="es-ES" dirty="0"/>
              <a:t>elevada </a:t>
            </a:r>
            <a:r>
              <a:rPr lang="es-ES" dirty="0" smtClean="0"/>
              <a:t>y superior se agrega</a:t>
            </a:r>
            <a:r>
              <a:rPr lang="es-ES" dirty="0"/>
              <a:t>:</a:t>
            </a:r>
          </a:p>
          <a:p>
            <a:pPr algn="just"/>
            <a:r>
              <a:rPr lang="es-ES" dirty="0" smtClean="0"/>
              <a:t>- Una </a:t>
            </a:r>
            <a:r>
              <a:rPr lang="es-ES" dirty="0"/>
              <a:t>boca de tomacorriente </a:t>
            </a:r>
            <a:r>
              <a:rPr lang="es-ES" dirty="0" smtClean="0"/>
              <a:t>de uso especial </a:t>
            </a:r>
            <a:r>
              <a:rPr lang="es-ES" dirty="0"/>
              <a:t>(TUE). </a:t>
            </a:r>
          </a:p>
          <a:p>
            <a:pPr algn="just"/>
            <a:r>
              <a:rPr lang="es-ES" dirty="0"/>
              <a:t>Vestíbulo, recepción, galería, vestidor, </a:t>
            </a:r>
            <a:r>
              <a:rPr lang="es-ES" dirty="0" smtClean="0"/>
              <a:t>o similares</a:t>
            </a:r>
            <a:r>
              <a:rPr lang="es-ES" dirty="0"/>
              <a:t>:</a:t>
            </a:r>
          </a:p>
          <a:p>
            <a:pPr algn="just"/>
            <a:r>
              <a:rPr lang="es-ES" dirty="0" smtClean="0"/>
              <a:t>0 Una </a:t>
            </a:r>
            <a:r>
              <a:rPr lang="es-ES" dirty="0"/>
              <a:t>boca </a:t>
            </a:r>
            <a:r>
              <a:rPr lang="es-ES" dirty="0" smtClean="0"/>
              <a:t>de iluminación de uso general </a:t>
            </a:r>
            <a:r>
              <a:rPr lang="es-ES" dirty="0"/>
              <a:t>(1UG).</a:t>
            </a:r>
          </a:p>
          <a:p>
            <a:pPr algn="just"/>
            <a:r>
              <a:rPr lang="es-ES" dirty="0" smtClean="0"/>
              <a:t>0 Una boca </a:t>
            </a:r>
            <a:r>
              <a:rPr lang="es-ES" dirty="0"/>
              <a:t>de tomacorriente </a:t>
            </a:r>
            <a:r>
              <a:rPr lang="es-ES" dirty="0" smtClean="0"/>
              <a:t>de uso general </a:t>
            </a:r>
            <a:r>
              <a:rPr lang="es-ES" dirty="0"/>
              <a:t>(TUG).</a:t>
            </a:r>
          </a:p>
          <a:p>
            <a:pPr algn="just"/>
            <a:r>
              <a:rPr lang="es-ES" dirty="0" smtClean="0"/>
              <a:t>0 Para </a:t>
            </a:r>
            <a:r>
              <a:rPr lang="es-ES" dirty="0"/>
              <a:t>electrificación media, elevada </a:t>
            </a:r>
            <a:r>
              <a:rPr lang="es-ES" dirty="0" smtClean="0"/>
              <a:t>y superior se agrega</a:t>
            </a:r>
            <a:r>
              <a:rPr lang="es-ES" dirty="0"/>
              <a:t>: </a:t>
            </a:r>
          </a:p>
          <a:p>
            <a:pPr algn="just"/>
            <a:r>
              <a:rPr lang="es-ES" dirty="0" smtClean="0"/>
              <a:t>- Una </a:t>
            </a:r>
            <a:r>
              <a:rPr lang="es-ES" dirty="0"/>
              <a:t>boca de iluminación </a:t>
            </a:r>
            <a:r>
              <a:rPr lang="es-ES" dirty="0" smtClean="0"/>
              <a:t>de uso </a:t>
            </a:r>
            <a:r>
              <a:rPr lang="es-ES" dirty="0"/>
              <a:t>general (IUG</a:t>
            </a:r>
            <a:r>
              <a:rPr lang="es-ES" dirty="0" smtClean="0"/>
              <a:t>) por </a:t>
            </a:r>
            <a:r>
              <a:rPr lang="es-ES" dirty="0"/>
              <a:t>cada</a:t>
            </a:r>
          </a:p>
          <a:p>
            <a:pPr algn="just"/>
            <a:r>
              <a:rPr lang="es-ES" dirty="0" smtClean="0"/>
              <a:t>12 m² o fracción de superficie</a:t>
            </a:r>
            <a:r>
              <a:rPr lang="es-ES" dirty="0"/>
              <a:t>.</a:t>
            </a:r>
          </a:p>
          <a:p>
            <a:pPr algn="just"/>
            <a:r>
              <a:rPr lang="es-ES" dirty="0" smtClean="0"/>
              <a:t>- Una boca de tomacorriente de uso general (</a:t>
            </a:r>
            <a:r>
              <a:rPr lang="es-ES" dirty="0"/>
              <a:t>TUG</a:t>
            </a:r>
            <a:r>
              <a:rPr lang="es-ES" dirty="0" smtClean="0"/>
              <a:t>) por </a:t>
            </a:r>
            <a:endParaRPr lang="es-ES" dirty="0"/>
          </a:p>
          <a:p>
            <a:pPr algn="just"/>
            <a:r>
              <a:rPr lang="es-ES" dirty="0" smtClean="0"/>
              <a:t>cada 12 m² o fracción de superficie</a:t>
            </a:r>
            <a:r>
              <a:rPr lang="es-ES" dirty="0"/>
              <a:t>.</a:t>
            </a:r>
          </a:p>
          <a:p>
            <a:pPr algn="just"/>
            <a:r>
              <a:rPr lang="es-ES" dirty="0"/>
              <a:t>Pasillo, balcones, atrios </a:t>
            </a:r>
            <a:r>
              <a:rPr lang="es-ES" dirty="0" smtClean="0"/>
              <a:t>o similares</a:t>
            </a:r>
            <a:r>
              <a:rPr lang="es-ES" dirty="0"/>
              <a:t>:</a:t>
            </a:r>
          </a:p>
          <a:p>
            <a:pPr algn="just"/>
            <a:r>
              <a:rPr lang="es-ES" dirty="0" smtClean="0"/>
              <a:t>0 Una boca de iluminación de uso general (</a:t>
            </a:r>
            <a:r>
              <a:rPr lang="es-ES" dirty="0"/>
              <a:t>IUG</a:t>
            </a:r>
            <a:r>
              <a:rPr lang="es-ES" dirty="0" smtClean="0"/>
              <a:t>) por cada</a:t>
            </a:r>
            <a:endParaRPr lang="es-ES" dirty="0"/>
          </a:p>
          <a:p>
            <a:pPr algn="just"/>
            <a:r>
              <a:rPr lang="es-ES" dirty="0" smtClean="0"/>
              <a:t>5 </a:t>
            </a:r>
            <a:r>
              <a:rPr lang="es-ES" dirty="0" err="1" smtClean="0"/>
              <a:t>mofracción</a:t>
            </a:r>
            <a:r>
              <a:rPr lang="es-ES" dirty="0" smtClean="0"/>
              <a:t> de longitud</a:t>
            </a:r>
            <a:r>
              <a:rPr lang="es-ES" dirty="0"/>
              <a:t>.</a:t>
            </a:r>
          </a:p>
          <a:p>
            <a:pPr algn="just"/>
            <a:r>
              <a:rPr lang="es-ES" dirty="0" smtClean="0"/>
              <a:t>0 Para </a:t>
            </a:r>
            <a:r>
              <a:rPr lang="es-ES" dirty="0"/>
              <a:t>electrificación media, elevada </a:t>
            </a:r>
            <a:r>
              <a:rPr lang="es-ES" dirty="0" smtClean="0"/>
              <a:t>y superior se agrega</a:t>
            </a:r>
            <a:r>
              <a:rPr lang="es-ES" dirty="0"/>
              <a:t>: </a:t>
            </a:r>
          </a:p>
          <a:p>
            <a:pPr algn="just"/>
            <a:r>
              <a:rPr lang="es-ES" dirty="0" smtClean="0"/>
              <a:t>- Una boca de tomacorriente de uso general (</a:t>
            </a:r>
            <a:r>
              <a:rPr lang="es-ES" dirty="0"/>
              <a:t>TUG</a:t>
            </a:r>
            <a:r>
              <a:rPr lang="es-ES" dirty="0" smtClean="0"/>
              <a:t>) por</a:t>
            </a:r>
            <a:endParaRPr lang="es-ES" dirty="0"/>
          </a:p>
          <a:p>
            <a:pPr algn="just"/>
            <a:r>
              <a:rPr lang="es-ES" dirty="0"/>
              <a:t>cada </a:t>
            </a:r>
            <a:r>
              <a:rPr lang="es-ES" dirty="0" smtClean="0"/>
              <a:t>5 </a:t>
            </a:r>
            <a:r>
              <a:rPr lang="es-ES" dirty="0" err="1" smtClean="0"/>
              <a:t>mo</a:t>
            </a:r>
            <a:r>
              <a:rPr lang="es-ES" dirty="0" smtClean="0"/>
              <a:t> fracción de longitud</a:t>
            </a:r>
            <a:r>
              <a:rPr lang="es-ES" dirty="0"/>
              <a:t>. </a:t>
            </a:r>
          </a:p>
          <a:p>
            <a:pPr algn="just"/>
            <a:r>
              <a:rPr lang="es-ES" dirty="0"/>
              <a:t>Lavadero:</a:t>
            </a:r>
          </a:p>
          <a:p>
            <a:pPr algn="just"/>
            <a:r>
              <a:rPr lang="es-ES" dirty="0" smtClean="0"/>
              <a:t>0 Una </a:t>
            </a:r>
            <a:r>
              <a:rPr lang="es-ES" dirty="0"/>
              <a:t>boca </a:t>
            </a:r>
            <a:r>
              <a:rPr lang="es-ES" dirty="0" smtClean="0"/>
              <a:t>de iluminación de uso general </a:t>
            </a:r>
            <a:r>
              <a:rPr lang="es-ES" dirty="0"/>
              <a:t>(1UG).</a:t>
            </a:r>
          </a:p>
          <a:p>
            <a:pPr algn="just"/>
            <a:r>
              <a:rPr lang="es-ES" dirty="0" smtClean="0"/>
              <a:t>0 Una boca </a:t>
            </a:r>
            <a:r>
              <a:rPr lang="es-ES" dirty="0"/>
              <a:t>de tomacorriente </a:t>
            </a:r>
            <a:r>
              <a:rPr lang="es-ES" dirty="0" smtClean="0"/>
              <a:t>de uso general </a:t>
            </a:r>
            <a:r>
              <a:rPr lang="es-ES" dirty="0"/>
              <a:t>(TUG).</a:t>
            </a:r>
          </a:p>
          <a:p>
            <a:pPr algn="just"/>
            <a:r>
              <a:rPr lang="es-ES" dirty="0" smtClean="0"/>
              <a:t>0 Para electrificación </a:t>
            </a:r>
            <a:r>
              <a:rPr lang="es-ES" dirty="0"/>
              <a:t>media </a:t>
            </a:r>
            <a:r>
              <a:rPr lang="es-ES" dirty="0" smtClean="0"/>
              <a:t>se agrega</a:t>
            </a:r>
            <a:r>
              <a:rPr lang="es-ES" dirty="0"/>
              <a:t>:</a:t>
            </a:r>
          </a:p>
          <a:p>
            <a:pPr algn="just"/>
            <a:r>
              <a:rPr lang="es-ES" dirty="0" smtClean="0"/>
              <a:t>- Una </a:t>
            </a:r>
            <a:r>
              <a:rPr lang="es-ES" dirty="0"/>
              <a:t>boca de tomacorriente </a:t>
            </a:r>
            <a:r>
              <a:rPr lang="es-ES" dirty="0" smtClean="0"/>
              <a:t>de uso general </a:t>
            </a:r>
            <a:r>
              <a:rPr lang="es-ES" dirty="0"/>
              <a:t>(TUG) (</a:t>
            </a:r>
            <a:r>
              <a:rPr lang="es-ES" dirty="0" smtClean="0"/>
              <a:t>pue- </a:t>
            </a:r>
            <a:endParaRPr lang="es-ES" dirty="0"/>
          </a:p>
          <a:p>
            <a:pPr algn="just"/>
            <a:r>
              <a:rPr lang="es-ES" dirty="0"/>
              <a:t>de ser TUE).Salón general de trabajo.</a:t>
            </a:r>
          </a:p>
          <a:p>
            <a:pPr algn="just"/>
            <a:r>
              <a:rPr lang="es-ES" dirty="0" smtClean="0"/>
              <a:t>0 Para </a:t>
            </a:r>
            <a:r>
              <a:rPr lang="es-ES" dirty="0"/>
              <a:t>electrificación elevada </a:t>
            </a:r>
            <a:r>
              <a:rPr lang="es-ES" dirty="0" smtClean="0"/>
              <a:t>y superior se agrega</a:t>
            </a:r>
            <a:r>
              <a:rPr lang="es-ES" dirty="0"/>
              <a:t>:</a:t>
            </a:r>
          </a:p>
          <a:p>
            <a:pPr algn="just"/>
            <a:r>
              <a:rPr lang="es-ES" dirty="0" smtClean="0"/>
              <a:t>- Dos </a:t>
            </a:r>
            <a:r>
              <a:rPr lang="es-ES" dirty="0"/>
              <a:t>bocas de tomacorriente </a:t>
            </a:r>
            <a:r>
              <a:rPr lang="es-ES" dirty="0" smtClean="0"/>
              <a:t>de uso especial </a:t>
            </a:r>
            <a:r>
              <a:rPr lang="es-ES" dirty="0"/>
              <a:t>(TUE). </a:t>
            </a:r>
          </a:p>
          <a:p>
            <a:pPr algn="just"/>
            <a:r>
              <a:rPr lang="es-ES" dirty="0"/>
              <a:t>Debemos recordar </a:t>
            </a:r>
            <a:r>
              <a:rPr lang="es-ES" dirty="0" smtClean="0"/>
              <a:t>que esta cantidad es la mínima, pero la </a:t>
            </a:r>
            <a:endParaRPr lang="es-ES" dirty="0"/>
          </a:p>
          <a:p>
            <a:pPr algn="just"/>
            <a:r>
              <a:rPr lang="es-ES" dirty="0"/>
              <a:t>cantidad </a:t>
            </a:r>
            <a:r>
              <a:rPr lang="es-ES" dirty="0" smtClean="0"/>
              <a:t>final de bocas y puntos de utilización será la que </a:t>
            </a:r>
            <a:endParaRPr lang="es-ES" dirty="0"/>
          </a:p>
          <a:p>
            <a:pPr algn="just"/>
            <a:r>
              <a:rPr lang="es-ES" dirty="0" smtClean="0"/>
              <a:t>surja de aplicar los requerimientos </a:t>
            </a:r>
            <a:r>
              <a:rPr lang="es-ES" dirty="0"/>
              <a:t>necesarios.</a:t>
            </a:r>
          </a:p>
          <a:p>
            <a:pPr algn="just"/>
            <a:r>
              <a:rPr lang="es-ES" dirty="0"/>
              <a:t>Por otra parte, para oficinas ubicadas en edificios de </a:t>
            </a:r>
            <a:r>
              <a:rPr lang="es-ES" dirty="0" err="1" smtClean="0"/>
              <a:t>ofi</a:t>
            </a:r>
            <a:r>
              <a:rPr lang="es-ES" dirty="0" smtClean="0"/>
              <a:t>- </a:t>
            </a:r>
            <a:endParaRPr lang="es-ES" dirty="0"/>
          </a:p>
          <a:p>
            <a:pPr algn="just"/>
            <a:r>
              <a:rPr lang="es-ES" dirty="0"/>
              <a:t>cinas, es decir, pensadas desde su diseño como tales, los </a:t>
            </a:r>
          </a:p>
          <a:p>
            <a:pPr algn="just"/>
            <a:r>
              <a:rPr lang="es-ES" dirty="0"/>
              <a:t>requerimientos de la instalación eléctrica se determinan a </a:t>
            </a:r>
          </a:p>
          <a:p>
            <a:pPr algn="just"/>
            <a:r>
              <a:rPr lang="es-ES" dirty="0"/>
              <a:t>continuación.</a:t>
            </a:r>
          </a:p>
          <a:p>
            <a:pPr algn="just"/>
            <a:r>
              <a:rPr lang="es-ES" dirty="0"/>
              <a:t>Para establecer el grado de electrificación en oficinas, se </a:t>
            </a:r>
          </a:p>
          <a:p>
            <a:pPr algn="just"/>
            <a:r>
              <a:rPr lang="es-ES" dirty="0"/>
              <a:t>debe tener en cuenta que la superficie por considerar es la </a:t>
            </a:r>
          </a:p>
          <a:p>
            <a:pPr algn="just"/>
            <a:r>
              <a:rPr lang="es-ES" dirty="0"/>
              <a:t>cubierta más la </a:t>
            </a:r>
            <a:r>
              <a:rPr lang="es-ES" dirty="0" err="1"/>
              <a:t>semicubierta</a:t>
            </a:r>
            <a:r>
              <a:rPr lang="es-ES" dirty="0"/>
              <a:t> (la que se cuenta como el 50 %</a:t>
            </a:r>
          </a:p>
          <a:p>
            <a:pPr algn="just"/>
            <a:r>
              <a:rPr lang="es-ES" dirty="0"/>
              <a:t>de la superficie); la potencia máxima simultánea es la suma</a:t>
            </a:r>
          </a:p>
          <a:p>
            <a:pPr algn="just"/>
            <a:r>
              <a:rPr lang="es-ES" dirty="0"/>
              <a:t>de la potencia de todos los circuitos de la vivienda: para </a:t>
            </a:r>
            <a:r>
              <a:rPr lang="es-ES" dirty="0" err="1"/>
              <a:t>cir</a:t>
            </a:r>
            <a:r>
              <a:rPr lang="es-ES" dirty="0"/>
              <a:t>-</a:t>
            </a:r>
          </a:p>
          <a:p>
            <a:pPr algn="just"/>
            <a:r>
              <a:rPr lang="es-ES" dirty="0" err="1"/>
              <a:t>cuitos</a:t>
            </a:r>
            <a:r>
              <a:rPr lang="es-ES" dirty="0"/>
              <a:t> JUG se tomará el 100 % de todos los puntos de </a:t>
            </a:r>
            <a:r>
              <a:rPr lang="es-ES" dirty="0" err="1"/>
              <a:t>ilumi</a:t>
            </a:r>
            <a:r>
              <a:rPr lang="es-ES" dirty="0"/>
              <a:t>-</a:t>
            </a:r>
          </a:p>
          <a:p>
            <a:pPr algn="just"/>
            <a:r>
              <a:rPr lang="es-ES" dirty="0"/>
              <a:t>nación previstos en cada circuito con una carga individual </a:t>
            </a:r>
          </a:p>
          <a:p>
            <a:pPr algn="just"/>
            <a:r>
              <a:rPr lang="es-ES" dirty="0"/>
              <a:t>de 150 VA en cada una de las bocas; para circuitos TUG se </a:t>
            </a:r>
          </a:p>
          <a:p>
            <a:pPr algn="just"/>
            <a:r>
              <a:rPr lang="es-ES" dirty="0"/>
              <a:t>tomará una potencia de 2200 VA por circuito; para circuitos</a:t>
            </a:r>
          </a:p>
          <a:p>
            <a:pPr algn="just"/>
            <a:r>
              <a:rPr lang="es-ES" dirty="0"/>
              <a:t>previstos con una carga individual de 500 VA por boca, y </a:t>
            </a:r>
          </a:p>
          <a:p>
            <a:pPr algn="just"/>
            <a:r>
              <a:rPr lang="es-ES" dirty="0"/>
              <a:t>para circuitos TUE se tomará una potencia de 3300 VA por </a:t>
            </a:r>
          </a:p>
          <a:p>
            <a:pPr algn="just"/>
            <a:r>
              <a:rPr lang="es-ES" dirty="0"/>
              <a:t>circuito; otros circuitos se tomarán con la carga de diseño:</a:t>
            </a:r>
          </a:p>
          <a:p>
            <a:pPr algn="just"/>
            <a:r>
              <a:rPr lang="es-ES" dirty="0"/>
              <a:t>0 Electrificación mínima: corresponde a oficinas con una </a:t>
            </a:r>
          </a:p>
          <a:p>
            <a:pPr algn="just"/>
            <a:r>
              <a:rPr lang="es-ES" dirty="0"/>
              <a:t>superficie no mayor a 30 </a:t>
            </a:r>
            <a:r>
              <a:rPr lang="es-ES" dirty="0" smtClean="0"/>
              <a:t>m² </a:t>
            </a:r>
            <a:r>
              <a:rPr lang="es-ES" dirty="0"/>
              <a:t>y con una demanda de </a:t>
            </a:r>
            <a:r>
              <a:rPr lang="es-ES" dirty="0" err="1" smtClean="0"/>
              <a:t>po</a:t>
            </a:r>
            <a:r>
              <a:rPr lang="es-ES" dirty="0" smtClean="0"/>
              <a:t>- </a:t>
            </a:r>
            <a:endParaRPr lang="es-ES" dirty="0"/>
          </a:p>
          <a:p>
            <a:pPr algn="just"/>
            <a:r>
              <a:rPr lang="es-ES" dirty="0" err="1"/>
              <a:t>tencia</a:t>
            </a:r>
            <a:r>
              <a:rPr lang="es-ES" dirty="0"/>
              <a:t> máxima simultánea de hasta 3,7 </a:t>
            </a:r>
            <a:r>
              <a:rPr lang="es-ES" dirty="0" err="1"/>
              <a:t>kVA</a:t>
            </a:r>
            <a:r>
              <a:rPr lang="es-ES" dirty="0"/>
              <a:t>.</a:t>
            </a:r>
          </a:p>
          <a:p>
            <a:pPr algn="just"/>
            <a:r>
              <a:rPr lang="es-ES" dirty="0" smtClean="0"/>
              <a:t>JUE se tomará el 100 % de todos los puntos de iluminación 0 Para </a:t>
            </a:r>
            <a:r>
              <a:rPr lang="es-ES" dirty="0"/>
              <a:t>electrificación media </a:t>
            </a:r>
            <a:r>
              <a:rPr lang="es-ES" dirty="0" smtClean="0"/>
              <a:t>se agrega</a:t>
            </a:r>
            <a:r>
              <a:rPr lang="es-ES" dirty="0"/>
              <a:t>:</a:t>
            </a:r>
          </a:p>
          <a:p>
            <a:pPr algn="just"/>
            <a:r>
              <a:rPr lang="es-ES" dirty="0"/>
              <a:t>0 Electrificación media: corresponde a oficinas con una </a:t>
            </a:r>
          </a:p>
          <a:p>
            <a:pPr algn="just"/>
            <a:r>
              <a:rPr lang="es-ES" dirty="0"/>
              <a:t>superficie entre 30 </a:t>
            </a:r>
            <a:r>
              <a:rPr lang="es-ES" dirty="0" smtClean="0"/>
              <a:t>m² </a:t>
            </a:r>
            <a:r>
              <a:rPr lang="es-ES" dirty="0"/>
              <a:t>y 75 </a:t>
            </a:r>
            <a:r>
              <a:rPr lang="es-ES" dirty="0" smtClean="0"/>
              <a:t>m², </a:t>
            </a:r>
            <a:r>
              <a:rPr lang="es-ES" dirty="0"/>
              <a:t>con una demanda de </a:t>
            </a:r>
            <a:r>
              <a:rPr lang="es-ES" dirty="0" err="1" smtClean="0"/>
              <a:t>po</a:t>
            </a:r>
            <a:r>
              <a:rPr lang="es-ES" dirty="0" smtClean="0"/>
              <a:t>- </a:t>
            </a:r>
            <a:endParaRPr lang="es-ES" dirty="0"/>
          </a:p>
          <a:p>
            <a:pPr algn="just"/>
            <a:r>
              <a:rPr lang="es-ES" dirty="0" err="1"/>
              <a:t>tencia</a:t>
            </a:r>
            <a:r>
              <a:rPr lang="es-ES" dirty="0"/>
              <a:t> máxima simultánea de hasta 7 </a:t>
            </a:r>
            <a:r>
              <a:rPr lang="es-ES" dirty="0" err="1"/>
              <a:t>kVA</a:t>
            </a:r>
            <a:r>
              <a:rPr lang="es-ES" dirty="0"/>
              <a:t>.</a:t>
            </a:r>
          </a:p>
          <a:p>
            <a:pPr algn="just"/>
            <a:r>
              <a:rPr lang="es-ES" dirty="0"/>
              <a:t>0 Electrificación elevada: corresponde a oficinas con una </a:t>
            </a:r>
          </a:p>
          <a:p>
            <a:pPr algn="just"/>
            <a:r>
              <a:rPr lang="es-ES" dirty="0"/>
              <a:t>superficie entre 75 </a:t>
            </a:r>
            <a:r>
              <a:rPr lang="es-ES" dirty="0" smtClean="0"/>
              <a:t>m² </a:t>
            </a:r>
            <a:r>
              <a:rPr lang="es-ES" dirty="0"/>
              <a:t>y 150 </a:t>
            </a:r>
            <a:r>
              <a:rPr lang="es-ES" dirty="0" smtClean="0"/>
              <a:t>m², </a:t>
            </a:r>
            <a:r>
              <a:rPr lang="es-ES" dirty="0"/>
              <a:t>con una demanda de </a:t>
            </a:r>
            <a:r>
              <a:rPr lang="es-ES" dirty="0" err="1" smtClean="0"/>
              <a:t>po</a:t>
            </a:r>
            <a:r>
              <a:rPr lang="es-ES" dirty="0" smtClean="0"/>
              <a:t>- </a:t>
            </a:r>
            <a:endParaRPr lang="es-ES" dirty="0"/>
          </a:p>
          <a:p>
            <a:pPr algn="just"/>
            <a:r>
              <a:rPr lang="es-ES" dirty="0" err="1"/>
              <a:t>tencia</a:t>
            </a:r>
            <a:r>
              <a:rPr lang="es-ES" dirty="0"/>
              <a:t> máxima simultánea de hasta 10 </a:t>
            </a:r>
            <a:r>
              <a:rPr lang="es-ES" dirty="0" err="1"/>
              <a:t>kVA</a:t>
            </a:r>
            <a:r>
              <a:rPr lang="es-ES" dirty="0"/>
              <a:t>.</a:t>
            </a:r>
          </a:p>
          <a:p>
            <a:pPr algn="just"/>
            <a:r>
              <a:rPr lang="es-ES" dirty="0"/>
              <a:t>0 Electrificación superior: corresponde a oficinas con una </a:t>
            </a:r>
          </a:p>
          <a:p>
            <a:pPr algn="just"/>
            <a:r>
              <a:rPr lang="es-ES" dirty="0"/>
              <a:t>superficie mayor a 150 </a:t>
            </a:r>
            <a:r>
              <a:rPr lang="es-ES" dirty="0" smtClean="0"/>
              <a:t>m², </a:t>
            </a:r>
            <a:r>
              <a:rPr lang="es-ES" dirty="0"/>
              <a:t>con una demanda de potencia </a:t>
            </a:r>
          </a:p>
          <a:p>
            <a:pPr algn="just"/>
            <a:r>
              <a:rPr lang="es-ES" dirty="0"/>
              <a:t>máxima simultánea mayor a 10 </a:t>
            </a:r>
            <a:r>
              <a:rPr lang="es-ES" dirty="0" err="1"/>
              <a:t>kVA</a:t>
            </a:r>
            <a:r>
              <a:rPr lang="es-ES" dirty="0"/>
              <a:t>.</a:t>
            </a:r>
          </a:p>
          <a:p>
            <a:pPr algn="just"/>
            <a:r>
              <a:rPr lang="es-ES" dirty="0"/>
              <a:t>Analizaremos, a continuación, los puntos de uso mínimo por</a:t>
            </a:r>
          </a:p>
          <a:p>
            <a:pPr algn="just"/>
            <a:r>
              <a:rPr lang="es-ES" dirty="0"/>
              <a:t>ambiente </a:t>
            </a:r>
            <a:r>
              <a:rPr lang="es-ES" dirty="0" smtClean="0"/>
              <a:t>en oficinas </a:t>
            </a:r>
            <a:r>
              <a:rPr lang="es-ES" dirty="0"/>
              <a:t>diseñadas originalmente como tales:</a:t>
            </a:r>
          </a:p>
          <a:p>
            <a:pPr algn="just"/>
            <a:r>
              <a:rPr lang="es-ES" dirty="0"/>
              <a:t>Salón general:</a:t>
            </a:r>
          </a:p>
          <a:p>
            <a:pPr algn="just"/>
            <a:r>
              <a:rPr lang="es-ES" dirty="0"/>
              <a:t>0 Una boca de tomacorriente de uso general (TUG) por </a:t>
            </a:r>
          </a:p>
          <a:p>
            <a:pPr algn="just"/>
            <a:r>
              <a:rPr lang="es-ES" dirty="0"/>
              <a:t>cada 9 </a:t>
            </a:r>
            <a:r>
              <a:rPr lang="es-ES" dirty="0" smtClean="0"/>
              <a:t>m² </a:t>
            </a:r>
            <a:r>
              <a:rPr lang="es-ES" dirty="0"/>
              <a:t>o fracción de superficie (como mínimo dos </a:t>
            </a:r>
          </a:p>
          <a:p>
            <a:pPr algn="just"/>
            <a:r>
              <a:rPr lang="es-ES" dirty="0"/>
              <a:t>bocas).</a:t>
            </a:r>
          </a:p>
          <a:p>
            <a:pPr algn="just"/>
            <a:r>
              <a:rPr lang="es-ES" dirty="0"/>
              <a:t>0 Una boca de iluminación de uso general (IUG) por cada</a:t>
            </a:r>
          </a:p>
          <a:p>
            <a:pPr algn="just"/>
            <a:r>
              <a:rPr lang="es-ES" dirty="0" smtClean="0"/>
              <a:t>9 m²o </a:t>
            </a:r>
            <a:r>
              <a:rPr lang="es-ES" dirty="0"/>
              <a:t>fracción </a:t>
            </a:r>
            <a:r>
              <a:rPr lang="es-ES" dirty="0" smtClean="0"/>
              <a:t>de superficie </a:t>
            </a:r>
            <a:r>
              <a:rPr lang="es-ES" dirty="0"/>
              <a:t>(como mínimo </a:t>
            </a:r>
            <a:r>
              <a:rPr lang="es-ES" dirty="0" smtClean="0"/>
              <a:t>una boca</a:t>
            </a:r>
            <a:r>
              <a:rPr lang="es-ES" dirty="0"/>
              <a:t>).</a:t>
            </a:r>
          </a:p>
          <a:p>
            <a:pPr algn="just"/>
            <a:r>
              <a:rPr lang="es-ES" dirty="0"/>
              <a:t>111</a:t>
            </a:r>
          </a:p>
          <a:p>
            <a:pPr algn="just"/>
            <a:r>
              <a:rPr lang="es-ES" dirty="0" smtClean="0"/>
              <a:t>- Una </a:t>
            </a:r>
            <a:r>
              <a:rPr lang="es-ES" dirty="0"/>
              <a:t>boca de tomacorriente </a:t>
            </a:r>
            <a:r>
              <a:rPr lang="es-ES" dirty="0" smtClean="0"/>
              <a:t>de uso especial </a:t>
            </a:r>
            <a:r>
              <a:rPr lang="es-ES" dirty="0"/>
              <a:t>(TUE).</a:t>
            </a:r>
          </a:p>
          <a:p>
            <a:pPr algn="just"/>
            <a:r>
              <a:rPr lang="es-ES" dirty="0" smtClean="0"/>
              <a:t>0 Para </a:t>
            </a:r>
            <a:r>
              <a:rPr lang="es-ES" dirty="0"/>
              <a:t>electrificación elevada </a:t>
            </a:r>
            <a:r>
              <a:rPr lang="es-ES" dirty="0" smtClean="0"/>
              <a:t>y superior se agrega</a:t>
            </a:r>
            <a:r>
              <a:rPr lang="es-ES" dirty="0"/>
              <a:t>:</a:t>
            </a:r>
          </a:p>
          <a:p>
            <a:pPr algn="just"/>
            <a:r>
              <a:rPr lang="es-ES" dirty="0" smtClean="0"/>
              <a:t>- Una boca de tomacorriente de uso especial (</a:t>
            </a:r>
            <a:r>
              <a:rPr lang="es-ES" dirty="0"/>
              <a:t>TUE</a:t>
            </a:r>
            <a:r>
              <a:rPr lang="es-ES" dirty="0" smtClean="0"/>
              <a:t>) por </a:t>
            </a:r>
            <a:endParaRPr lang="es-ES" dirty="0"/>
          </a:p>
          <a:p>
            <a:pPr algn="just"/>
            <a:r>
              <a:rPr lang="es-ES" dirty="0"/>
              <a:t>cada </a:t>
            </a:r>
            <a:r>
              <a:rPr lang="es-ES" dirty="0" smtClean="0"/>
              <a:t>9 m²o </a:t>
            </a:r>
            <a:r>
              <a:rPr lang="es-ES" dirty="0"/>
              <a:t>fracción </a:t>
            </a:r>
            <a:r>
              <a:rPr lang="es-ES" dirty="0" smtClean="0"/>
              <a:t>de perímetro</a:t>
            </a:r>
            <a:r>
              <a:rPr lang="es-ES" dirty="0"/>
              <a:t>.</a:t>
            </a:r>
          </a:p>
          <a:p>
            <a:pPr algn="just"/>
            <a:r>
              <a:rPr lang="es-ES" dirty="0" smtClean="0"/>
              <a:t>- Si </a:t>
            </a:r>
            <a:r>
              <a:rPr lang="es-ES" dirty="0"/>
              <a:t>existen columnas que no forman parte del perímetro, </a:t>
            </a:r>
          </a:p>
          <a:p>
            <a:pPr algn="just"/>
            <a:r>
              <a:rPr lang="es-ES" dirty="0"/>
              <a:t>se agrega una boca de tomacorriente de uso especial </a:t>
            </a:r>
          </a:p>
          <a:p>
            <a:pPr algn="just"/>
            <a:r>
              <a:rPr lang="es-ES" dirty="0"/>
              <a:t>(TUE) cada dos columnas.112_</a:t>
            </a:r>
          </a:p>
          <a:p>
            <a:pPr algn="just"/>
            <a:r>
              <a:rPr lang="es-ES" dirty="0"/>
              <a:t>CLASE 17</a:t>
            </a:r>
          </a:p>
          <a:p>
            <a:pPr algn="just"/>
            <a:r>
              <a:rPr lang="es-ES" dirty="0"/>
              <a:t>AMAMAMAA </a:t>
            </a:r>
            <a:r>
              <a:rPr lang="es-ES" dirty="0" smtClean="0"/>
              <a:t>A </a:t>
            </a:r>
            <a:r>
              <a:rPr lang="es-ES" dirty="0" err="1" smtClean="0"/>
              <a:t>A</a:t>
            </a:r>
            <a:r>
              <a:rPr lang="es-ES" dirty="0" smtClean="0"/>
              <a:t> </a:t>
            </a:r>
            <a:endParaRPr lang="es-ES" dirty="0"/>
          </a:p>
          <a:p>
            <a:pPr algn="just"/>
            <a:r>
              <a:rPr lang="es-ES" dirty="0" err="1"/>
              <a:t>vvvv</a:t>
            </a:r>
            <a:endParaRPr lang="es-ES" dirty="0"/>
          </a:p>
          <a:p>
            <a:pPr algn="just"/>
            <a:r>
              <a:rPr lang="es-ES" dirty="0" err="1"/>
              <a:t>Microcine</a:t>
            </a:r>
            <a:r>
              <a:rPr lang="es-ES" dirty="0"/>
              <a:t>.</a:t>
            </a:r>
          </a:p>
          <a:p>
            <a:pPr algn="just"/>
            <a:r>
              <a:rPr lang="es-ES" dirty="0" smtClean="0"/>
              <a:t>Sala de reuniones y conferencias</a:t>
            </a:r>
            <a:r>
              <a:rPr lang="es-ES" dirty="0"/>
              <a:t>, </a:t>
            </a:r>
            <a:r>
              <a:rPr lang="es-ES" dirty="0" err="1"/>
              <a:t>microcines</a:t>
            </a:r>
            <a:r>
              <a:rPr lang="es-ES" dirty="0"/>
              <a:t> </a:t>
            </a:r>
            <a:r>
              <a:rPr lang="es-ES" dirty="0" smtClean="0"/>
              <a:t>o usos si- </a:t>
            </a:r>
            <a:endParaRPr lang="es-ES" dirty="0"/>
          </a:p>
          <a:p>
            <a:pPr algn="just"/>
            <a:r>
              <a:rPr lang="es-ES" dirty="0" err="1"/>
              <a:t>milares</a:t>
            </a:r>
            <a:r>
              <a:rPr lang="es-ES" dirty="0"/>
              <a:t>:</a:t>
            </a:r>
          </a:p>
          <a:p>
            <a:pPr algn="just"/>
            <a:r>
              <a:rPr lang="es-ES" dirty="0"/>
              <a:t>0 Una boca de tomacorriente de uso general (TUG) por </a:t>
            </a:r>
          </a:p>
          <a:p>
            <a:pPr algn="just"/>
            <a:r>
              <a:rPr lang="es-ES" dirty="0"/>
              <a:t>cada 9 </a:t>
            </a:r>
            <a:r>
              <a:rPr lang="es-ES" dirty="0" smtClean="0"/>
              <a:t>m² </a:t>
            </a:r>
            <a:r>
              <a:rPr lang="es-ES" dirty="0"/>
              <a:t>o fracción de superficie (como mínimo dos </a:t>
            </a:r>
          </a:p>
          <a:p>
            <a:pPr algn="just"/>
            <a:r>
              <a:rPr lang="es-ES" dirty="0"/>
              <a:t>bocas).</a:t>
            </a:r>
          </a:p>
          <a:p>
            <a:pPr algn="just"/>
            <a:r>
              <a:rPr lang="es-ES" dirty="0"/>
              <a:t>0 Una boca de iluminación de uso general (IUG) por cada Despacho privado:</a:t>
            </a:r>
          </a:p>
          <a:p>
            <a:pPr algn="just"/>
            <a:r>
              <a:rPr lang="es-ES" dirty="0" smtClean="0"/>
              <a:t>9 m²o fracción de superficie </a:t>
            </a:r>
            <a:r>
              <a:rPr lang="es-ES" dirty="0"/>
              <a:t>(como mínimo </a:t>
            </a:r>
            <a:r>
              <a:rPr lang="es-ES" dirty="0" smtClean="0"/>
              <a:t>una boca</a:t>
            </a:r>
            <a:r>
              <a:rPr lang="es-ES" dirty="0"/>
              <a:t>).</a:t>
            </a:r>
          </a:p>
          <a:p>
            <a:pPr algn="just"/>
            <a:r>
              <a:rPr lang="es-ES" dirty="0" smtClean="0"/>
              <a:t>0 Dos </a:t>
            </a:r>
            <a:r>
              <a:rPr lang="es-ES" dirty="0"/>
              <a:t>bocas de tomacorriente </a:t>
            </a:r>
            <a:r>
              <a:rPr lang="es-ES" dirty="0" smtClean="0"/>
              <a:t>de uso </a:t>
            </a:r>
            <a:r>
              <a:rPr lang="es-ES" dirty="0"/>
              <a:t>general (TUG).</a:t>
            </a:r>
          </a:p>
          <a:p>
            <a:pPr algn="just"/>
            <a:r>
              <a:rPr lang="es-ES" dirty="0" smtClean="0"/>
              <a:t>0 Para </a:t>
            </a:r>
            <a:r>
              <a:rPr lang="es-ES" dirty="0"/>
              <a:t>electrificación elevada </a:t>
            </a:r>
            <a:r>
              <a:rPr lang="es-ES" dirty="0" smtClean="0"/>
              <a:t>y superior se agrega: 0 Una boca de iluminación de uso general </a:t>
            </a:r>
            <a:r>
              <a:rPr lang="es-ES" dirty="0"/>
              <a:t>(1UG).</a:t>
            </a:r>
          </a:p>
          <a:p>
            <a:pPr algn="just"/>
            <a:r>
              <a:rPr lang="es-ES" dirty="0" smtClean="0"/>
              <a:t>- Una boca de tomacorriente de uso especial (</a:t>
            </a:r>
            <a:r>
              <a:rPr lang="es-ES" dirty="0"/>
              <a:t>TUE</a:t>
            </a:r>
            <a:r>
              <a:rPr lang="es-ES" dirty="0" smtClean="0"/>
              <a:t>) por 0 Para electrificación </a:t>
            </a:r>
            <a:r>
              <a:rPr lang="es-ES" dirty="0"/>
              <a:t>elevada </a:t>
            </a:r>
            <a:r>
              <a:rPr lang="es-ES" dirty="0" smtClean="0"/>
              <a:t>y superior se agrega</a:t>
            </a:r>
            <a:r>
              <a:rPr lang="es-ES" dirty="0"/>
              <a:t>:</a:t>
            </a:r>
          </a:p>
          <a:p>
            <a:pPr algn="just"/>
            <a:r>
              <a:rPr lang="es-ES" dirty="0"/>
              <a:t>cada </a:t>
            </a:r>
            <a:r>
              <a:rPr lang="es-ES" dirty="0" smtClean="0"/>
              <a:t>9 m² o fracción de superficie</a:t>
            </a:r>
            <a:r>
              <a:rPr lang="es-ES" dirty="0"/>
              <a:t>.</a:t>
            </a:r>
          </a:p>
          <a:p>
            <a:pPr algn="just"/>
            <a:r>
              <a:rPr lang="es-ES" dirty="0" smtClean="0"/>
              <a:t>- Una </a:t>
            </a:r>
            <a:r>
              <a:rPr lang="es-ES" dirty="0"/>
              <a:t>boca de tomacorriente </a:t>
            </a:r>
            <a:r>
              <a:rPr lang="es-ES" dirty="0" smtClean="0"/>
              <a:t>de uso especial </a:t>
            </a:r>
            <a:r>
              <a:rPr lang="es-ES" dirty="0"/>
              <a:t>(TUE).</a:t>
            </a:r>
          </a:p>
          <a:p>
            <a:pPr algn="just"/>
            <a:r>
              <a:rPr lang="es-ES" dirty="0"/>
              <a:t>Sala de </a:t>
            </a:r>
          </a:p>
          <a:p>
            <a:pPr algn="just"/>
            <a:r>
              <a:rPr lang="es-ES" dirty="0"/>
              <a:t>reuniones.</a:t>
            </a:r>
          </a:p>
        </p:txBody>
      </p:sp>
    </p:spTree>
    <p:extLst>
      <p:ext uri="{BB962C8B-B14F-4D97-AF65-F5344CB8AC3E}">
        <p14:creationId xmlns:p14="http://schemas.microsoft.com/office/powerpoint/2010/main" val="3635034205"/>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8000" y="2551837"/>
            <a:ext cx="6096000" cy="1754326"/>
          </a:xfrm>
          <a:prstGeom prst="rect">
            <a:avLst/>
          </a:prstGeom>
        </p:spPr>
        <p:txBody>
          <a:bodyPr>
            <a:spAutoFit/>
          </a:bodyPr>
          <a:lstStyle/>
          <a:p>
            <a:r>
              <a:rPr lang="es-ES" dirty="0"/>
              <a:t>BAÑOS</a:t>
            </a:r>
          </a:p>
          <a:p>
            <a:r>
              <a:rPr lang="es-ES" dirty="0" smtClean="0"/>
              <a:t>MAA </a:t>
            </a:r>
            <a:r>
              <a:rPr lang="es-ES" dirty="0" err="1" smtClean="0"/>
              <a:t>Eleere</a:t>
            </a:r>
            <a:endParaRPr lang="es-ES" dirty="0"/>
          </a:p>
          <a:p>
            <a:r>
              <a:rPr lang="es-ES" dirty="0"/>
              <a:t>POR ZONAS</a:t>
            </a:r>
          </a:p>
          <a:p>
            <a:r>
              <a:rPr lang="es-ES" dirty="0"/>
              <a:t>Conoceremos </a:t>
            </a:r>
            <a:r>
              <a:rPr lang="es-ES" dirty="0" smtClean="0"/>
              <a:t>las prescripciones para proyectos </a:t>
            </a:r>
            <a:r>
              <a:rPr lang="es-ES" dirty="0"/>
              <a:t>destinados</a:t>
            </a:r>
          </a:p>
          <a:p>
            <a:r>
              <a:rPr lang="es-ES" dirty="0"/>
              <a:t>EA NE AN EE </a:t>
            </a:r>
          </a:p>
          <a:p>
            <a:r>
              <a:rPr lang="es-ES" dirty="0"/>
              <a:t>ESE O </a:t>
            </a:r>
            <a:r>
              <a:rPr lang="es-ES" dirty="0" smtClean="0"/>
              <a:t>EA ERE</a:t>
            </a:r>
            <a:endParaRPr lang="es-ES" dirty="0"/>
          </a:p>
        </p:txBody>
      </p:sp>
    </p:spTree>
    <p:extLst>
      <p:ext uri="{BB962C8B-B14F-4D97-AF65-F5344CB8AC3E}">
        <p14:creationId xmlns:p14="http://schemas.microsoft.com/office/powerpoint/2010/main" val="65485489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8000" y="-44260978"/>
            <a:ext cx="6096000" cy="95379957"/>
          </a:xfrm>
          <a:prstGeom prst="rect">
            <a:avLst/>
          </a:prstGeom>
        </p:spPr>
        <p:txBody>
          <a:bodyPr>
            <a:spAutoFit/>
          </a:bodyPr>
          <a:lstStyle/>
          <a:p>
            <a:r>
              <a:rPr lang="es-ES" dirty="0"/>
              <a:t>BAÑOS</a:t>
            </a:r>
          </a:p>
          <a:p>
            <a:r>
              <a:rPr lang="es-ES" dirty="0" smtClean="0"/>
              <a:t>MAA </a:t>
            </a:r>
            <a:r>
              <a:rPr lang="es-ES" dirty="0" err="1" smtClean="0"/>
              <a:t>Eleere</a:t>
            </a:r>
            <a:endParaRPr lang="es-ES" dirty="0"/>
          </a:p>
          <a:p>
            <a:r>
              <a:rPr lang="es-ES" dirty="0"/>
              <a:t>POR ZONAS</a:t>
            </a:r>
          </a:p>
          <a:p>
            <a:r>
              <a:rPr lang="es-ES" dirty="0"/>
              <a:t>Conoceremos </a:t>
            </a:r>
            <a:r>
              <a:rPr lang="es-ES" dirty="0" smtClean="0"/>
              <a:t>las prescripciones para proyectos </a:t>
            </a:r>
            <a:r>
              <a:rPr lang="es-ES" dirty="0"/>
              <a:t>destinados</a:t>
            </a:r>
          </a:p>
          <a:p>
            <a:r>
              <a:rPr lang="es-ES" dirty="0"/>
              <a:t>EA NE AN EE </a:t>
            </a:r>
          </a:p>
          <a:p>
            <a:r>
              <a:rPr lang="es-ES" dirty="0"/>
              <a:t>ESE O </a:t>
            </a:r>
            <a:r>
              <a:rPr lang="es-ES" dirty="0" smtClean="0"/>
              <a:t>EA ERE</a:t>
            </a:r>
            <a:endParaRPr lang="es-ES" dirty="0"/>
          </a:p>
          <a:p>
            <a:r>
              <a:rPr lang="es-ES" dirty="0"/>
              <a:t>Baño (viviendas):</a:t>
            </a:r>
          </a:p>
          <a:p>
            <a:r>
              <a:rPr lang="es-ES" dirty="0" smtClean="0"/>
              <a:t>0 Una </a:t>
            </a:r>
            <a:r>
              <a:rPr lang="es-ES" dirty="0"/>
              <a:t>boca </a:t>
            </a:r>
            <a:r>
              <a:rPr lang="es-ES" dirty="0" smtClean="0"/>
              <a:t>de iluminación de uso </a:t>
            </a:r>
            <a:r>
              <a:rPr lang="es-ES" dirty="0"/>
              <a:t>general (1UG).</a:t>
            </a:r>
          </a:p>
          <a:p>
            <a:r>
              <a:rPr lang="es-ES" dirty="0" smtClean="0"/>
              <a:t>0 Una </a:t>
            </a:r>
            <a:r>
              <a:rPr lang="es-ES" dirty="0"/>
              <a:t>boca de tomacorriente </a:t>
            </a:r>
            <a:r>
              <a:rPr lang="es-ES" dirty="0" smtClean="0"/>
              <a:t>de uso </a:t>
            </a:r>
            <a:r>
              <a:rPr lang="es-ES" dirty="0"/>
              <a:t>general (TUG).</a:t>
            </a:r>
          </a:p>
          <a:p>
            <a:r>
              <a:rPr lang="es-ES" dirty="0" smtClean="0"/>
              <a:t>) Para </a:t>
            </a:r>
            <a:r>
              <a:rPr lang="es-ES" dirty="0"/>
              <a:t>electrificación elevada </a:t>
            </a:r>
            <a:r>
              <a:rPr lang="es-ES" dirty="0" smtClean="0"/>
              <a:t>y superior se agrega</a:t>
            </a:r>
            <a:r>
              <a:rPr lang="es-ES" dirty="0"/>
              <a:t>:</a:t>
            </a:r>
          </a:p>
          <a:p>
            <a:r>
              <a:rPr lang="es-ES" smtClean="0"/>
              <a:t>- Una </a:t>
            </a:r>
            <a:r>
              <a:rPr lang="es-ES" dirty="0" smtClean="0"/>
              <a:t>boca </a:t>
            </a:r>
            <a:r>
              <a:rPr lang="es-ES" dirty="0"/>
              <a:t>de tomacorriente </a:t>
            </a:r>
            <a:r>
              <a:rPr lang="es-ES" dirty="0" smtClean="0"/>
              <a:t>de uso </a:t>
            </a:r>
            <a:r>
              <a:rPr lang="es-ES" dirty="0"/>
              <a:t>especial (TUE). </a:t>
            </a:r>
          </a:p>
          <a:p>
            <a:r>
              <a:rPr lang="es-ES" dirty="0"/>
              <a:t>Baño (oficinas):</a:t>
            </a:r>
          </a:p>
          <a:p>
            <a:r>
              <a:rPr lang="es-ES" dirty="0" smtClean="0"/>
              <a:t>0 Una </a:t>
            </a:r>
            <a:r>
              <a:rPr lang="es-ES" dirty="0"/>
              <a:t>boca </a:t>
            </a:r>
            <a:r>
              <a:rPr lang="es-ES" dirty="0" smtClean="0"/>
              <a:t>de iluminación de uso </a:t>
            </a:r>
            <a:r>
              <a:rPr lang="es-ES" dirty="0"/>
              <a:t>general (IUG).</a:t>
            </a:r>
          </a:p>
          <a:p>
            <a:r>
              <a:rPr lang="es-ES" dirty="0" smtClean="0"/>
              <a:t>0 Una </a:t>
            </a:r>
            <a:r>
              <a:rPr lang="es-ES" dirty="0"/>
              <a:t>boca de tomacorriente </a:t>
            </a:r>
            <a:r>
              <a:rPr lang="es-ES" dirty="0" smtClean="0"/>
              <a:t>de uso </a:t>
            </a:r>
            <a:r>
              <a:rPr lang="es-ES" dirty="0"/>
              <a:t>general (TUG).</a:t>
            </a:r>
          </a:p>
          <a:p>
            <a:r>
              <a:rPr lang="es-ES" dirty="0" smtClean="0"/>
              <a:t>0 Para </a:t>
            </a:r>
            <a:r>
              <a:rPr lang="es-ES" dirty="0"/>
              <a:t>electrificación elevada </a:t>
            </a:r>
            <a:r>
              <a:rPr lang="es-ES" dirty="0" smtClean="0"/>
              <a:t>y superior se agrega</a:t>
            </a:r>
            <a:r>
              <a:rPr lang="es-ES" dirty="0"/>
              <a:t>: </a:t>
            </a:r>
          </a:p>
          <a:p>
            <a:r>
              <a:rPr lang="es-ES" smtClean="0"/>
              <a:t>- Una </a:t>
            </a:r>
            <a:r>
              <a:rPr lang="es-ES" dirty="0" smtClean="0"/>
              <a:t>boca de iluminación de uso </a:t>
            </a:r>
            <a:r>
              <a:rPr lang="es-ES" dirty="0"/>
              <a:t>general (1UG).</a:t>
            </a:r>
          </a:p>
          <a:p>
            <a:r>
              <a:rPr lang="es-ES" smtClean="0"/>
              <a:t>- Una </a:t>
            </a:r>
            <a:r>
              <a:rPr lang="es-ES" dirty="0"/>
              <a:t>boca de tomacorriente de uso general (TUG). Debe</a:t>
            </a:r>
          </a:p>
          <a:p>
            <a:r>
              <a:rPr lang="es-ES" dirty="0"/>
              <a:t>estar libre.</a:t>
            </a:r>
          </a:p>
          <a:p>
            <a:r>
              <a:rPr lang="es-ES" dirty="0"/>
              <a:t>En el caso de baños en instituciones de sanidad (hospitales, </a:t>
            </a:r>
          </a:p>
          <a:p>
            <a:r>
              <a:rPr lang="es-ES" dirty="0"/>
              <a:t>sanatorios, etcétera), se aplica la presente guía, salvo en </a:t>
            </a:r>
          </a:p>
          <a:p>
            <a:r>
              <a:rPr lang="es-ES" dirty="0"/>
              <a:t>los casos destinados a los baños para tratamientos médicos </a:t>
            </a:r>
          </a:p>
          <a:p>
            <a:r>
              <a:rPr lang="es-ES" dirty="0"/>
              <a:t>en donde pueden existir requisitos particulares regidos por</a:t>
            </a:r>
          </a:p>
          <a:p>
            <a:r>
              <a:rPr lang="es-ES" dirty="0" smtClean="0"/>
              <a:t>las normativas de los locales </a:t>
            </a:r>
            <a:r>
              <a:rPr lang="es-ES" dirty="0"/>
              <a:t>para usos médicos.</a:t>
            </a:r>
          </a:p>
          <a:p>
            <a:r>
              <a:rPr lang="es-ES" dirty="0"/>
              <a:t>Ahora bien, en los baños que usamos a diario en nuestro </a:t>
            </a:r>
          </a:p>
          <a:p>
            <a:r>
              <a:rPr lang="es-ES" dirty="0"/>
              <a:t>domicilio, en nuestra oficina o trabajo, en el club, etcétera:</a:t>
            </a:r>
          </a:p>
          <a:p>
            <a:r>
              <a:rPr lang="es-ES" dirty="0" smtClean="0"/>
              <a:t>0 ¿</a:t>
            </a:r>
            <a:r>
              <a:rPr lang="es-ES" dirty="0"/>
              <a:t>Dónde </a:t>
            </a:r>
            <a:r>
              <a:rPr lang="es-ES" dirty="0" smtClean="0"/>
              <a:t>se ubican </a:t>
            </a:r>
            <a:r>
              <a:rPr lang="es-ES" dirty="0"/>
              <a:t>estas bocas?</a:t>
            </a:r>
          </a:p>
          <a:p>
            <a:r>
              <a:rPr lang="es-ES" dirty="0" smtClean="0"/>
              <a:t>0 Requisitos para los artefactos </a:t>
            </a:r>
            <a:r>
              <a:rPr lang="es-ES" dirty="0"/>
              <a:t>que </a:t>
            </a:r>
            <a:r>
              <a:rPr lang="es-ES" dirty="0" smtClean="0"/>
              <a:t>se instalarán</a:t>
            </a:r>
            <a:r>
              <a:rPr lang="es-ES" dirty="0"/>
              <a:t>.</a:t>
            </a:r>
          </a:p>
          <a:p>
            <a:r>
              <a:rPr lang="es-ES" dirty="0" smtClean="0"/>
              <a:t>0 Si por </a:t>
            </a:r>
            <a:r>
              <a:rPr lang="es-ES" dirty="0"/>
              <a:t>ejemplo </a:t>
            </a:r>
            <a:r>
              <a:rPr lang="es-ES" dirty="0" smtClean="0"/>
              <a:t>se instala un </a:t>
            </a:r>
            <a:r>
              <a:rPr lang="es-ES" dirty="0"/>
              <a:t>jacuzzi</a:t>
            </a:r>
            <a:r>
              <a:rPr lang="es-ES" dirty="0" smtClean="0"/>
              <a:t>, ¿</a:t>
            </a:r>
            <a:r>
              <a:rPr lang="es-ES" dirty="0"/>
              <a:t>qué </a:t>
            </a:r>
            <a:r>
              <a:rPr lang="es-ES" dirty="0" smtClean="0"/>
              <a:t>se debe hacer </a:t>
            </a:r>
            <a:endParaRPr lang="es-ES" dirty="0"/>
          </a:p>
          <a:p>
            <a:r>
              <a:rPr lang="es-ES" dirty="0"/>
              <a:t>para evitar riesgos </a:t>
            </a:r>
            <a:r>
              <a:rPr lang="es-ES" dirty="0" smtClean="0"/>
              <a:t>a los usuarios</a:t>
            </a:r>
            <a:r>
              <a:rPr lang="es-ES" dirty="0"/>
              <a:t>?</a:t>
            </a:r>
          </a:p>
          <a:p>
            <a:r>
              <a:rPr lang="es-ES" dirty="0"/>
              <a:t>Volúmenes</a:t>
            </a:r>
          </a:p>
          <a:p>
            <a:r>
              <a:rPr lang="es-ES" dirty="0" smtClean="0"/>
              <a:t>y zonas</a:t>
            </a:r>
            <a:endParaRPr lang="es-ES" dirty="0"/>
          </a:p>
          <a:p>
            <a:r>
              <a:rPr lang="es-ES" dirty="0" smtClean="0"/>
              <a:t>en un baño</a:t>
            </a:r>
            <a:endParaRPr lang="es-ES" dirty="0"/>
          </a:p>
          <a:p>
            <a:r>
              <a:rPr lang="es-ES" dirty="0" smtClean="0"/>
              <a:t>El objetivo </a:t>
            </a:r>
            <a:r>
              <a:rPr lang="es-ES" dirty="0"/>
              <a:t>que </a:t>
            </a:r>
            <a:r>
              <a:rPr lang="es-ES" dirty="0" smtClean="0"/>
              <a:t>se busca</a:t>
            </a:r>
            <a:endParaRPr lang="es-ES" dirty="0"/>
          </a:p>
          <a:p>
            <a:r>
              <a:rPr lang="es-ES" dirty="0" smtClean="0"/>
              <a:t>al establecer </a:t>
            </a:r>
            <a:r>
              <a:rPr lang="es-ES" dirty="0"/>
              <a:t>volúmenes</a:t>
            </a:r>
          </a:p>
          <a:p>
            <a:r>
              <a:rPr lang="es-ES" dirty="0" smtClean="0"/>
              <a:t>de prohibición o de </a:t>
            </a:r>
            <a:endParaRPr lang="es-ES" dirty="0"/>
          </a:p>
          <a:p>
            <a:r>
              <a:rPr lang="es-ES" dirty="0"/>
              <a:t>protección </a:t>
            </a:r>
            <a:r>
              <a:rPr lang="es-ES" dirty="0" smtClean="0"/>
              <a:t>y al dividirlos</a:t>
            </a:r>
            <a:endParaRPr lang="es-ES" dirty="0"/>
          </a:p>
          <a:p>
            <a:r>
              <a:rPr lang="es-ES" dirty="0" smtClean="0"/>
              <a:t>en las cuatro </a:t>
            </a:r>
            <a:r>
              <a:rPr lang="es-ES" dirty="0"/>
              <a:t>zonas </a:t>
            </a:r>
          </a:p>
          <a:p>
            <a:r>
              <a:rPr lang="es-ES" dirty="0"/>
              <a:t>definidas </a:t>
            </a:r>
            <a:r>
              <a:rPr lang="es-ES" dirty="0" smtClean="0"/>
              <a:t>en un baño </a:t>
            </a:r>
            <a:r>
              <a:rPr lang="es-ES" dirty="0"/>
              <a:t>es </a:t>
            </a:r>
          </a:p>
          <a:p>
            <a:r>
              <a:rPr lang="es-ES" dirty="0"/>
              <a:t>preservar </a:t>
            </a:r>
            <a:r>
              <a:rPr lang="es-ES" dirty="0" smtClean="0"/>
              <a:t>la seguridad</a:t>
            </a:r>
            <a:endParaRPr lang="es-ES" dirty="0"/>
          </a:p>
          <a:p>
            <a:r>
              <a:rPr lang="es-ES" dirty="0" smtClean="0"/>
              <a:t>de las personas y de</a:t>
            </a:r>
            <a:endParaRPr lang="es-ES" dirty="0"/>
          </a:p>
          <a:p>
            <a:r>
              <a:rPr lang="es-ES" dirty="0" smtClean="0"/>
              <a:t>las cosas. Esto se logra </a:t>
            </a:r>
            <a:endParaRPr lang="es-ES" dirty="0"/>
          </a:p>
          <a:p>
            <a:r>
              <a:rPr lang="es-ES" dirty="0"/>
              <a:t>cuando </a:t>
            </a:r>
            <a:r>
              <a:rPr lang="es-ES" dirty="0" smtClean="0"/>
              <a:t>no existe la </a:t>
            </a:r>
            <a:endParaRPr lang="es-ES" dirty="0"/>
          </a:p>
          <a:p>
            <a:r>
              <a:rPr lang="es-ES" dirty="0"/>
              <a:t>posibilidad de contactos </a:t>
            </a:r>
          </a:p>
          <a:p>
            <a:r>
              <a:rPr lang="es-ES" dirty="0"/>
              <a:t>directos </a:t>
            </a:r>
            <a:r>
              <a:rPr lang="es-ES" dirty="0" smtClean="0"/>
              <a:t>o indirectos</a:t>
            </a:r>
            <a:endParaRPr lang="es-ES" dirty="0"/>
          </a:p>
          <a:p>
            <a:r>
              <a:rPr lang="es-ES" dirty="0" smtClean="0"/>
              <a:t>en áreas </a:t>
            </a:r>
            <a:r>
              <a:rPr lang="es-ES" dirty="0"/>
              <a:t>que son </a:t>
            </a:r>
          </a:p>
          <a:p>
            <a:r>
              <a:rPr lang="es-ES" dirty="0"/>
              <a:t>potencialmente peligrosas </a:t>
            </a:r>
          </a:p>
          <a:p>
            <a:r>
              <a:rPr lang="es-ES" dirty="0"/>
              <a:t>por combinar agua</a:t>
            </a:r>
          </a:p>
          <a:p>
            <a:r>
              <a:rPr lang="es-ES" dirty="0" smtClean="0"/>
              <a:t>y electricidad</a:t>
            </a:r>
            <a:r>
              <a:rPr lang="es-ES" dirty="0"/>
              <a:t>.</a:t>
            </a:r>
          </a:p>
          <a:p>
            <a:r>
              <a:rPr lang="es-ES" dirty="0"/>
              <a:t>Representación gráfica</a:t>
            </a:r>
          </a:p>
          <a:p>
            <a:r>
              <a:rPr lang="es-ES" dirty="0"/>
              <a:t>de los volúmenes</a:t>
            </a:r>
          </a:p>
          <a:p>
            <a:r>
              <a:rPr lang="es-ES" dirty="0"/>
              <a:t>de prohibición y protección.</a:t>
            </a:r>
          </a:p>
          <a:p>
            <a:r>
              <a:rPr lang="es-ES" dirty="0"/>
              <a:t>En principio, podemos considerar el baño dividido en dos </a:t>
            </a:r>
          </a:p>
          <a:p>
            <a:r>
              <a:rPr lang="es-ES" dirty="0"/>
              <a:t>grandes volúmenes: uno de prohibición y otro de protección: </a:t>
            </a:r>
          </a:p>
          <a:p>
            <a:r>
              <a:rPr lang="es-ES" dirty="0"/>
              <a:t>/ Volumen de prohibición: es el volumen que rodea a la</a:t>
            </a:r>
          </a:p>
          <a:p>
            <a:r>
              <a:rPr lang="es-ES" dirty="0"/>
              <a:t>bañera o la ducha. Tiene el mismo ancho que estas y </a:t>
            </a:r>
          </a:p>
          <a:p>
            <a:r>
              <a:rPr lang="es-ES" dirty="0"/>
              <a:t>ocupa el volumen que va desde su base hasta una altura</a:t>
            </a:r>
          </a:p>
          <a:p>
            <a:r>
              <a:rPr lang="es-ES" dirty="0" smtClean="0"/>
              <a:t>de 2,25 metros. En este volumen no se pueden instalar</a:t>
            </a:r>
            <a:endParaRPr lang="es-ES" dirty="0"/>
          </a:p>
          <a:p>
            <a:r>
              <a:rPr lang="es-ES" dirty="0"/>
              <a:t>enchufes, interruptores </a:t>
            </a:r>
            <a:r>
              <a:rPr lang="es-ES" dirty="0" smtClean="0"/>
              <a:t>o aparatos de iluminación</a:t>
            </a:r>
            <a:r>
              <a:rPr lang="es-ES" dirty="0"/>
              <a:t>.</a:t>
            </a:r>
          </a:p>
          <a:p>
            <a:r>
              <a:rPr lang="es-ES" dirty="0"/>
              <a:t>/ Volumen de protección: es el volumen que rodea </a:t>
            </a:r>
            <a:r>
              <a:rPr lang="es-ES"/>
              <a:t>al </a:t>
            </a:r>
            <a:r>
              <a:rPr lang="es-ES" smtClean="0"/>
              <a:t>volu- </a:t>
            </a:r>
            <a:endParaRPr lang="es-ES" dirty="0"/>
          </a:p>
          <a:p>
            <a:r>
              <a:rPr lang="es-ES" dirty="0" err="1"/>
              <a:t>men</a:t>
            </a:r>
            <a:r>
              <a:rPr lang="es-ES" dirty="0"/>
              <a:t> de prohibición. Tiene un ancho de 0,60 metros y una </a:t>
            </a:r>
          </a:p>
          <a:p>
            <a:r>
              <a:rPr lang="es-ES" dirty="0"/>
              <a:t>altura de 2,25 metros. En él no se permiten interruptores,</a:t>
            </a:r>
          </a:p>
          <a:p>
            <a:r>
              <a:rPr lang="es-ES" dirty="0"/>
              <a:t>pero sí se pueden instalar tomacorrientes de seguridad </a:t>
            </a:r>
          </a:p>
          <a:p>
            <a:r>
              <a:rPr lang="es-ES" dirty="0"/>
              <a:t>o protegidos por diferenciales específicos derivados de </a:t>
            </a:r>
          </a:p>
          <a:p>
            <a:r>
              <a:rPr lang="es-ES" dirty="0"/>
              <a:t>circuitos TUG.</a:t>
            </a:r>
          </a:p>
          <a:p>
            <a:r>
              <a:rPr lang="es-ES" dirty="0"/>
              <a:t>Veremos en el apartado siguiente las diferentes zonas en </a:t>
            </a:r>
          </a:p>
          <a:p>
            <a:r>
              <a:rPr lang="es-ES" dirty="0"/>
              <a:t>las que se divide un baño, y estableceremos qué se puede y </a:t>
            </a:r>
          </a:p>
          <a:p>
            <a:r>
              <a:rPr lang="es-ES" dirty="0"/>
              <a:t>qué no se puede instalar en cada una de ellas.</a:t>
            </a:r>
          </a:p>
          <a:p>
            <a:r>
              <a:rPr lang="es-ES" dirty="0"/>
              <a:t>El volumen de prohibición está conformado por las zonas 0,</a:t>
            </a:r>
          </a:p>
          <a:p>
            <a:r>
              <a:rPr lang="es-ES" dirty="0" smtClean="0"/>
              <a:t>1 y 2, mientras que el volumen de protección está </a:t>
            </a:r>
            <a:r>
              <a:rPr lang="es-ES" dirty="0" err="1" smtClean="0"/>
              <a:t>confor</a:t>
            </a:r>
            <a:r>
              <a:rPr lang="es-ES" dirty="0" smtClean="0"/>
              <a:t>-</a:t>
            </a:r>
            <a:endParaRPr lang="es-ES" dirty="0"/>
          </a:p>
          <a:p>
            <a:r>
              <a:rPr lang="es-ES" dirty="0" err="1"/>
              <a:t>mado</a:t>
            </a:r>
            <a:r>
              <a:rPr lang="es-ES" dirty="0"/>
              <a:t> por </a:t>
            </a:r>
            <a:r>
              <a:rPr lang="es-ES" dirty="0" smtClean="0"/>
              <a:t>la zona </a:t>
            </a:r>
            <a:r>
              <a:rPr lang="es-ES" dirty="0"/>
              <a:t>3.</a:t>
            </a:r>
          </a:p>
          <a:p>
            <a:r>
              <a:rPr lang="es-ES" dirty="0"/>
              <a:t>El resto del baño se denomina zona exterior, y allí se pueden </a:t>
            </a:r>
          </a:p>
          <a:p>
            <a:r>
              <a:rPr lang="es-ES" dirty="0"/>
              <a:t>instalar los equipos eléctricos comunes, pero </a:t>
            </a:r>
            <a:r>
              <a:rPr lang="es-ES"/>
              <a:t>se </a:t>
            </a:r>
            <a:r>
              <a:rPr lang="es-ES" smtClean="0"/>
              <a:t>recomien- </a:t>
            </a:r>
            <a:endParaRPr lang="es-ES" dirty="0"/>
          </a:p>
          <a:p>
            <a:r>
              <a:rPr lang="es-ES" dirty="0"/>
              <a:t>da que estos no tengan partes metálicas expuestas y que </a:t>
            </a:r>
          </a:p>
          <a:p>
            <a:r>
              <a:rPr lang="es-ES" dirty="0"/>
              <a:t>no se ubiquen de forma tal que puedan mojarse y provocar </a:t>
            </a:r>
          </a:p>
          <a:p>
            <a:r>
              <a:rPr lang="es-ES" dirty="0"/>
              <a:t>cortocircuitos o accidentes más graves.</a:t>
            </a:r>
          </a:p>
          <a:p>
            <a:r>
              <a:rPr lang="es-ES" smtClean="0"/>
              <a:t>- Zona </a:t>
            </a:r>
            <a:r>
              <a:rPr lang="es-ES" dirty="0"/>
              <a:t>de </a:t>
            </a:r>
            <a:r>
              <a:rPr lang="es-ES" dirty="0" err="1"/>
              <a:t>protecci</a:t>
            </a:r>
            <a:r>
              <a:rPr lang="es-ES" dirty="0"/>
              <a:t> o</a:t>
            </a:r>
          </a:p>
          <a:p>
            <a:r>
              <a:rPr lang="es-ES" dirty="0"/>
              <a:t>0,60 mM6_</a:t>
            </a:r>
          </a:p>
          <a:p>
            <a:r>
              <a:rPr lang="es-ES" dirty="0"/>
              <a:t>CLASE 17</a:t>
            </a:r>
          </a:p>
          <a:p>
            <a:r>
              <a:rPr lang="es-ES" dirty="0"/>
              <a:t>AMAMAAA </a:t>
            </a:r>
          </a:p>
          <a:p>
            <a:r>
              <a:rPr lang="es-ES" dirty="0" err="1"/>
              <a:t>vv</a:t>
            </a:r>
            <a:r>
              <a:rPr lang="es-ES" dirty="0"/>
              <a:t> </a:t>
            </a:r>
            <a:r>
              <a:rPr lang="es-ES" dirty="0" err="1"/>
              <a:t>vvv</a:t>
            </a:r>
            <a:endParaRPr lang="es-ES" dirty="0"/>
          </a:p>
          <a:p>
            <a:r>
              <a:rPr lang="es-ES" dirty="0"/>
              <a:t>de las diferentes </a:t>
            </a:r>
          </a:p>
          <a:p>
            <a:r>
              <a:rPr lang="es-ES" dirty="0"/>
              <a:t>zonas en planta.</a:t>
            </a:r>
          </a:p>
          <a:p>
            <a:r>
              <a:rPr lang="es-ES" dirty="0"/>
              <a:t>Clasificación de zonas</a:t>
            </a:r>
          </a:p>
          <a:p>
            <a:r>
              <a:rPr lang="es-ES" dirty="0"/>
              <a:t>Hemos visto que en los baños se distinguen dos grandes </a:t>
            </a:r>
          </a:p>
          <a:p>
            <a:r>
              <a:rPr lang="es-ES" dirty="0"/>
              <a:t>volúmenes, y ellos, a su vez, se encuentran divididos en </a:t>
            </a:r>
          </a:p>
          <a:p>
            <a:r>
              <a:rPr lang="es-ES" dirty="0"/>
              <a:t>cuatro zonas o áreas de acuerdo a la posibilidad o no de </a:t>
            </a:r>
          </a:p>
          <a:p>
            <a:r>
              <a:rPr lang="es-ES" dirty="0"/>
              <a:t>tener equipamiento eléctrico en ellas y las características </a:t>
            </a:r>
          </a:p>
          <a:p>
            <a:r>
              <a:rPr lang="es-ES" dirty="0"/>
              <a:t>que debe cumplir el mencionado equipamiento de acuerdo </a:t>
            </a:r>
          </a:p>
          <a:p>
            <a:r>
              <a:rPr lang="es-ES" dirty="0"/>
              <a:t>a la zona en la que se lo desee ubicar. Cada zona o área </a:t>
            </a:r>
          </a:p>
          <a:p>
            <a:r>
              <a:rPr lang="es-ES" dirty="0"/>
              <a:t>tiene sus propias características y requisitos.</a:t>
            </a:r>
          </a:p>
          <a:p>
            <a:r>
              <a:rPr lang="es-ES" dirty="0" smtClean="0"/>
              <a:t>El volumen </a:t>
            </a:r>
            <a:r>
              <a:rPr lang="es-ES" dirty="0"/>
              <a:t>de prohibición </a:t>
            </a:r>
            <a:r>
              <a:rPr lang="es-ES" dirty="0" smtClean="0"/>
              <a:t>está conformado </a:t>
            </a:r>
            <a:r>
              <a:rPr lang="es-ES" dirty="0"/>
              <a:t>por:</a:t>
            </a:r>
          </a:p>
          <a:p>
            <a:r>
              <a:rPr lang="es-ES" dirty="0"/>
              <a:t>0 La zona 0: es el volumen interior de la bañera o del </a:t>
            </a:r>
            <a:r>
              <a:rPr lang="es-ES" dirty="0" err="1"/>
              <a:t>recep</a:t>
            </a:r>
            <a:r>
              <a:rPr lang="es-ES" dirty="0"/>
              <a:t>-</a:t>
            </a:r>
          </a:p>
          <a:p>
            <a:r>
              <a:rPr lang="es-ES" dirty="0" err="1" smtClean="0"/>
              <a:t>táculo</a:t>
            </a:r>
            <a:r>
              <a:rPr lang="es-ES" dirty="0" smtClean="0"/>
              <a:t> de la ducha </a:t>
            </a:r>
            <a:r>
              <a:rPr lang="es-ES" dirty="0"/>
              <a:t>y</a:t>
            </a:r>
            <a:r>
              <a:rPr lang="es-ES" dirty="0" smtClean="0"/>
              <a:t>, por extensión</a:t>
            </a:r>
            <a:r>
              <a:rPr lang="es-ES" dirty="0"/>
              <a:t>, </a:t>
            </a:r>
            <a:r>
              <a:rPr lang="es-ES" dirty="0" smtClean="0"/>
              <a:t>el interior del bidé y </a:t>
            </a:r>
            <a:endParaRPr lang="es-ES" dirty="0"/>
          </a:p>
          <a:p>
            <a:r>
              <a:rPr lang="es-ES" dirty="0" smtClean="0"/>
              <a:t>del lavatorio</a:t>
            </a:r>
            <a:r>
              <a:rPr lang="es-ES" dirty="0"/>
              <a:t>.</a:t>
            </a:r>
          </a:p>
          <a:p>
            <a:r>
              <a:rPr lang="es-ES" dirty="0"/>
              <a:t>0</a:t>
            </a:r>
          </a:p>
          <a:p>
            <a:r>
              <a:rPr lang="es-ES" dirty="0" smtClean="0"/>
              <a:t>La zona 1</a:t>
            </a:r>
            <a:r>
              <a:rPr lang="es-ES" dirty="0"/>
              <a:t>:</a:t>
            </a:r>
          </a:p>
          <a:p>
            <a:r>
              <a:rPr lang="es-ES" dirty="0" smtClean="0"/>
              <a:t>es la limitada, por un lado, por la superficie</a:t>
            </a:r>
            <a:endParaRPr lang="es-ES" dirty="0"/>
          </a:p>
          <a:p>
            <a:r>
              <a:rPr lang="es-ES" dirty="0" smtClean="0"/>
              <a:t>vertical circunscripta a la bañera o al receptáculo de la</a:t>
            </a:r>
            <a:endParaRPr lang="es-ES" dirty="0"/>
          </a:p>
          <a:p>
            <a:r>
              <a:rPr lang="es-ES" dirty="0"/>
              <a:t>ducha, o en ausencia de este, por la superficie vertical </a:t>
            </a:r>
          </a:p>
          <a:p>
            <a:r>
              <a:rPr lang="es-ES" dirty="0"/>
              <a:t>situada 0,60 m alrededor de la flor de la ducha y, por otro </a:t>
            </a:r>
          </a:p>
          <a:p>
            <a:r>
              <a:rPr lang="es-ES" dirty="0"/>
              <a:t>lado, por el plano horizontal situado a 2,25 m por encima </a:t>
            </a:r>
          </a:p>
          <a:p>
            <a:r>
              <a:rPr lang="es-ES" dirty="0"/>
              <a:t>del fondo de la bañera o receptáculo de la ducha.</a:t>
            </a:r>
          </a:p>
          <a:p>
            <a:r>
              <a:rPr lang="es-ES" dirty="0"/>
              <a:t>0 La zona 2: es la limitada por la zona 1 y una superficie </a:t>
            </a:r>
            <a:r>
              <a:rPr lang="es-ES" dirty="0" err="1"/>
              <a:t>pa</a:t>
            </a:r>
            <a:r>
              <a:rPr lang="es-ES" dirty="0"/>
              <a:t>-</a:t>
            </a:r>
          </a:p>
          <a:p>
            <a:r>
              <a:rPr lang="es-ES" dirty="0" err="1"/>
              <a:t>ralela</a:t>
            </a:r>
            <a:r>
              <a:rPr lang="es-ES" dirty="0"/>
              <a:t> a ella situada a 0,60 m, que se aleja de la zona 0. Por </a:t>
            </a:r>
          </a:p>
          <a:p>
            <a:r>
              <a:rPr lang="es-ES" dirty="0"/>
              <a:t>otra parte, los límites horizontales son el solado del baño </a:t>
            </a:r>
          </a:p>
          <a:p>
            <a:r>
              <a:rPr lang="es-ES" dirty="0"/>
              <a:t>(piso del baño) y un plano horizontal ubicado a 2,25 m del </a:t>
            </a:r>
          </a:p>
          <a:p>
            <a:r>
              <a:rPr lang="es-ES" dirty="0"/>
              <a:t>solado. Por extensión, también es la zona situada 0,60 m </a:t>
            </a:r>
          </a:p>
          <a:p>
            <a:r>
              <a:rPr lang="es-ES" dirty="0"/>
              <a:t>alrededor de la zona 0 del bidé. Para lavatorios, es la zona </a:t>
            </a:r>
          </a:p>
          <a:p>
            <a:r>
              <a:rPr lang="es-ES" dirty="0"/>
              <a:t>equivalente situada a 0,4 m alrededor de él.</a:t>
            </a:r>
          </a:p>
          <a:p>
            <a:r>
              <a:rPr lang="es-ES" dirty="0"/>
              <a:t>Zona 2</a:t>
            </a:r>
          </a:p>
          <a:p>
            <a:r>
              <a:rPr lang="es-ES" dirty="0"/>
              <a:t>, </a:t>
            </a:r>
          </a:p>
          <a:p>
            <a:r>
              <a:rPr lang="es-ES" dirty="0"/>
              <a:t>:</a:t>
            </a:r>
          </a:p>
          <a:p>
            <a:r>
              <a:rPr lang="es-ES" dirty="0"/>
              <a:t>a</a:t>
            </a:r>
            <a:r>
              <a:rPr lang="es-ES" dirty="0" smtClean="0"/>
              <a:t>) Bañera</a:t>
            </a:r>
            <a:endParaRPr lang="es-ES" dirty="0"/>
          </a:p>
          <a:p>
            <a:r>
              <a:rPr lang="es-ES" dirty="0"/>
              <a:t>Zona 3</a:t>
            </a:r>
          </a:p>
          <a:p>
            <a:r>
              <a:rPr lang="es-ES" dirty="0"/>
              <a:t>2,40 m</a:t>
            </a:r>
          </a:p>
          <a:p>
            <a:r>
              <a:rPr lang="es-ES" dirty="0"/>
              <a:t>MJ </a:t>
            </a:r>
            <a:r>
              <a:rPr lang="es-ES" dirty="0" smtClean="0"/>
              <a:t>| 0,60 </a:t>
            </a:r>
            <a:r>
              <a:rPr lang="es-ES" dirty="0"/>
              <a:t>m</a:t>
            </a:r>
          </a:p>
          <a:p>
            <a:r>
              <a:rPr lang="es-ES" dirty="0"/>
              <a:t>(Zona 1)</a:t>
            </a:r>
          </a:p>
          <a:p>
            <a:r>
              <a:rPr lang="es-ES" dirty="0"/>
              <a:t>Zona0</a:t>
            </a:r>
          </a:p>
          <a:p>
            <a:r>
              <a:rPr lang="es-ES" dirty="0" smtClean="0"/>
              <a:t>El volumen </a:t>
            </a:r>
            <a:r>
              <a:rPr lang="es-ES" dirty="0"/>
              <a:t>de protección </a:t>
            </a:r>
            <a:r>
              <a:rPr lang="es-ES" dirty="0" smtClean="0"/>
              <a:t>está conformado </a:t>
            </a:r>
            <a:r>
              <a:rPr lang="es-ES" dirty="0"/>
              <a:t>por:</a:t>
            </a:r>
          </a:p>
          <a:p>
            <a:r>
              <a:rPr lang="es-ES" dirty="0"/>
              <a:t>0 La zona 3: es la zona limitada, por un lado, con la </a:t>
            </a:r>
            <a:r>
              <a:rPr lang="es-ES" dirty="0" err="1"/>
              <a:t>superfi</a:t>
            </a:r>
            <a:r>
              <a:rPr lang="es-ES" dirty="0"/>
              <a:t>-</a:t>
            </a:r>
          </a:p>
          <a:p>
            <a:r>
              <a:rPr lang="es-ES" dirty="0"/>
              <a:t>cie exterior de la zona 2 y un plano paralelo a ella ubicado </a:t>
            </a:r>
          </a:p>
          <a:p>
            <a:r>
              <a:rPr lang="es-ES" dirty="0"/>
              <a:t>a 2,4 m y, por otro lado, está limitada por el piso del baño </a:t>
            </a:r>
          </a:p>
          <a:p>
            <a:r>
              <a:rPr lang="es-ES" dirty="0"/>
              <a:t>y una superficie horizontal ubicada a 2,25 m de él. Para </a:t>
            </a:r>
          </a:p>
          <a:p>
            <a:r>
              <a:rPr lang="es-ES" dirty="0"/>
              <a:t>bidé y lavatorio, por extensión, se aplican las mismas </a:t>
            </a:r>
          </a:p>
          <a:p>
            <a:r>
              <a:rPr lang="es-ES" dirty="0"/>
              <a:t>consideraciones.</a:t>
            </a:r>
          </a:p>
          <a:p>
            <a:r>
              <a:rPr lang="es-ES" dirty="0" smtClean="0"/>
              <a:t>Las dimensiones y medidas citadas se determinan a partir </a:t>
            </a:r>
            <a:endParaRPr lang="es-ES" dirty="0"/>
          </a:p>
          <a:p>
            <a:r>
              <a:rPr lang="es-ES" dirty="0" smtClean="0"/>
              <a:t>de la ubicación de las paredes y los </a:t>
            </a:r>
            <a:r>
              <a:rPr lang="es-ES" dirty="0"/>
              <a:t>tabiques fijos.</a:t>
            </a:r>
          </a:p>
          <a:p>
            <a:r>
              <a:rPr lang="es-ES" dirty="0"/>
              <a:t>A los efectos de preservar la seguridad de las personas en </a:t>
            </a:r>
          </a:p>
          <a:p>
            <a:r>
              <a:rPr lang="es-ES" dirty="0"/>
              <a:t>los baños, se debe asegurar la protección contra </a:t>
            </a:r>
            <a:r>
              <a:rPr lang="es-ES"/>
              <a:t>los </a:t>
            </a:r>
            <a:r>
              <a:rPr lang="es-ES" smtClean="0"/>
              <a:t>cho- </a:t>
            </a:r>
            <a:endParaRPr lang="es-ES" dirty="0"/>
          </a:p>
          <a:p>
            <a:r>
              <a:rPr lang="es-ES" dirty="0" err="1"/>
              <a:t>ques</a:t>
            </a:r>
            <a:r>
              <a:rPr lang="es-ES" dirty="0"/>
              <a:t> eléctricos. Si se utilizan artefactos alimentados por </a:t>
            </a:r>
          </a:p>
          <a:p>
            <a:r>
              <a:rPr lang="es-ES" dirty="0"/>
              <a:t>muy baja tensión de seguridad (MBTS) (12 </a:t>
            </a:r>
            <a:r>
              <a:rPr lang="es-ES" dirty="0" err="1"/>
              <a:t>Vca</a:t>
            </a:r>
            <a:r>
              <a:rPr lang="es-ES" dirty="0"/>
              <a:t>), </a:t>
            </a:r>
            <a:r>
              <a:rPr lang="es-ES"/>
              <a:t>la </a:t>
            </a:r>
            <a:r>
              <a:rPr lang="es-ES" smtClean="0"/>
              <a:t>protec- </a:t>
            </a:r>
            <a:endParaRPr lang="es-ES" dirty="0"/>
          </a:p>
          <a:p>
            <a:r>
              <a:rPr lang="es-ES" dirty="0" err="1"/>
              <a:t>ción</a:t>
            </a:r>
            <a:r>
              <a:rPr lang="es-ES" dirty="0"/>
              <a:t> contra los contactos directos se asegurará por alguna </a:t>
            </a:r>
          </a:p>
          <a:p>
            <a:r>
              <a:rPr lang="es-ES" dirty="0"/>
              <a:t>de las siguientes medidas:</a:t>
            </a:r>
          </a:p>
          <a:p>
            <a:r>
              <a:rPr lang="es-ES" dirty="0" smtClean="0"/>
              <a:t>0 Por </a:t>
            </a:r>
            <a:r>
              <a:rPr lang="es-ES" dirty="0"/>
              <a:t>medio </a:t>
            </a:r>
            <a:r>
              <a:rPr lang="es-ES" dirty="0" smtClean="0"/>
              <a:t>de barreras o envolturas </a:t>
            </a:r>
            <a:r>
              <a:rPr lang="es-ES" dirty="0"/>
              <a:t>que presenten por lo </a:t>
            </a:r>
          </a:p>
          <a:p>
            <a:r>
              <a:rPr lang="es-ES" dirty="0"/>
              <a:t>menos </a:t>
            </a:r>
            <a:r>
              <a:rPr lang="es-ES" dirty="0" smtClean="0"/>
              <a:t>un grado de protección </a:t>
            </a:r>
            <a:r>
              <a:rPr lang="es-ES" dirty="0"/>
              <a:t>IP2X.</a:t>
            </a:r>
          </a:p>
          <a:p>
            <a:r>
              <a:rPr lang="es-ES" dirty="0" smtClean="0"/>
              <a:t>0 Por una aislación que pueda </a:t>
            </a:r>
            <a:r>
              <a:rPr lang="es-ES" dirty="0"/>
              <a:t>soportar </a:t>
            </a:r>
            <a:r>
              <a:rPr lang="es-ES" dirty="0" smtClean="0"/>
              <a:t>un </a:t>
            </a:r>
            <a:r>
              <a:rPr lang="es-ES" smtClean="0"/>
              <a:t>ensayo dieléc- </a:t>
            </a:r>
            <a:endParaRPr lang="es-ES" dirty="0"/>
          </a:p>
          <a:p>
            <a:r>
              <a:rPr lang="es-ES" dirty="0" err="1" smtClean="0"/>
              <a:t>trico</a:t>
            </a:r>
            <a:r>
              <a:rPr lang="es-ES" dirty="0" smtClean="0"/>
              <a:t> de 500 </a:t>
            </a:r>
            <a:r>
              <a:rPr lang="es-ES" dirty="0" err="1"/>
              <a:t>Vca</a:t>
            </a:r>
            <a:r>
              <a:rPr lang="es-ES" dirty="0"/>
              <a:t> durante </a:t>
            </a:r>
            <a:r>
              <a:rPr lang="es-ES" dirty="0" smtClean="0"/>
              <a:t>1 minuto</a:t>
            </a:r>
            <a:r>
              <a:rPr lang="es-ES" dirty="0"/>
              <a:t>.</a:t>
            </a:r>
          </a:p>
          <a:p>
            <a:r>
              <a:rPr lang="es-ES" dirty="0"/>
              <a:t>Asimismo, se deberá disponer en el local de una conexión </a:t>
            </a:r>
          </a:p>
          <a:p>
            <a:r>
              <a:rPr lang="es-ES" dirty="0"/>
              <a:t>equipotencial suplementaria que deberá </a:t>
            </a:r>
            <a:r>
              <a:rPr lang="es-ES"/>
              <a:t>interconectar </a:t>
            </a:r>
            <a:r>
              <a:rPr lang="es-ES" smtClean="0"/>
              <a:t>to- </a:t>
            </a:r>
            <a:endParaRPr lang="es-ES" dirty="0"/>
          </a:p>
          <a:p>
            <a:r>
              <a:rPr lang="es-ES" dirty="0"/>
              <a:t>dos los elementos conductores (masas extrañas) de las</a:t>
            </a:r>
          </a:p>
          <a:p>
            <a:r>
              <a:rPr lang="es-ES" dirty="0" smtClean="0"/>
              <a:t>zonas 1,2 y 3 a los conductores de protección </a:t>
            </a:r>
            <a:r>
              <a:rPr lang="es-ES" dirty="0"/>
              <a:t>de </a:t>
            </a:r>
            <a:r>
              <a:rPr lang="es-ES" dirty="0" smtClean="0"/>
              <a:t>todas las </a:t>
            </a:r>
            <a:endParaRPr lang="es-ES" dirty="0"/>
          </a:p>
          <a:p>
            <a:r>
              <a:rPr lang="es-ES" dirty="0"/>
              <a:t>masas situadas </a:t>
            </a:r>
            <a:r>
              <a:rPr lang="es-ES" dirty="0" smtClean="0"/>
              <a:t>en esas </a:t>
            </a:r>
            <a:r>
              <a:rPr lang="es-ES" dirty="0"/>
              <a:t>zonas.</a:t>
            </a:r>
          </a:p>
          <a:p>
            <a:r>
              <a:rPr lang="es-ES" dirty="0"/>
              <a:t>7 </a:t>
            </a:r>
          </a:p>
          <a:p>
            <a:r>
              <a:rPr lang="es-ES" dirty="0"/>
              <a:t>, </a:t>
            </a:r>
          </a:p>
          <a:p>
            <a:r>
              <a:rPr lang="es-ES" dirty="0"/>
              <a:t>, </a:t>
            </a:r>
          </a:p>
          <a:p>
            <a:r>
              <a:rPr lang="es-ES" dirty="0"/>
              <a:t>,</a:t>
            </a:r>
          </a:p>
          <a:p>
            <a:r>
              <a:rPr lang="es-ES" dirty="0"/>
              <a:t>:</a:t>
            </a:r>
          </a:p>
          <a:p>
            <a:r>
              <a:rPr lang="es-ES" dirty="0"/>
              <a:t>! </a:t>
            </a:r>
          </a:p>
          <a:p>
            <a:r>
              <a:rPr lang="es-ES" dirty="0"/>
              <a:t>1 </a:t>
            </a:r>
          </a:p>
          <a:p>
            <a:r>
              <a:rPr lang="es-ES" dirty="0"/>
              <a:t>! </a:t>
            </a:r>
          </a:p>
          <a:p>
            <a:r>
              <a:rPr lang="es-ES" dirty="0"/>
              <a:t>, </a:t>
            </a:r>
          </a:p>
          <a:p>
            <a:r>
              <a:rPr lang="es-ES" dirty="0"/>
              <a:t>, </a:t>
            </a:r>
          </a:p>
          <a:p>
            <a:r>
              <a:rPr lang="es-ES" dirty="0"/>
              <a:t>, </a:t>
            </a:r>
          </a:p>
          <a:p>
            <a:r>
              <a:rPr lang="es-ES" dirty="0"/>
              <a:t>, </a:t>
            </a:r>
          </a:p>
          <a:p>
            <a:r>
              <a:rPr lang="es-ES" dirty="0"/>
              <a:t>, </a:t>
            </a:r>
          </a:p>
          <a:p>
            <a:r>
              <a:rPr lang="es-ES" dirty="0"/>
              <a:t>, </a:t>
            </a:r>
          </a:p>
          <a:p>
            <a:r>
              <a:rPr lang="es-ES" dirty="0"/>
              <a:t>, </a:t>
            </a:r>
          </a:p>
          <a:p>
            <a:r>
              <a:rPr lang="es-ES" dirty="0"/>
              <a:t>:</a:t>
            </a:r>
          </a:p>
          <a:p>
            <a:r>
              <a:rPr lang="es-ES" dirty="0"/>
              <a:t>Zona 2</a:t>
            </a:r>
          </a:p>
          <a:p>
            <a:r>
              <a:rPr lang="es-ES" dirty="0"/>
              <a:t>: </a:t>
            </a:r>
          </a:p>
          <a:p>
            <a:r>
              <a:rPr lang="es-ES" dirty="0"/>
              <a:t>,</a:t>
            </a:r>
          </a:p>
          <a:p>
            <a:r>
              <a:rPr lang="es-ES" dirty="0"/>
              <a:t>.</a:t>
            </a:r>
          </a:p>
          <a:p>
            <a:r>
              <a:rPr lang="es-ES" dirty="0"/>
              <a:t>*</a:t>
            </a:r>
          </a:p>
          <a:p>
            <a:r>
              <a:rPr lang="es-ES" dirty="0"/>
              <a:t>.</a:t>
            </a:r>
          </a:p>
          <a:p>
            <a:r>
              <a:rPr lang="es-ES" dirty="0"/>
              <a:t>SA </a:t>
            </a:r>
          </a:p>
          <a:p>
            <a:r>
              <a:rPr lang="es-ES" dirty="0"/>
              <a:t>o</a:t>
            </a:r>
          </a:p>
          <a:p>
            <a:r>
              <a:rPr lang="es-ES" dirty="0"/>
              <a:t>o</a:t>
            </a:r>
          </a:p>
          <a:p>
            <a:r>
              <a:rPr lang="es-ES" dirty="0" err="1"/>
              <a:t>pa</a:t>
            </a:r>
            <a:endParaRPr lang="es-ES" dirty="0"/>
          </a:p>
          <a:p>
            <a:r>
              <a:rPr lang="es-ES" dirty="0"/>
              <a:t>*</a:t>
            </a:r>
          </a:p>
          <a:p>
            <a:r>
              <a:rPr lang="es-ES" dirty="0"/>
              <a:t>e</a:t>
            </a:r>
          </a:p>
          <a:p>
            <a:r>
              <a:rPr lang="es-ES" dirty="0"/>
              <a:t>e</a:t>
            </a:r>
          </a:p>
          <a:p>
            <a:r>
              <a:rPr lang="es-ES" dirty="0"/>
              <a:t>AN</a:t>
            </a:r>
          </a:p>
          <a:p>
            <a:r>
              <a:rPr lang="es-ES" dirty="0"/>
              <a:t>b</a:t>
            </a:r>
            <a:r>
              <a:rPr lang="es-ES" dirty="0" smtClean="0"/>
              <a:t>) Bañera </a:t>
            </a:r>
            <a:r>
              <a:rPr lang="es-ES" dirty="0"/>
              <a:t>con tabique fijo</a:t>
            </a:r>
          </a:p>
          <a:p>
            <a:r>
              <a:rPr lang="es-ES" dirty="0"/>
              <a:t>EN] </a:t>
            </a:r>
          </a:p>
          <a:p>
            <a:r>
              <a:rPr lang="es-ES" dirty="0"/>
              <a:t>WI,</a:t>
            </a:r>
          </a:p>
          <a:p>
            <a:r>
              <a:rPr lang="es-ES" dirty="0"/>
              <a:t>Zona3 </a:t>
            </a:r>
          </a:p>
          <a:p>
            <a:r>
              <a:rPr lang="es-ES" dirty="0"/>
              <a:t>20m</a:t>
            </a:r>
          </a:p>
          <a:p>
            <a:r>
              <a:rPr lang="es-ES" dirty="0"/>
              <a:t>:</a:t>
            </a:r>
            <a:r>
              <a:rPr lang="es-ES" dirty="0" smtClean="0"/>
              <a:t>4Las medidas de seguridad</a:t>
            </a:r>
            <a:endParaRPr lang="es-ES" dirty="0"/>
          </a:p>
          <a:p>
            <a:r>
              <a:rPr lang="es-ES" dirty="0"/>
              <a:t>en los baños están destinadas </a:t>
            </a:r>
          </a:p>
          <a:p>
            <a:r>
              <a:rPr lang="es-ES" dirty="0"/>
              <a:t>fundamentalmente a preservar </a:t>
            </a:r>
          </a:p>
          <a:p>
            <a:r>
              <a:rPr lang="es-ES" dirty="0"/>
              <a:t>la seguridad de las personas.</a:t>
            </a:r>
          </a:p>
          <a:p>
            <a:r>
              <a:rPr lang="es-ES" dirty="0"/>
              <a:t>En la zona 0, no puede haber equipamiento eléctrico, salvo </a:t>
            </a:r>
          </a:p>
          <a:p>
            <a:r>
              <a:rPr lang="es-ES" dirty="0"/>
              <a:t>aquel alimentado con tensiones no superiores a los 12 </a:t>
            </a:r>
            <a:r>
              <a:rPr lang="es-ES" dirty="0" err="1"/>
              <a:t>Vca</a:t>
            </a:r>
            <a:r>
              <a:rPr lang="es-ES" dirty="0"/>
              <a:t> </a:t>
            </a:r>
          </a:p>
          <a:p>
            <a:r>
              <a:rPr lang="es-ES" dirty="0"/>
              <a:t>(MBTS) y con la fuente de tensión de seguridad ubicada </a:t>
            </a:r>
          </a:p>
          <a:p>
            <a:r>
              <a:rPr lang="es-ES" dirty="0"/>
              <a:t>fuera de la zona 0 (por ejemplo: iluminación bajo agua </a:t>
            </a:r>
            <a:r>
              <a:rPr lang="es-ES"/>
              <a:t>en </a:t>
            </a:r>
            <a:r>
              <a:rPr lang="es-ES" smtClean="0"/>
              <a:t>ja- </a:t>
            </a:r>
            <a:endParaRPr lang="es-ES" dirty="0"/>
          </a:p>
          <a:p>
            <a:r>
              <a:rPr lang="es-ES" dirty="0" err="1"/>
              <a:t>cuzzis</a:t>
            </a:r>
            <a:r>
              <a:rPr lang="es-ES" dirty="0"/>
              <a:t>). Los materiales eléctricos por emplear deben poseer </a:t>
            </a:r>
          </a:p>
          <a:p>
            <a:r>
              <a:rPr lang="es-ES" dirty="0"/>
              <a:t>un grado de protección igual o superior a IP x7.</a:t>
            </a:r>
          </a:p>
          <a:p>
            <a:r>
              <a:rPr lang="es-ES" dirty="0"/>
              <a:t>No se admiten en la zona 0 las medidas de </a:t>
            </a:r>
            <a:r>
              <a:rPr lang="es-ES"/>
              <a:t>protección </a:t>
            </a:r>
            <a:r>
              <a:rPr lang="es-ES" smtClean="0"/>
              <a:t>con- </a:t>
            </a:r>
            <a:endParaRPr lang="es-ES" dirty="0"/>
          </a:p>
          <a:p>
            <a:r>
              <a:rPr lang="es-ES" dirty="0" err="1"/>
              <a:t>tra</a:t>
            </a:r>
            <a:r>
              <a:rPr lang="es-ES" dirty="0"/>
              <a:t> los contactos directos por medio de obstáculos ni por </a:t>
            </a:r>
          </a:p>
          <a:p>
            <a:r>
              <a:rPr lang="es-ES" dirty="0"/>
              <a:t>puesta fuera del alcance. Tampoco se admiten las medidas </a:t>
            </a:r>
          </a:p>
          <a:p>
            <a:r>
              <a:rPr lang="es-ES" dirty="0"/>
              <a:t>de protección contra los contactos indirectos </a:t>
            </a:r>
            <a:r>
              <a:rPr lang="es-ES"/>
              <a:t>por </a:t>
            </a:r>
            <a:r>
              <a:rPr lang="es-ES" smtClean="0"/>
              <a:t>instala- </a:t>
            </a:r>
            <a:endParaRPr lang="es-ES" dirty="0"/>
          </a:p>
          <a:p>
            <a:r>
              <a:rPr lang="es-ES" dirty="0" err="1"/>
              <a:t>ción</a:t>
            </a:r>
            <a:r>
              <a:rPr lang="es-ES" dirty="0"/>
              <a:t> en locales no conductores ni por </a:t>
            </a:r>
            <a:r>
              <a:rPr lang="es-ES"/>
              <a:t>conexiones </a:t>
            </a:r>
            <a:r>
              <a:rPr lang="es-ES" smtClean="0"/>
              <a:t>equipo- </a:t>
            </a:r>
            <a:endParaRPr lang="es-ES" dirty="0"/>
          </a:p>
          <a:p>
            <a:r>
              <a:rPr lang="es-ES" dirty="0" err="1"/>
              <a:t>tenciales</a:t>
            </a:r>
            <a:r>
              <a:rPr lang="es-ES" dirty="0"/>
              <a:t> no puestas a tierra.</a:t>
            </a:r>
          </a:p>
          <a:p>
            <a:r>
              <a:rPr lang="es-ES" dirty="0" smtClean="0"/>
              <a:t>Para la zona 1, los materiales eléctricos deben poseer </a:t>
            </a:r>
            <a:r>
              <a:rPr lang="es-ES" dirty="0"/>
              <a:t>un </a:t>
            </a:r>
          </a:p>
          <a:p>
            <a:r>
              <a:rPr lang="es-ES" dirty="0"/>
              <a:t>grado </a:t>
            </a:r>
            <a:r>
              <a:rPr lang="es-ES" dirty="0" smtClean="0"/>
              <a:t>de protección igual o superior a IP 55</a:t>
            </a:r>
            <a:r>
              <a:rPr lang="es-ES" dirty="0"/>
              <a:t>.</a:t>
            </a:r>
          </a:p>
          <a:p>
            <a:r>
              <a:rPr lang="es-ES" dirty="0"/>
              <a:t>Para la zona 2, los materiales eléctricos deben poseer un </a:t>
            </a:r>
          </a:p>
          <a:p>
            <a:r>
              <a:rPr lang="es-ES" dirty="0"/>
              <a:t>grado de protección igual o superior a |P 44 y ser de clase </a:t>
            </a:r>
          </a:p>
          <a:p>
            <a:r>
              <a:rPr lang="es-ES" dirty="0" err="1"/>
              <a:t>Il</a:t>
            </a:r>
            <a:r>
              <a:rPr lang="es-ES" dirty="0"/>
              <a:t>, pero en los baños públicos o donde se utilice chorro de </a:t>
            </a:r>
          </a:p>
          <a:p>
            <a:r>
              <a:rPr lang="es-ES" dirty="0"/>
              <a:t>agua para limpieza, debe ser igual o superior a IP 55.</a:t>
            </a:r>
          </a:p>
          <a:p>
            <a:r>
              <a:rPr lang="es-ES" dirty="0"/>
              <a:t>Para la zona 3, los materiales eléctricos deben poseer un </a:t>
            </a:r>
          </a:p>
          <a:p>
            <a:r>
              <a:rPr lang="es-ES" dirty="0"/>
              <a:t>grado de protección igual o superior a |P x1, pero en </a:t>
            </a:r>
            <a:r>
              <a:rPr lang="es-ES"/>
              <a:t>los </a:t>
            </a:r>
            <a:r>
              <a:rPr lang="es-ES" smtClean="0"/>
              <a:t>ba- </a:t>
            </a:r>
            <a:endParaRPr lang="es-ES" dirty="0"/>
          </a:p>
          <a:p>
            <a:r>
              <a:rPr lang="es-ES" dirty="0" err="1"/>
              <a:t>ños</a:t>
            </a:r>
            <a:r>
              <a:rPr lang="es-ES" dirty="0"/>
              <a:t> públicos o donde se utilice chorro de agua </a:t>
            </a:r>
            <a:r>
              <a:rPr lang="es-ES"/>
              <a:t>para </a:t>
            </a:r>
            <a:r>
              <a:rPr lang="es-ES" smtClean="0"/>
              <a:t>limpie- </a:t>
            </a:r>
            <a:endParaRPr lang="es-ES" dirty="0"/>
          </a:p>
          <a:p>
            <a:r>
              <a:rPr lang="es-ES" dirty="0" err="1"/>
              <a:t>za</a:t>
            </a:r>
            <a:r>
              <a:rPr lang="es-ES" dirty="0"/>
              <a:t>, debe ser igual o superior a IP 55.</a:t>
            </a:r>
          </a:p>
          <a:p>
            <a:r>
              <a:rPr lang="es-ES" dirty="0"/>
              <a:t>Las canalizaciones deben ser embutidas a no más de 5 cm </a:t>
            </a:r>
          </a:p>
          <a:p>
            <a:r>
              <a:rPr lang="es-ES" dirty="0"/>
              <a:t>de profundidad; los cables conductores aislados deben estar </a:t>
            </a:r>
          </a:p>
          <a:p>
            <a:r>
              <a:rPr lang="es-ES" dirty="0"/>
              <a:t>mecánicamente protegidos por canalizaciones no metálicas.</a:t>
            </a:r>
          </a:p>
          <a:p>
            <a:r>
              <a:rPr lang="es-ES" dirty="0"/>
              <a:t>En las zonas 0, 1 y 2, no se pueden instalar tableros o </a:t>
            </a:r>
            <a:r>
              <a:rPr lang="es-ES" dirty="0" err="1"/>
              <a:t>dispo</a:t>
            </a:r>
            <a:r>
              <a:rPr lang="es-ES" dirty="0"/>
              <a:t>-</a:t>
            </a:r>
          </a:p>
          <a:p>
            <a:r>
              <a:rPr lang="es-ES" dirty="0" err="1" smtClean="0"/>
              <a:t>sitivos</a:t>
            </a:r>
            <a:r>
              <a:rPr lang="es-ES" dirty="0" smtClean="0"/>
              <a:t> de maniobra</a:t>
            </a:r>
            <a:r>
              <a:rPr lang="es-ES" dirty="0"/>
              <a:t>, </a:t>
            </a:r>
            <a:r>
              <a:rPr lang="es-ES" dirty="0" smtClean="0"/>
              <a:t>de protección o de conexión</a:t>
            </a:r>
            <a:r>
              <a:rPr lang="es-ES" dirty="0"/>
              <a:t>.</a:t>
            </a:r>
          </a:p>
          <a:p>
            <a:r>
              <a:rPr lang="es-ES" dirty="0"/>
              <a:t>Ningún tomacorriente o interruptor de luz deberá estar </a:t>
            </a:r>
            <a:r>
              <a:rPr lang="es-ES" dirty="0" err="1"/>
              <a:t>ubi</a:t>
            </a:r>
            <a:r>
              <a:rPr lang="es-ES" dirty="0"/>
              <a:t>-</a:t>
            </a:r>
          </a:p>
          <a:p>
            <a:r>
              <a:rPr lang="es-ES" dirty="0"/>
              <a:t>cado </a:t>
            </a:r>
            <a:r>
              <a:rPr lang="es-ES" dirty="0" smtClean="0"/>
              <a:t>a menos de 0,60 m de la abertura de la puerta abierta </a:t>
            </a:r>
            <a:endParaRPr lang="es-ES" dirty="0"/>
          </a:p>
          <a:p>
            <a:r>
              <a:rPr lang="es-ES" dirty="0" smtClean="0"/>
              <a:t>de una cabina </a:t>
            </a:r>
            <a:r>
              <a:rPr lang="es-ES" dirty="0"/>
              <a:t>prefabricada para ducha.</a:t>
            </a:r>
          </a:p>
          <a:p>
            <a:r>
              <a:rPr lang="es-ES" dirty="0"/>
              <a:t>Zona 1</a:t>
            </a:r>
          </a:p>
          <a:p>
            <a:r>
              <a:rPr lang="es-ES" dirty="0"/>
              <a:t>Aplicación de </a:t>
            </a:r>
            <a:r>
              <a:rPr lang="es-ES" dirty="0" smtClean="0"/>
              <a:t>la norma </a:t>
            </a:r>
            <a:r>
              <a:rPr lang="es-ES" dirty="0"/>
              <a:t>para gabinete </a:t>
            </a:r>
          </a:p>
          <a:p>
            <a:r>
              <a:rPr lang="es-ES" dirty="0"/>
              <a:t>de ducha prefabricado.</a:t>
            </a:r>
          </a:p>
          <a:p>
            <a:r>
              <a:rPr lang="es-ES" dirty="0"/>
              <a:t>Zona 1</a:t>
            </a:r>
          </a:p>
          <a:p>
            <a:r>
              <a:rPr lang="es-ES" dirty="0"/>
              <a:t>Posición </a:t>
            </a:r>
          </a:p>
          <a:p>
            <a:r>
              <a:rPr lang="es-ES" dirty="0"/>
              <a:t>de ducha</a:t>
            </a:r>
          </a:p>
          <a:p>
            <a:r>
              <a:rPr lang="es-ES" dirty="0"/>
              <a:t>b</a:t>
            </a:r>
            <a:r>
              <a:rPr lang="es-ES" dirty="0" smtClean="0"/>
              <a:t>) Ducha sin receptáculo </a:t>
            </a:r>
            <a:r>
              <a:rPr lang="es-ES" dirty="0"/>
              <a:t>con tabique fijo </a:t>
            </a:r>
          </a:p>
          <a:p>
            <a:r>
              <a:rPr lang="es-ES" dirty="0"/>
              <a:t>=</a:t>
            </a:r>
          </a:p>
          <a:p>
            <a:r>
              <a:rPr lang="es-ES" dirty="0"/>
              <a:t>Tabique</a:t>
            </a:r>
          </a:p>
          <a:p>
            <a:r>
              <a:rPr lang="es-ES" dirty="0"/>
              <a:t>fijo</a:t>
            </a:r>
          </a:p>
          <a:p>
            <a:r>
              <a:rPr lang="es-ES" dirty="0"/>
              <a:t>200</a:t>
            </a:r>
          </a:p>
          <a:p>
            <a:r>
              <a:rPr lang="es-ES" dirty="0"/>
              <a:t>2</a:t>
            </a:r>
          </a:p>
          <a:p>
            <a:r>
              <a:rPr lang="es-ES" dirty="0"/>
              <a:t>y</a:t>
            </a:r>
          </a:p>
          <a:p>
            <a:r>
              <a:rPr lang="es-ES" dirty="0"/>
              <a:t>NO</a:t>
            </a:r>
          </a:p>
          <a:p>
            <a:r>
              <a:rPr lang="es-ES" dirty="0"/>
              <a:t>/</a:t>
            </a:r>
          </a:p>
          <a:p>
            <a:r>
              <a:rPr lang="es-ES" dirty="0"/>
              <a:t>Dimensiones de las diferentes zonas en elevación.</a:t>
            </a:r>
          </a:p>
          <a:p>
            <a:r>
              <a:rPr lang="es-ES" dirty="0"/>
              <a:t>a</a:t>
            </a:r>
            <a:r>
              <a:rPr lang="es-ES" dirty="0" smtClean="0"/>
              <a:t>) Bañera</a:t>
            </a:r>
            <a:endParaRPr lang="es-ES" dirty="0"/>
          </a:p>
          <a:p>
            <a:r>
              <a:rPr lang="es-ES" dirty="0" smtClean="0"/>
              <a:t>H = es la altura de 60 cm</a:t>
            </a:r>
            <a:r>
              <a:rPr lang="es-ES" dirty="0"/>
              <a:t>, tomando</a:t>
            </a:r>
          </a:p>
          <a:p>
            <a:r>
              <a:rPr lang="es-ES" dirty="0"/>
              <a:t>como punto de origen el borde superior.</a:t>
            </a:r>
          </a:p>
          <a:p>
            <a:r>
              <a:rPr lang="es-ES" dirty="0"/>
              <a:t>Nota</a:t>
            </a:r>
          </a:p>
          <a:p>
            <a:r>
              <a:rPr lang="es-ES" dirty="0"/>
              <a:t>Se tomarán </a:t>
            </a:r>
            <a:r>
              <a:rPr lang="es-ES" dirty="0" smtClean="0"/>
              <a:t>15 cm del borde del lavatorio</a:t>
            </a:r>
            <a:r>
              <a:rPr lang="es-ES" dirty="0"/>
              <a:t>, </a:t>
            </a:r>
          </a:p>
          <a:p>
            <a:r>
              <a:rPr lang="es-ES" dirty="0"/>
              <a:t>cuando este supere los </a:t>
            </a:r>
            <a:r>
              <a:rPr lang="es-ES" dirty="0" smtClean="0"/>
              <a:t>40 cm </a:t>
            </a:r>
            <a:r>
              <a:rPr lang="es-ES" dirty="0"/>
              <a:t>de radio </a:t>
            </a:r>
          </a:p>
          <a:p>
            <a:r>
              <a:rPr lang="es-ES" dirty="0"/>
              <a:t>tomando como punto </a:t>
            </a:r>
            <a:r>
              <a:rPr lang="es-ES" dirty="0" smtClean="0"/>
              <a:t>de origen del centro </a:t>
            </a:r>
            <a:endParaRPr lang="es-ES" dirty="0"/>
          </a:p>
          <a:p>
            <a:r>
              <a:rPr lang="es-ES" dirty="0" smtClean="0"/>
              <a:t>de emisión</a:t>
            </a:r>
            <a:r>
              <a:rPr lang="es-ES" dirty="0"/>
              <a:t>.</a:t>
            </a:r>
          </a:p>
          <a:p>
            <a:r>
              <a:rPr lang="es-ES" dirty="0"/>
              <a:t>Determinación de las zonas en un lavatorio.</a:t>
            </a:r>
          </a:p>
          <a:p>
            <a:r>
              <a:rPr lang="es-ES" err="1" smtClean="0"/>
              <a:t>Nx</a:t>
            </a:r>
            <a:r>
              <a:rPr lang="es-ES" smtClean="0"/>
              <a:t> S- 2 </a:t>
            </a:r>
            <a:r>
              <a:rPr lang="es-ES" dirty="0"/>
              <a:t>R=40 cm</a:t>
            </a:r>
          </a:p>
          <a:p>
            <a:r>
              <a:rPr lang="es-ES" dirty="0"/>
              <a:t>==</a:t>
            </a:r>
          </a:p>
          <a:p>
            <a:r>
              <a:rPr lang="es-ES" dirty="0"/>
              <a:t>&lt;0,60mee</a:t>
            </a:r>
          </a:p>
          <a:p>
            <a:r>
              <a:rPr lang="es-ES" dirty="0"/>
              <a:t>'</a:t>
            </a:r>
          </a:p>
          <a:p>
            <a:r>
              <a:rPr lang="es-ES" dirty="0" err="1"/>
              <a:t>ul</a:t>
            </a:r>
            <a:endParaRPr lang="es-ES" dirty="0"/>
          </a:p>
          <a:p>
            <a:r>
              <a:rPr lang="es-ES" dirty="0"/>
              <a:t>indicado con una flecha azul.</a:t>
            </a:r>
          </a:p>
          <a:p>
            <a:r>
              <a:rPr lang="es-ES" dirty="0"/>
              <a:t>Requisitos para instalación</a:t>
            </a:r>
          </a:p>
          <a:p>
            <a:r>
              <a:rPr lang="es-ES" dirty="0"/>
              <a:t>de equipos fijos</a:t>
            </a:r>
          </a:p>
          <a:p>
            <a:r>
              <a:rPr lang="es-ES" dirty="0"/>
              <a:t>Primero E qué es un equipo fijo. Todos los </a:t>
            </a:r>
            <a:r>
              <a:rPr lang="es-ES"/>
              <a:t>días </a:t>
            </a:r>
            <a:r>
              <a:rPr lang="es-ES" smtClean="0"/>
              <a:t>es- </a:t>
            </a:r>
            <a:endParaRPr lang="es-ES" dirty="0"/>
          </a:p>
          <a:p>
            <a:r>
              <a:rPr lang="es-ES" dirty="0"/>
              <a:t>tamos en contacto con ellos, los tenemos en nuestra casa,</a:t>
            </a:r>
          </a:p>
          <a:p>
            <a:r>
              <a:rPr lang="es-ES" dirty="0" smtClean="0"/>
              <a:t>en el trabajo </a:t>
            </a:r>
            <a:r>
              <a:rPr lang="es-ES" dirty="0"/>
              <a:t>y</a:t>
            </a:r>
            <a:r>
              <a:rPr lang="es-ES" dirty="0" smtClean="0"/>
              <a:t>, sin embargo</a:t>
            </a:r>
            <a:r>
              <a:rPr lang="es-ES" dirty="0"/>
              <a:t>, </a:t>
            </a:r>
            <a:r>
              <a:rPr lang="es-ES" dirty="0" smtClean="0"/>
              <a:t>no nos </a:t>
            </a:r>
            <a:r>
              <a:rPr lang="es-ES" dirty="0"/>
              <a:t>detenemos </a:t>
            </a:r>
            <a:r>
              <a:rPr lang="es-ES" dirty="0" smtClean="0"/>
              <a:t>a pensar </a:t>
            </a:r>
            <a:r>
              <a:rPr lang="es-ES" dirty="0"/>
              <a:t>por </a:t>
            </a:r>
          </a:p>
          <a:p>
            <a:r>
              <a:rPr lang="es-ES" dirty="0"/>
              <a:t>qué </a:t>
            </a:r>
            <a:r>
              <a:rPr lang="es-ES" dirty="0" smtClean="0"/>
              <a:t>se los denomina </a:t>
            </a:r>
            <a:r>
              <a:rPr lang="es-ES" dirty="0"/>
              <a:t>equipos fijos.</a:t>
            </a:r>
          </a:p>
          <a:p>
            <a:r>
              <a:rPr lang="es-ES" dirty="0"/>
              <a:t>Pensemos por ejemplo en un lavarropas, un lavavajilla, una </a:t>
            </a:r>
          </a:p>
          <a:p>
            <a:r>
              <a:rPr lang="es-ES" dirty="0"/>
              <a:t>heladera, un </a:t>
            </a:r>
            <a:r>
              <a:rPr lang="es-ES" dirty="0" err="1"/>
              <a:t>freezer</a:t>
            </a:r>
            <a:r>
              <a:rPr lang="es-ES" dirty="0"/>
              <a:t>, un horno de microondas, un anafe </a:t>
            </a:r>
          </a:p>
          <a:p>
            <a:r>
              <a:rPr lang="es-ES" dirty="0"/>
              <a:t>eléctrico, una cocina con encendedor eléctrico, </a:t>
            </a:r>
            <a:r>
              <a:rPr lang="es-ES"/>
              <a:t>un </a:t>
            </a:r>
            <a:r>
              <a:rPr lang="es-ES" smtClean="0"/>
              <a:t>seca- </a:t>
            </a:r>
            <a:endParaRPr lang="es-ES" dirty="0"/>
          </a:p>
          <a:p>
            <a:r>
              <a:rPr lang="es-ES" dirty="0"/>
              <a:t>manos en un baño, una fotocopiadora, un servidor en la sala</a:t>
            </a:r>
          </a:p>
          <a:p>
            <a:r>
              <a:rPr lang="es-ES" dirty="0"/>
              <a:t>de computación, una central telefónica, un </a:t>
            </a:r>
            <a:r>
              <a:rPr lang="es-ES"/>
              <a:t>equipo </a:t>
            </a:r>
            <a:r>
              <a:rPr lang="es-ES" smtClean="0"/>
              <a:t>acondi- </a:t>
            </a:r>
            <a:endParaRPr lang="es-ES" dirty="0"/>
          </a:p>
          <a:p>
            <a:r>
              <a:rPr lang="es-ES" dirty="0" err="1"/>
              <a:t>cionador</a:t>
            </a:r>
            <a:r>
              <a:rPr lang="es-ES" dirty="0"/>
              <a:t> de aire, una bomba de agua, la bomba con filtro de</a:t>
            </a:r>
          </a:p>
          <a:p>
            <a:r>
              <a:rPr lang="es-ES" dirty="0" smtClean="0"/>
              <a:t>una piscina, ascensores</a:t>
            </a:r>
            <a:r>
              <a:rPr lang="es-ES" dirty="0"/>
              <a:t>, escaleras mecánicas, portones o </a:t>
            </a:r>
          </a:p>
          <a:p>
            <a:r>
              <a:rPr lang="es-ES" dirty="0"/>
              <a:t>puentes levadizos, etcétera.</a:t>
            </a:r>
          </a:p>
          <a:p>
            <a:r>
              <a:rPr lang="es-ES" dirty="0"/>
              <a:t>¿Qué tienen en común todos los elementos mencionados</a:t>
            </a:r>
          </a:p>
          <a:p>
            <a:r>
              <a:rPr lang="es-ES" dirty="0"/>
              <a:t>además de utilizar la electricidad como fuente de energía </a:t>
            </a:r>
          </a:p>
          <a:p>
            <a:r>
              <a:rPr lang="es-ES" dirty="0"/>
              <a:t>y alimentación que permite su funcionamiento? Por </a:t>
            </a:r>
            <a:r>
              <a:rPr lang="es-ES"/>
              <a:t>su </a:t>
            </a:r>
            <a:r>
              <a:rPr lang="es-ES" smtClean="0"/>
              <a:t>vo- </a:t>
            </a:r>
            <a:endParaRPr lang="es-ES" dirty="0"/>
          </a:p>
          <a:p>
            <a:r>
              <a:rPr lang="es-ES" dirty="0"/>
              <a:t>lumen, peso, tamaño y funciones, no son portátiles. Nadie</a:t>
            </a:r>
          </a:p>
          <a:p>
            <a:r>
              <a:rPr lang="es-ES" dirty="0"/>
              <a:t>en su casa cambia de lugar el lavavajilla, el lavarropas o la </a:t>
            </a:r>
          </a:p>
          <a:p>
            <a:r>
              <a:rPr lang="es-ES" dirty="0"/>
              <a:t>heladera de la misma forma que se pueden cambiar de </a:t>
            </a:r>
            <a:r>
              <a:rPr lang="es-ES" dirty="0" err="1"/>
              <a:t>posi</a:t>
            </a:r>
            <a:r>
              <a:rPr lang="es-ES" dirty="0"/>
              <a:t>-</a:t>
            </a:r>
          </a:p>
          <a:p>
            <a:r>
              <a:rPr lang="es-ES" dirty="0"/>
              <a:t>Por </a:t>
            </a:r>
            <a:r>
              <a:rPr lang="es-ES" dirty="0" smtClean="0"/>
              <a:t>sus características</a:t>
            </a:r>
            <a:r>
              <a:rPr lang="es-ES" dirty="0"/>
              <a:t>, los </a:t>
            </a:r>
          </a:p>
          <a:p>
            <a:r>
              <a:rPr lang="es-ES" dirty="0"/>
              <a:t>equinos </a:t>
            </a:r>
            <a:r>
              <a:rPr lang="es-ES" dirty="0" smtClean="0"/>
              <a:t>fijos poseen </a:t>
            </a:r>
            <a:r>
              <a:rPr lang="es-ES" dirty="0"/>
              <a:t>lugares </a:t>
            </a:r>
          </a:p>
          <a:p>
            <a:r>
              <a:rPr lang="es-ES" dirty="0"/>
              <a:t>predefinidos que deben ser </a:t>
            </a:r>
          </a:p>
          <a:p>
            <a:r>
              <a:rPr lang="es-ES" dirty="0"/>
              <a:t>considerados </a:t>
            </a:r>
            <a:r>
              <a:rPr lang="es-ES" dirty="0" smtClean="0"/>
              <a:t>al planificar </a:t>
            </a:r>
            <a:endParaRPr lang="es-ES" dirty="0"/>
          </a:p>
          <a:p>
            <a:r>
              <a:rPr lang="es-ES" dirty="0"/>
              <a:t>una Instalación eléctrica.</a:t>
            </a:r>
          </a:p>
          <a:p>
            <a:r>
              <a:rPr lang="es-ES" dirty="0"/>
              <a:t>Instalación de ascensores. Cabina vista desde arriba. Obsérvese </a:t>
            </a:r>
            <a:r>
              <a:rPr lang="es-ES" dirty="0" smtClean="0"/>
              <a:t>el tablero </a:t>
            </a:r>
            <a:r>
              <a:rPr lang="es-ES" dirty="0"/>
              <a:t>de comando localizado sobre ella,</a:t>
            </a:r>
          </a:p>
          <a:p>
            <a:r>
              <a:rPr lang="es-ES" dirty="0" err="1"/>
              <a:t>ción</a:t>
            </a:r>
            <a:r>
              <a:rPr lang="es-ES" dirty="0"/>
              <a:t> los muebles de la sala de estar. Por sus características </a:t>
            </a:r>
          </a:p>
          <a:p>
            <a:r>
              <a:rPr lang="es-ES" dirty="0"/>
              <a:t>estos artefactos eléctricos tienen lugares predefinidos y, </a:t>
            </a:r>
          </a:p>
          <a:p>
            <a:r>
              <a:rPr lang="es-ES" dirty="0"/>
              <a:t>una vez instalados, son </a:t>
            </a:r>
            <a:r>
              <a:rPr lang="es-ES" dirty="0" err="1"/>
              <a:t>fijos.Ahora</a:t>
            </a:r>
            <a:r>
              <a:rPr lang="es-ES" dirty="0"/>
              <a:t> bien, hay equipos fijos que pueden ser removidos de</a:t>
            </a:r>
          </a:p>
          <a:p>
            <a:r>
              <a:rPr lang="es-ES" dirty="0"/>
              <a:t>su lugar pues la conexión eléctrica es únicamente un to-</a:t>
            </a:r>
          </a:p>
          <a:p>
            <a:r>
              <a:rPr lang="es-ES" dirty="0" err="1"/>
              <a:t>macorriente</a:t>
            </a:r>
            <a:r>
              <a:rPr lang="es-ES" dirty="0"/>
              <a:t>. Pero hay otros cuya conexión eléctrica es fija;</a:t>
            </a:r>
          </a:p>
          <a:p>
            <a:r>
              <a:rPr lang="es-ES" dirty="0" smtClean="0"/>
              <a:t>es el caso de la bomba de agua, la bomba del filtro de una </a:t>
            </a:r>
            <a:endParaRPr lang="es-ES" dirty="0"/>
          </a:p>
          <a:p>
            <a:r>
              <a:rPr lang="es-ES" dirty="0"/>
              <a:t>piscina, </a:t>
            </a:r>
            <a:r>
              <a:rPr lang="es-ES" dirty="0" smtClean="0"/>
              <a:t>el motor de un elevador</a:t>
            </a:r>
            <a:r>
              <a:rPr lang="es-ES" dirty="0"/>
              <a:t>, etcétera.</a:t>
            </a:r>
          </a:p>
          <a:p>
            <a:r>
              <a:rPr lang="es-ES" dirty="0"/>
              <a:t>En aquellos artefactos eléctricos que son </a:t>
            </a:r>
            <a:r>
              <a:rPr lang="es-ES"/>
              <a:t>alimentados </a:t>
            </a:r>
            <a:r>
              <a:rPr lang="es-ES" smtClean="0"/>
              <a:t>des- </a:t>
            </a:r>
            <a:endParaRPr lang="es-ES" dirty="0"/>
          </a:p>
          <a:p>
            <a:r>
              <a:rPr lang="es-ES" dirty="0"/>
              <a:t>de la red eléctrica a través de tomacorrientes, </a:t>
            </a:r>
            <a:r>
              <a:rPr lang="es-ES"/>
              <a:t>las </a:t>
            </a:r>
            <a:r>
              <a:rPr lang="es-ES" smtClean="0"/>
              <a:t>protec- </a:t>
            </a:r>
            <a:endParaRPr lang="es-ES" dirty="0"/>
          </a:p>
          <a:p>
            <a:r>
              <a:rPr lang="es-ES" dirty="0" err="1"/>
              <a:t>ciones</a:t>
            </a:r>
            <a:r>
              <a:rPr lang="es-ES" dirty="0"/>
              <a:t> por exceso de corriente, cortocircuito o pérdida de </a:t>
            </a:r>
          </a:p>
          <a:p>
            <a:r>
              <a:rPr lang="es-ES" dirty="0"/>
              <a:t>aislación estarán ubicadas en el tablero seccional </a:t>
            </a:r>
            <a:r>
              <a:rPr lang="es-ES"/>
              <a:t>que </a:t>
            </a:r>
            <a:r>
              <a:rPr lang="es-ES" smtClean="0"/>
              <a:t>co- </a:t>
            </a:r>
            <a:endParaRPr lang="es-ES" dirty="0"/>
          </a:p>
          <a:p>
            <a:r>
              <a:rPr lang="es-ES" dirty="0" err="1"/>
              <a:t>rresponda</a:t>
            </a:r>
            <a:r>
              <a:rPr lang="es-ES" dirty="0"/>
              <a:t>; se materializarán mediante interruptor </a:t>
            </a:r>
            <a:r>
              <a:rPr lang="es-ES" dirty="0" err="1"/>
              <a:t>automáti</a:t>
            </a:r>
            <a:r>
              <a:rPr lang="es-ES" dirty="0"/>
              <a:t>-</a:t>
            </a:r>
          </a:p>
          <a:p>
            <a:r>
              <a:rPr lang="es-ES" dirty="0" err="1"/>
              <a:t>co</a:t>
            </a:r>
            <a:r>
              <a:rPr lang="es-ES" dirty="0"/>
              <a:t> de corriente de fuga (interruptor diferencial) y mediante </a:t>
            </a:r>
          </a:p>
          <a:p>
            <a:r>
              <a:rPr lang="es-ES" dirty="0"/>
              <a:t>interruptor automático </a:t>
            </a:r>
            <a:r>
              <a:rPr lang="es-ES" dirty="0" err="1"/>
              <a:t>termomagnético</a:t>
            </a:r>
            <a:r>
              <a:rPr lang="es-ES" dirty="0"/>
              <a:t> para </a:t>
            </a:r>
            <a:r>
              <a:rPr lang="es-ES"/>
              <a:t>las </a:t>
            </a:r>
            <a:r>
              <a:rPr lang="es-ES" smtClean="0"/>
              <a:t>sobreco- </a:t>
            </a:r>
            <a:endParaRPr lang="es-ES" dirty="0"/>
          </a:p>
          <a:p>
            <a:r>
              <a:rPr lang="es-ES" dirty="0" err="1"/>
              <a:t>rrientes</a:t>
            </a:r>
            <a:r>
              <a:rPr lang="es-ES" dirty="0"/>
              <a:t> o los cortocircuitos.</a:t>
            </a:r>
          </a:p>
          <a:p>
            <a:r>
              <a:rPr lang="es-ES" dirty="0"/>
              <a:t>En el caso de equipos denominados de carga única, la </a:t>
            </a:r>
            <a:r>
              <a:rPr lang="es-ES" dirty="0" err="1"/>
              <a:t>ali</a:t>
            </a:r>
            <a:r>
              <a:rPr lang="es-ES" dirty="0"/>
              <a:t>-</a:t>
            </a:r>
          </a:p>
          <a:p>
            <a:r>
              <a:rPr lang="es-ES" dirty="0" err="1"/>
              <a:t>mentación</a:t>
            </a:r>
            <a:r>
              <a:rPr lang="es-ES" dirty="0"/>
              <a:t> del equipo será a su bornera, y se ubicarán jun-</a:t>
            </a:r>
          </a:p>
          <a:p>
            <a:r>
              <a:rPr lang="es-ES" dirty="0"/>
              <a:t>to a él en el tablero seccional las protecciones adecuadas</a:t>
            </a:r>
          </a:p>
          <a:p>
            <a:r>
              <a:rPr lang="es-ES" dirty="0"/>
              <a:t>para corrientes de fuga y </a:t>
            </a:r>
            <a:r>
              <a:rPr lang="es-ES" dirty="0" err="1"/>
              <a:t>sobrecorrientes</a:t>
            </a:r>
            <a:r>
              <a:rPr lang="es-ES" dirty="0"/>
              <a:t> o cortocircuitos </a:t>
            </a:r>
          </a:p>
          <a:p>
            <a:r>
              <a:rPr lang="es-ES" dirty="0"/>
              <a:t>(interruptor diferencial e interruptor </a:t>
            </a:r>
            <a:r>
              <a:rPr lang="es-ES" dirty="0" err="1"/>
              <a:t>termomagnético</a:t>
            </a:r>
            <a:r>
              <a:rPr lang="es-ES" dirty="0"/>
              <a:t>). Como </a:t>
            </a:r>
          </a:p>
          <a:p>
            <a:r>
              <a:rPr lang="es-ES" dirty="0"/>
              <a:t>ejemplo de equipos de carga única tenemos: la bomba de </a:t>
            </a:r>
          </a:p>
          <a:p>
            <a:r>
              <a:rPr lang="es-ES" dirty="0"/>
              <a:t>riego de un jardín, una caldera de calefacción, un equipo </a:t>
            </a:r>
          </a:p>
          <a:p>
            <a:r>
              <a:rPr lang="es-ES" dirty="0"/>
              <a:t>acondicionador de aire central, ascensores, etcétera.</a:t>
            </a:r>
          </a:p>
          <a:p>
            <a:r>
              <a:rPr lang="es-ES" dirty="0"/>
              <a:t>A los efectos de establecer las condiciones de instalación</a:t>
            </a:r>
          </a:p>
          <a:p>
            <a:r>
              <a:rPr lang="es-ES" dirty="0"/>
              <a:t>de estos equipos fijos o de ubicación fija como se </a:t>
            </a:r>
            <a:r>
              <a:rPr lang="es-ES"/>
              <a:t>los </a:t>
            </a:r>
            <a:r>
              <a:rPr lang="es-ES" smtClean="0"/>
              <a:t>deno- </a:t>
            </a:r>
            <a:endParaRPr lang="es-ES" dirty="0"/>
          </a:p>
          <a:p>
            <a:r>
              <a:rPr lang="es-ES" dirty="0"/>
              <a:t>mina también, se debe tener en cuenta la </a:t>
            </a:r>
            <a:r>
              <a:rPr lang="es-ES"/>
              <a:t>premisa </a:t>
            </a:r>
            <a:r>
              <a:rPr lang="es-ES" smtClean="0"/>
              <a:t>funda- </a:t>
            </a:r>
            <a:endParaRPr lang="es-ES" dirty="0"/>
          </a:p>
          <a:p>
            <a:r>
              <a:rPr lang="es-ES" dirty="0"/>
              <a:t>mental y común a cualquier instalación eléctrica: </a:t>
            </a:r>
            <a:r>
              <a:rPr lang="es-ES"/>
              <a:t>la </a:t>
            </a:r>
            <a:r>
              <a:rPr lang="es-ES" smtClean="0"/>
              <a:t>seguri- </a:t>
            </a:r>
            <a:endParaRPr lang="es-ES" dirty="0"/>
          </a:p>
          <a:p>
            <a:r>
              <a:rPr lang="es-ES" dirty="0"/>
              <a:t>dad de las personas.</a:t>
            </a:r>
          </a:p>
          <a:p>
            <a:r>
              <a:rPr lang="es-ES" dirty="0"/>
              <a:t>EA</a:t>
            </a:r>
          </a:p>
          <a:p>
            <a:r>
              <a:rPr lang="es-ES" dirty="0" smtClean="0"/>
              <a:t>Los equipos de carga </a:t>
            </a:r>
            <a:r>
              <a:rPr lang="es-ES" dirty="0"/>
              <a:t>única </a:t>
            </a:r>
          </a:p>
          <a:p>
            <a:r>
              <a:rPr lang="es-ES" dirty="0"/>
              <a:t>poseen </a:t>
            </a:r>
            <a:r>
              <a:rPr lang="es-ES" dirty="0" smtClean="0"/>
              <a:t>una alimentación </a:t>
            </a:r>
            <a:endParaRPr lang="es-ES" dirty="0"/>
          </a:p>
          <a:p>
            <a:r>
              <a:rPr lang="es-ES" dirty="0" smtClean="0"/>
              <a:t>a su hornera</a:t>
            </a:r>
            <a:r>
              <a:rPr lang="es-ES" dirty="0"/>
              <a:t>, </a:t>
            </a:r>
            <a:r>
              <a:rPr lang="es-ES" dirty="0" smtClean="0"/>
              <a:t>y se deben </a:t>
            </a:r>
            <a:endParaRPr lang="es-ES" dirty="0"/>
          </a:p>
          <a:p>
            <a:r>
              <a:rPr lang="es-ES" dirty="0"/>
              <a:t>considerar protecciones </a:t>
            </a:r>
          </a:p>
          <a:p>
            <a:r>
              <a:rPr lang="es-ES" dirty="0"/>
              <a:t>adecuadas </a:t>
            </a:r>
            <a:r>
              <a:rPr lang="es-ES" dirty="0" smtClean="0"/>
              <a:t>para corrientes </a:t>
            </a:r>
            <a:endParaRPr lang="es-ES" dirty="0"/>
          </a:p>
          <a:p>
            <a:r>
              <a:rPr lang="es-ES" dirty="0" smtClean="0"/>
              <a:t>de fuga y </a:t>
            </a:r>
            <a:r>
              <a:rPr lang="es-ES" dirty="0" err="1" smtClean="0"/>
              <a:t>sobrecorrientes</a:t>
            </a:r>
            <a:r>
              <a:rPr lang="es-ES" dirty="0"/>
              <a:t>.</a:t>
            </a:r>
          </a:p>
          <a:p>
            <a:r>
              <a:rPr lang="es-ES" dirty="0"/>
              <a:t>Instalación de un equipo acondicionador de aire frío/calor central.</a:t>
            </a:r>
          </a:p>
          <a:p>
            <a:r>
              <a:rPr lang="es-ES" dirty="0"/>
              <a:t>En los equipos que son alimentados por medio de </a:t>
            </a:r>
            <a:r>
              <a:rPr lang="es-ES"/>
              <a:t>un </a:t>
            </a:r>
            <a:r>
              <a:rPr lang="es-ES" smtClean="0"/>
              <a:t>toma- </a:t>
            </a:r>
            <a:endParaRPr lang="es-ES" dirty="0"/>
          </a:p>
          <a:p>
            <a:r>
              <a:rPr lang="es-ES" dirty="0"/>
              <a:t>corriente, la seguridad está preservada pues, para realizar </a:t>
            </a:r>
          </a:p>
          <a:p>
            <a:r>
              <a:rPr lang="es-ES" dirty="0"/>
              <a:t>las tareas de mantenimiento, el equipo se desenchufa de </a:t>
            </a:r>
          </a:p>
          <a:p>
            <a:r>
              <a:rPr lang="es-ES" dirty="0"/>
              <a:t>la instalación eléctrica y queda aislado de ella. En el caso </a:t>
            </a:r>
          </a:p>
          <a:p>
            <a:r>
              <a:rPr lang="es-ES" dirty="0"/>
              <a:t>de los equipos que son conectados a través de la bornera </a:t>
            </a:r>
          </a:p>
          <a:p>
            <a:r>
              <a:rPr lang="es-ES" dirty="0"/>
              <a:t>(conexión fija), se debe tener junto a ellos o lo más próximo </a:t>
            </a:r>
          </a:p>
          <a:p>
            <a:r>
              <a:rPr lang="es-ES" dirty="0"/>
              <a:t>posible el tablero seccional que contenga los elementos de</a:t>
            </a:r>
          </a:p>
          <a:p>
            <a:r>
              <a:rPr lang="es-ES" dirty="0"/>
              <a:t>Ch</a:t>
            </a:r>
          </a:p>
          <a:p>
            <a:r>
              <a:rPr lang="es-ES" dirty="0"/>
              <a:t>11</a:t>
            </a:r>
          </a:p>
          <a:p>
            <a:r>
              <a:rPr lang="es-ES" dirty="0"/>
              <a:t>CLASE 17</a:t>
            </a:r>
          </a:p>
          <a:p>
            <a:r>
              <a:rPr lang="es-ES" dirty="0"/>
              <a:t>AMAAA </a:t>
            </a:r>
          </a:p>
          <a:p>
            <a:r>
              <a:rPr lang="es-ES" dirty="0" err="1"/>
              <a:t>vv</a:t>
            </a:r>
            <a:r>
              <a:rPr lang="es-ES" dirty="0"/>
              <a:t> vv120 _ </a:t>
            </a:r>
          </a:p>
          <a:p>
            <a:r>
              <a:rPr lang="es-ES" dirty="0"/>
              <a:t>AS</a:t>
            </a:r>
          </a:p>
          <a:p>
            <a:r>
              <a:rPr lang="es-ES" dirty="0" smtClean="0"/>
              <a:t>Toda instalación </a:t>
            </a:r>
            <a:r>
              <a:rPr lang="es-ES" dirty="0"/>
              <a:t>eléctrica, </a:t>
            </a:r>
          </a:p>
          <a:p>
            <a:r>
              <a:rPr lang="es-ES" dirty="0"/>
              <a:t>además </a:t>
            </a:r>
            <a:r>
              <a:rPr lang="es-ES" dirty="0" smtClean="0"/>
              <a:t>de alimentar</a:t>
            </a:r>
            <a:endParaRPr lang="es-ES" dirty="0"/>
          </a:p>
          <a:p>
            <a:r>
              <a:rPr lang="es-ES" dirty="0"/>
              <a:t>LAA</a:t>
            </a:r>
          </a:p>
          <a:p>
            <a:r>
              <a:rPr lang="es-ES" dirty="0"/>
              <a:t>v</a:t>
            </a:r>
          </a:p>
          <a:p>
            <a:r>
              <a:rPr lang="es-ES" dirty="0" err="1"/>
              <a:t>rv</a:t>
            </a:r>
            <a:r>
              <a:rPr lang="es-ES" dirty="0"/>
              <a:t> </a:t>
            </a:r>
            <a:r>
              <a:rPr lang="es-ES" dirty="0" err="1"/>
              <a:t>vv</a:t>
            </a:r>
            <a:endParaRPr lang="es-ES" dirty="0"/>
          </a:p>
          <a:p>
            <a:r>
              <a:rPr lang="es-ES" dirty="0"/>
              <a:t>protección (</a:t>
            </a:r>
            <a:r>
              <a:rPr lang="es-ES" dirty="0" smtClean="0"/>
              <a:t>interruptor diferencial e </a:t>
            </a:r>
            <a:r>
              <a:rPr lang="es-ES" smtClean="0"/>
              <a:t>interruptor termomag- y </a:t>
            </a:r>
            <a:r>
              <a:rPr lang="es-ES" dirty="0" smtClean="0"/>
              <a:t>proteger </a:t>
            </a:r>
            <a:r>
              <a:rPr lang="es-ES" dirty="0"/>
              <a:t>el equino </a:t>
            </a:r>
          </a:p>
          <a:p>
            <a:r>
              <a:rPr lang="es-ES" dirty="0" err="1"/>
              <a:t>nético</a:t>
            </a:r>
            <a:r>
              <a:rPr lang="es-ES" dirty="0"/>
              <a:t>) </a:t>
            </a:r>
            <a:r>
              <a:rPr lang="es-ES" dirty="0" smtClean="0"/>
              <a:t>y de control del mencionado </a:t>
            </a:r>
            <a:r>
              <a:rPr lang="es-ES" dirty="0"/>
              <a:t>equipo. </a:t>
            </a:r>
            <a:r>
              <a:rPr lang="es-ES" dirty="0" smtClean="0"/>
              <a:t>Este es el caso</a:t>
            </a:r>
            <a:endParaRPr lang="es-ES" dirty="0"/>
          </a:p>
          <a:p>
            <a:r>
              <a:rPr lang="es-ES" dirty="0" smtClean="0"/>
              <a:t>de la instalación de bombas de agua</a:t>
            </a:r>
            <a:r>
              <a:rPr lang="es-ES" dirty="0"/>
              <a:t>, bomba </a:t>
            </a:r>
            <a:r>
              <a:rPr lang="es-ES" dirty="0" smtClean="0"/>
              <a:t>y filtro de una alimentado</a:t>
            </a:r>
            <a:r>
              <a:rPr lang="es-ES" dirty="0"/>
              <a:t>, debe </a:t>
            </a:r>
          </a:p>
          <a:p>
            <a:r>
              <a:rPr lang="es-ES" dirty="0"/>
              <a:t>piscina, sistema </a:t>
            </a:r>
            <a:r>
              <a:rPr lang="es-ES" dirty="0" smtClean="0"/>
              <a:t>de riego de </a:t>
            </a:r>
            <a:r>
              <a:rPr lang="es-ES" dirty="0"/>
              <a:t>jardines, máquinas en talleres,</a:t>
            </a:r>
          </a:p>
          <a:p>
            <a:r>
              <a:rPr lang="es-ES" dirty="0" smtClean="0"/>
              <a:t>d las </a:t>
            </a:r>
            <a:r>
              <a:rPr lang="es-ES" dirty="0" err="1" smtClean="0"/>
              <a:t>Nersonas</a:t>
            </a:r>
            <a:endParaRPr lang="es-ES" dirty="0"/>
          </a:p>
          <a:p>
            <a:r>
              <a:rPr lang="es-ES" dirty="0"/>
              <a:t>Tener ubicado el tablero seccional junto al </a:t>
            </a:r>
            <a:r>
              <a:rPr lang="es-ES"/>
              <a:t>equipo </a:t>
            </a:r>
            <a:r>
              <a:rPr lang="es-ES" smtClean="0"/>
              <a:t>asegu- </a:t>
            </a:r>
            <a:endParaRPr lang="es-ES" dirty="0"/>
          </a:p>
          <a:p>
            <a:r>
              <a:rPr lang="es-ES" dirty="0" err="1"/>
              <a:t>rará</a:t>
            </a:r>
            <a:r>
              <a:rPr lang="es-ES" dirty="0"/>
              <a:t> al operador que nadie, por descuido o distracción, </a:t>
            </a:r>
          </a:p>
          <a:p>
            <a:r>
              <a:rPr lang="es-ES" dirty="0"/>
              <a:t>alimente eléctricamente el equipo y lo accione mientras se </a:t>
            </a:r>
          </a:p>
          <a:p>
            <a:r>
              <a:rPr lang="es-ES" dirty="0"/>
              <a:t>realizan las tareas correspondientes.</a:t>
            </a:r>
          </a:p>
          <a:p>
            <a:r>
              <a:rPr lang="es-ES" dirty="0"/>
              <a:t>US</a:t>
            </a:r>
          </a:p>
          <a:p>
            <a:r>
              <a:rPr lang="es-ES" dirty="0" smtClean="0"/>
              <a:t>COMUNIDAD DE TECNOLOGIA</a:t>
            </a:r>
            <a:endParaRPr lang="es-ES" dirty="0"/>
          </a:p>
          <a:p>
            <a:r>
              <a:rPr lang="es-ES" dirty="0"/>
              <a:t>fundamentalmente proteger</a:t>
            </a:r>
          </a:p>
          <a:p>
            <a:r>
              <a:rPr lang="es-ES" dirty="0"/>
              <a:t>ascensores, tobera</a:t>
            </a:r>
          </a:p>
        </p:txBody>
      </p:sp>
    </p:spTree>
    <p:extLst>
      <p:ext uri="{BB962C8B-B14F-4D97-AF65-F5344CB8AC3E}">
        <p14:creationId xmlns:p14="http://schemas.microsoft.com/office/powerpoint/2010/main" val="360156478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8000" y="-64066400"/>
            <a:ext cx="6096000" cy="134990800"/>
          </a:xfrm>
          <a:prstGeom prst="rect">
            <a:avLst/>
          </a:prstGeom>
        </p:spPr>
        <p:txBody>
          <a:bodyPr>
            <a:spAutoFit/>
          </a:bodyPr>
          <a:lstStyle/>
          <a:p>
            <a:r>
              <a:rPr lang="es-ES" dirty="0" smtClean="0"/>
              <a:t>n la clase anterior </a:t>
            </a:r>
            <a:r>
              <a:rPr lang="es-ES" dirty="0"/>
              <a:t>conocimos los tipos</a:t>
            </a:r>
          </a:p>
          <a:p>
            <a:r>
              <a:rPr lang="es-ES" dirty="0" smtClean="0"/>
              <a:t>de canalizaciones</a:t>
            </a:r>
            <a:r>
              <a:rPr lang="es-ES" dirty="0"/>
              <a:t>; también </a:t>
            </a:r>
            <a:r>
              <a:rPr lang="es-ES" dirty="0" err="1" smtClean="0"/>
              <a:t>describi</a:t>
            </a:r>
            <a:r>
              <a:rPr lang="es-ES" dirty="0" smtClean="0"/>
              <a:t>- </a:t>
            </a:r>
            <a:endParaRPr lang="es-ES" dirty="0"/>
          </a:p>
          <a:p>
            <a:r>
              <a:rPr lang="es-ES" dirty="0" err="1"/>
              <a:t>mos</a:t>
            </a:r>
            <a:r>
              <a:rPr lang="es-ES" dirty="0"/>
              <a:t> cómo </a:t>
            </a:r>
            <a:r>
              <a:rPr lang="es-ES" dirty="0" smtClean="0"/>
              <a:t>se diseñan los reglamentos </a:t>
            </a:r>
            <a:r>
              <a:rPr lang="es-ES" dirty="0"/>
              <a:t>que </a:t>
            </a:r>
          </a:p>
          <a:p>
            <a:r>
              <a:rPr lang="es-ES" dirty="0"/>
              <a:t>debemos considerar </a:t>
            </a:r>
            <a:r>
              <a:rPr lang="es-ES" dirty="0" smtClean="0"/>
              <a:t>a la hora de encarar</a:t>
            </a:r>
            <a:endParaRPr lang="es-ES" dirty="0"/>
          </a:p>
          <a:p>
            <a:r>
              <a:rPr lang="es-ES" dirty="0" smtClean="0"/>
              <a:t>un proyecto de electrificación</a:t>
            </a:r>
            <a:r>
              <a:rPr lang="es-ES" dirty="0"/>
              <a:t>, </a:t>
            </a:r>
            <a:r>
              <a:rPr lang="es-ES" dirty="0" smtClean="0"/>
              <a:t>y su alcance</a:t>
            </a:r>
            <a:r>
              <a:rPr lang="es-ES" dirty="0"/>
              <a:t>.</a:t>
            </a:r>
          </a:p>
          <a:p>
            <a:r>
              <a:rPr lang="es-ES" dirty="0"/>
              <a:t>Vimos </a:t>
            </a:r>
            <a:r>
              <a:rPr lang="es-ES" dirty="0" smtClean="0"/>
              <a:t>la importancia de la creación de los </a:t>
            </a:r>
            <a:endParaRPr lang="es-ES" dirty="0"/>
          </a:p>
          <a:p>
            <a:r>
              <a:rPr lang="es-ES" dirty="0"/>
              <a:t>planos </a:t>
            </a:r>
            <a:r>
              <a:rPr lang="es-ES" dirty="0" smtClean="0"/>
              <a:t>y croquis</a:t>
            </a:r>
            <a:r>
              <a:rPr lang="es-ES" dirty="0"/>
              <a:t>, </a:t>
            </a:r>
            <a:r>
              <a:rPr lang="es-ES" dirty="0" smtClean="0"/>
              <a:t>así como el uso de los </a:t>
            </a:r>
            <a:endParaRPr lang="es-ES" dirty="0"/>
          </a:p>
          <a:p>
            <a:r>
              <a:rPr lang="es-ES" dirty="0"/>
              <a:t>materiales normalizados.</a:t>
            </a:r>
          </a:p>
          <a:p>
            <a:r>
              <a:rPr lang="es-ES" dirty="0"/>
              <a:t>También analizamos </a:t>
            </a:r>
            <a:r>
              <a:rPr lang="es-ES" dirty="0" smtClean="0"/>
              <a:t>el grado de </a:t>
            </a:r>
            <a:r>
              <a:rPr lang="es-ES" dirty="0" err="1" smtClean="0"/>
              <a:t>elec</a:t>
            </a:r>
            <a:r>
              <a:rPr lang="es-ES" dirty="0" smtClean="0"/>
              <a:t>- </a:t>
            </a:r>
            <a:endParaRPr lang="es-ES" dirty="0"/>
          </a:p>
          <a:p>
            <a:r>
              <a:rPr lang="es-ES" dirty="0" err="1" smtClean="0"/>
              <a:t>trificación</a:t>
            </a:r>
            <a:r>
              <a:rPr lang="es-ES" dirty="0" smtClean="0"/>
              <a:t> para viviendas y oficina, las </a:t>
            </a:r>
            <a:endParaRPr lang="es-ES" dirty="0"/>
          </a:p>
          <a:p>
            <a:r>
              <a:rPr lang="es-ES" dirty="0"/>
              <a:t>prescripciones </a:t>
            </a:r>
            <a:r>
              <a:rPr lang="es-ES" dirty="0" smtClean="0"/>
              <a:t>para aplicar en baños y la</a:t>
            </a:r>
            <a:endParaRPr lang="es-ES" dirty="0"/>
          </a:p>
          <a:p>
            <a:r>
              <a:rPr lang="es-ES" dirty="0" smtClean="0"/>
              <a:t>instalación de equipos </a:t>
            </a:r>
            <a:r>
              <a:rPr lang="es-ES" dirty="0"/>
              <a:t>fijos.</a:t>
            </a:r>
          </a:p>
          <a:p>
            <a:r>
              <a:rPr lang="es-ES" dirty="0" smtClean="0"/>
              <a:t>En esta clase conoceremos los </a:t>
            </a:r>
            <a:r>
              <a:rPr lang="es-ES" dirty="0" err="1" smtClean="0"/>
              <a:t>elemen</a:t>
            </a:r>
            <a:r>
              <a:rPr lang="es-ES" dirty="0" smtClean="0"/>
              <a:t>- </a:t>
            </a:r>
            <a:endParaRPr lang="es-ES" dirty="0"/>
          </a:p>
          <a:p>
            <a:r>
              <a:rPr lang="es-ES" dirty="0" smtClean="0"/>
              <a:t>tos que debemos </a:t>
            </a:r>
            <a:r>
              <a:rPr lang="es-ES" dirty="0"/>
              <a:t>tener </a:t>
            </a:r>
            <a:r>
              <a:rPr lang="es-ES" dirty="0" smtClean="0"/>
              <a:t>en cuenta para </a:t>
            </a:r>
            <a:endParaRPr lang="es-ES" dirty="0"/>
          </a:p>
          <a:p>
            <a:r>
              <a:rPr lang="es-ES" dirty="0"/>
              <a:t>efectuar proyectos </a:t>
            </a:r>
            <a:r>
              <a:rPr lang="es-ES" dirty="0" smtClean="0"/>
              <a:t>de electrificación en di- </a:t>
            </a:r>
            <a:endParaRPr lang="es-ES" dirty="0"/>
          </a:p>
          <a:p>
            <a:r>
              <a:rPr lang="es-ES" dirty="0"/>
              <a:t>versos locales. Analizaremos </a:t>
            </a:r>
            <a:r>
              <a:rPr lang="es-ES" dirty="0" smtClean="0"/>
              <a:t>las </a:t>
            </a:r>
            <a:r>
              <a:rPr lang="es-ES" dirty="0" err="1" smtClean="0"/>
              <a:t>conside</a:t>
            </a:r>
            <a:r>
              <a:rPr lang="es-ES" dirty="0" smtClean="0"/>
              <a:t>- </a:t>
            </a:r>
            <a:endParaRPr lang="es-ES" dirty="0"/>
          </a:p>
          <a:p>
            <a:r>
              <a:rPr lang="es-ES" dirty="0"/>
              <a:t>raciones importantes </a:t>
            </a:r>
            <a:r>
              <a:rPr lang="es-ES" dirty="0" smtClean="0"/>
              <a:t>a la hora de trabajar</a:t>
            </a:r>
            <a:endParaRPr lang="es-ES" dirty="0"/>
          </a:p>
          <a:p>
            <a:r>
              <a:rPr lang="es-ES" dirty="0" smtClean="0"/>
              <a:t>en locales comerciales y establecimientos </a:t>
            </a:r>
            <a:endParaRPr lang="es-ES" dirty="0"/>
          </a:p>
          <a:p>
            <a:r>
              <a:rPr lang="es-ES" dirty="0"/>
              <a:t>educacionales. Conoceremos </a:t>
            </a:r>
            <a:r>
              <a:rPr lang="es-ES" dirty="0" smtClean="0"/>
              <a:t>los detalles </a:t>
            </a:r>
            <a:endParaRPr lang="es-ES" dirty="0"/>
          </a:p>
          <a:p>
            <a:r>
              <a:rPr lang="es-ES" dirty="0" smtClean="0"/>
              <a:t>para efectuar </a:t>
            </a:r>
            <a:r>
              <a:rPr lang="es-ES" dirty="0"/>
              <a:t>canalizaciones </a:t>
            </a:r>
            <a:r>
              <a:rPr lang="es-ES" dirty="0" smtClean="0"/>
              <a:t>en locales </a:t>
            </a:r>
            <a:endParaRPr lang="es-ES" dirty="0"/>
          </a:p>
          <a:p>
            <a:r>
              <a:rPr lang="es-ES" dirty="0"/>
              <a:t>especiales </a:t>
            </a:r>
            <a:r>
              <a:rPr lang="es-ES" dirty="0" smtClean="0"/>
              <a:t>y los requerimientos </a:t>
            </a:r>
            <a:r>
              <a:rPr lang="es-ES" dirty="0"/>
              <a:t>más </a:t>
            </a:r>
            <a:r>
              <a:rPr lang="es-ES" dirty="0" err="1" smtClean="0"/>
              <a:t>impor</a:t>
            </a:r>
            <a:r>
              <a:rPr lang="es-ES" dirty="0" smtClean="0"/>
              <a:t>- </a:t>
            </a:r>
            <a:endParaRPr lang="es-ES" dirty="0"/>
          </a:p>
          <a:p>
            <a:r>
              <a:rPr lang="es-ES" dirty="0" err="1"/>
              <a:t>tantes</a:t>
            </a:r>
            <a:r>
              <a:rPr lang="es-ES" dirty="0"/>
              <a:t> </a:t>
            </a:r>
            <a:r>
              <a:rPr lang="es-ES" dirty="0" smtClean="0"/>
              <a:t>en los locales de usos </a:t>
            </a:r>
            <a:r>
              <a:rPr lang="es-ES" dirty="0"/>
              <a:t>médicos.</a:t>
            </a:r>
          </a:p>
          <a:p>
            <a:r>
              <a:rPr lang="es-ES" dirty="0"/>
              <a:t>]</a:t>
            </a:r>
          </a:p>
          <a:p>
            <a:r>
              <a:rPr lang="es-ES" dirty="0" smtClean="0"/>
              <a:t>[| A() Locales de usos </a:t>
            </a:r>
            <a:r>
              <a:rPr lang="es-ES" dirty="0"/>
              <a:t>médicos</a:t>
            </a:r>
          </a:p>
          <a:p>
            <a:r>
              <a:rPr lang="es-ES" dirty="0"/>
              <a:t>Clasificación </a:t>
            </a:r>
            <a:r>
              <a:rPr lang="es-ES" dirty="0" smtClean="0"/>
              <a:t>y requerimientos</a:t>
            </a:r>
            <a:endParaRPr lang="es-ES" dirty="0"/>
          </a:p>
          <a:p>
            <a:r>
              <a:rPr lang="es-ES" dirty="0"/>
              <a:t>,</a:t>
            </a:r>
          </a:p>
          <a:p>
            <a:r>
              <a:rPr lang="es-ES" dirty="0"/>
              <a:t>.</a:t>
            </a:r>
          </a:p>
          <a:p>
            <a:r>
              <a:rPr lang="es-ES" dirty="0"/>
              <a:t>PD</a:t>
            </a:r>
          </a:p>
          <a:p>
            <a:r>
              <a:rPr lang="es-ES" dirty="0"/>
              <a:t>especiales.</a:t>
            </a:r>
          </a:p>
          <a:p>
            <a:r>
              <a:rPr lang="es-ES" dirty="0" smtClean="0"/>
              <a:t>de instalaciones </a:t>
            </a:r>
            <a:r>
              <a:rPr lang="es-ES" dirty="0"/>
              <a:t>médicas.</a:t>
            </a:r>
          </a:p>
          <a:p>
            <a:r>
              <a:rPr lang="es-ES" dirty="0" smtClean="0"/>
              <a:t>QQ MILENIUM </a:t>
            </a:r>
            <a:r>
              <a:rPr lang="es-ES" dirty="0" err="1"/>
              <a:t>feccrmones</a:t>
            </a:r>
            <a:r>
              <a:rPr lang="es-ES" dirty="0"/>
              <a:t> </a:t>
            </a:r>
            <a:r>
              <a:rPr lang="es-ES" dirty="0" err="1"/>
              <a:t>ss</a:t>
            </a:r>
            <a:r>
              <a:rPr lang="es-ES" dirty="0"/>
              <a:t>: LOCALES </a:t>
            </a:r>
          </a:p>
          <a:p>
            <a:r>
              <a:rPr lang="es-ES" dirty="0"/>
              <a:t>COMERCIALES</a:t>
            </a:r>
          </a:p>
          <a:p>
            <a:r>
              <a:rPr lang="es-ES" dirty="0"/>
              <a:t>Y EDUCATIVOS</a:t>
            </a:r>
          </a:p>
          <a:p>
            <a:r>
              <a:rPr lang="es-ES" dirty="0"/>
              <a:t>Cuando hablamos de instalaciones eléctricas </a:t>
            </a:r>
            <a:r>
              <a:rPr lang="es-ES" dirty="0" smtClean="0"/>
              <a:t>en locales </a:t>
            </a:r>
            <a:r>
              <a:rPr lang="es-ES" dirty="0"/>
              <a:t>comerciales </a:t>
            </a:r>
          </a:p>
          <a:p>
            <a:r>
              <a:rPr lang="es-ES" dirty="0" smtClean="0"/>
              <a:t>o instituciones </a:t>
            </a:r>
            <a:r>
              <a:rPr lang="es-ES" dirty="0"/>
              <a:t>educativas, nos referimos </a:t>
            </a:r>
            <a:r>
              <a:rPr lang="es-ES" dirty="0" smtClean="0"/>
              <a:t>a iluminación</a:t>
            </a:r>
            <a:r>
              <a:rPr lang="es-ES" dirty="0"/>
              <a:t>, tomacorrientes</a:t>
            </a:r>
          </a:p>
          <a:p>
            <a:r>
              <a:rPr lang="es-ES" dirty="0"/>
              <a:t>MAIL) AA ERA</a:t>
            </a:r>
          </a:p>
          <a:p>
            <a:r>
              <a:rPr lang="es-ES" dirty="0"/>
              <a:t>la Norma Oficial Mexicana </a:t>
            </a:r>
            <a:r>
              <a:rPr lang="es-ES" dirty="0" smtClean="0"/>
              <a:t>NOM-001-SEDE- 2012</a:t>
            </a:r>
            <a:r>
              <a:rPr lang="es-ES" dirty="0"/>
              <a:t>, </a:t>
            </a:r>
            <a:r>
              <a:rPr lang="es-ES" dirty="0" smtClean="0"/>
              <a:t>Instala- </a:t>
            </a:r>
            <a:endParaRPr lang="es-ES" dirty="0"/>
          </a:p>
          <a:p>
            <a:r>
              <a:rPr lang="es-ES" dirty="0" err="1"/>
              <a:t>ciones</a:t>
            </a:r>
            <a:r>
              <a:rPr lang="es-ES" dirty="0"/>
              <a:t> Eléctricas, cuando estas sean más restrictivas que </a:t>
            </a:r>
          </a:p>
          <a:p>
            <a:r>
              <a:rPr lang="es-ES" dirty="0"/>
              <a:t>lo indicado en la reglamentación argentina.</a:t>
            </a:r>
          </a:p>
          <a:p>
            <a:r>
              <a:rPr lang="es-ES" dirty="0"/>
              <a:t>N </a:t>
            </a:r>
            <a:r>
              <a:rPr lang="es-ES" dirty="0" smtClean="0"/>
              <a:t>o es lo mismo un departamento que es utilizado </a:t>
            </a:r>
            <a:endParaRPr lang="es-ES" dirty="0"/>
          </a:p>
          <a:p>
            <a:r>
              <a:rPr lang="es-ES" dirty="0"/>
              <a:t>como oficina</a:t>
            </a:r>
            <a:r>
              <a:rPr lang="es-ES" dirty="0" smtClean="0"/>
              <a:t>, comercio o consultorio, que una </a:t>
            </a:r>
            <a:r>
              <a:rPr lang="es-ES" dirty="0" err="1" smtClean="0"/>
              <a:t>ofi</a:t>
            </a:r>
            <a:r>
              <a:rPr lang="es-ES" dirty="0" smtClean="0"/>
              <a:t>-</a:t>
            </a:r>
            <a:endParaRPr lang="es-ES" dirty="0"/>
          </a:p>
          <a:p>
            <a:r>
              <a:rPr lang="es-ES" dirty="0" smtClean="0"/>
              <a:t>cina o comercio que desde su diseño han sido pensados </a:t>
            </a:r>
            <a:r>
              <a:rPr lang="es-ES" dirty="0"/>
              <a:t>y </a:t>
            </a:r>
          </a:p>
          <a:p>
            <a:r>
              <a:rPr lang="es-ES" dirty="0"/>
              <a:t>concebidos como tales.</a:t>
            </a:r>
          </a:p>
          <a:p>
            <a:r>
              <a:rPr lang="es-ES" dirty="0"/>
              <a:t>Cuando nos referimos a un departamento que </a:t>
            </a:r>
            <a:r>
              <a:rPr lang="es-ES" dirty="0" smtClean="0"/>
              <a:t>original- </a:t>
            </a:r>
            <a:endParaRPr lang="es-ES" dirty="0"/>
          </a:p>
          <a:p>
            <a:r>
              <a:rPr lang="es-ES" dirty="0"/>
              <a:t>mente se pensó como vivienda y, luego, es utilizado </a:t>
            </a:r>
          </a:p>
          <a:p>
            <a:r>
              <a:rPr lang="es-ES" dirty="0"/>
              <a:t>como oficina o consultorio, la instalación eléctrica </a:t>
            </a:r>
            <a:r>
              <a:rPr lang="es-ES" dirty="0" smtClean="0"/>
              <a:t>de- </a:t>
            </a:r>
            <a:endParaRPr lang="es-ES" dirty="0"/>
          </a:p>
          <a:p>
            <a:r>
              <a:rPr lang="es-ES" dirty="0" err="1"/>
              <a:t>berá</a:t>
            </a:r>
            <a:r>
              <a:rPr lang="es-ES" dirty="0"/>
              <a:t> cumplir con la normativa correspondiente a las </a:t>
            </a:r>
          </a:p>
          <a:p>
            <a:r>
              <a:rPr lang="es-ES" dirty="0"/>
              <a:t>instalaciones eléctricas en las viviendas. En cambio, si </a:t>
            </a:r>
          </a:p>
          <a:p>
            <a:r>
              <a:rPr lang="es-ES" dirty="0"/>
              <a:t>ha sido pensado desde sus orígenes como oficina u otro </a:t>
            </a:r>
          </a:p>
          <a:p>
            <a:r>
              <a:rPr lang="es-ES" dirty="0"/>
              <a:t>local comercial deberá cumplir con la normativa vigente </a:t>
            </a:r>
          </a:p>
          <a:p>
            <a:r>
              <a:rPr lang="es-ES" dirty="0"/>
              <a:t>que corresponde a locales comerciales.</a:t>
            </a:r>
          </a:p>
          <a:p>
            <a:r>
              <a:rPr lang="es-ES" dirty="0"/>
              <a:t>En el presente texto, salvo para las aclaraciones explícita-</a:t>
            </a:r>
          </a:p>
          <a:p>
            <a:r>
              <a:rPr lang="es-ES" dirty="0"/>
              <a:t>mente indicadas, la normativa que se indica será común </a:t>
            </a:r>
            <a:r>
              <a:rPr lang="es-ES" dirty="0" smtClean="0"/>
              <a:t>tan- </a:t>
            </a:r>
            <a:endParaRPr lang="es-ES" dirty="0"/>
          </a:p>
          <a:p>
            <a:r>
              <a:rPr lang="es-ES" dirty="0"/>
              <a:t>to para la República Argentina como para los Estados </a:t>
            </a:r>
            <a:r>
              <a:rPr lang="es-ES" dirty="0" err="1" smtClean="0"/>
              <a:t>Uni</a:t>
            </a:r>
            <a:r>
              <a:rPr lang="es-ES" dirty="0" smtClean="0"/>
              <a:t>- </a:t>
            </a:r>
            <a:endParaRPr lang="es-ES" dirty="0"/>
          </a:p>
          <a:p>
            <a:r>
              <a:rPr lang="es-ES" dirty="0"/>
              <a:t>dos Mexicanos. Tomaremos como base la Reglamentación </a:t>
            </a:r>
          </a:p>
          <a:p>
            <a:r>
              <a:rPr lang="es-ES" dirty="0"/>
              <a:t>para la Ejecución de Instalaciones Eléctricas en Inmuebles, </a:t>
            </a:r>
          </a:p>
          <a:p>
            <a:r>
              <a:rPr lang="es-ES" dirty="0"/>
              <a:t>que es de aplicación en la Argentina, haciendo mención a</a:t>
            </a:r>
          </a:p>
          <a:p>
            <a:r>
              <a:rPr lang="es-ES" dirty="0"/>
              <a:t>Consideramos locales </a:t>
            </a:r>
          </a:p>
          <a:p>
            <a:r>
              <a:rPr lang="es-ES" dirty="0"/>
              <a:t>comerciales </a:t>
            </a:r>
            <a:r>
              <a:rPr lang="es-ES" dirty="0" smtClean="0"/>
              <a:t>a todos </a:t>
            </a:r>
            <a:r>
              <a:rPr lang="es-ES" dirty="0"/>
              <a:t>aquellos </a:t>
            </a:r>
          </a:p>
          <a:p>
            <a:r>
              <a:rPr lang="es-ES" dirty="0" smtClean="0"/>
              <a:t>que no son empleados </a:t>
            </a:r>
            <a:r>
              <a:rPr lang="es-ES" dirty="0"/>
              <a:t>como </a:t>
            </a:r>
          </a:p>
          <a:p>
            <a:r>
              <a:rPr lang="es-ES" dirty="0"/>
              <a:t>vivienda </a:t>
            </a:r>
            <a:r>
              <a:rPr lang="es-ES" dirty="0" err="1" smtClean="0"/>
              <a:t>nt</a:t>
            </a:r>
            <a:r>
              <a:rPr lang="es-ES" dirty="0" smtClean="0"/>
              <a:t> han sido diseñados</a:t>
            </a:r>
            <a:endParaRPr lang="es-ES" dirty="0"/>
          </a:p>
          <a:p>
            <a:r>
              <a:rPr lang="es-ES" dirty="0"/>
              <a:t>Vista de un local </a:t>
            </a:r>
          </a:p>
          <a:p>
            <a:r>
              <a:rPr lang="es-ES" dirty="0"/>
              <a:t>comercial (salón </a:t>
            </a:r>
          </a:p>
          <a:p>
            <a:r>
              <a:rPr lang="es-ES" dirty="0"/>
              <a:t>general). Los</a:t>
            </a:r>
          </a:p>
          <a:p>
            <a:r>
              <a:rPr lang="es-ES" dirty="0"/>
              <a:t>tomacorrientes</a:t>
            </a:r>
          </a:p>
          <a:p>
            <a:r>
              <a:rPr lang="es-ES" dirty="0"/>
              <a:t>de uso general y </a:t>
            </a:r>
          </a:p>
          <a:p>
            <a:r>
              <a:rPr lang="es-ES" dirty="0"/>
              <a:t>especial se hallan </a:t>
            </a:r>
          </a:p>
          <a:p>
            <a:r>
              <a:rPr lang="es-ES" dirty="0"/>
              <a:t>ubicados en </a:t>
            </a:r>
            <a:r>
              <a:rPr lang="es-ES" dirty="0" smtClean="0"/>
              <a:t>el piso </a:t>
            </a:r>
            <a:endParaRPr lang="es-ES" dirty="0"/>
          </a:p>
          <a:p>
            <a:r>
              <a:rPr lang="es-ES" dirty="0" smtClean="0"/>
              <a:t>a través </a:t>
            </a:r>
            <a:r>
              <a:rPr lang="es-ES" dirty="0"/>
              <a:t>de piso </a:t>
            </a:r>
          </a:p>
          <a:p>
            <a:r>
              <a:rPr lang="es-ES" dirty="0"/>
              <a:t>ductos.</a:t>
            </a:r>
          </a:p>
          <a:p>
            <a:r>
              <a:rPr lang="es-ES" dirty="0"/>
              <a:t>para </a:t>
            </a:r>
            <a:r>
              <a:rPr lang="es-ES" dirty="0" smtClean="0"/>
              <a:t>tal </a:t>
            </a:r>
            <a:r>
              <a:rPr lang="es-ES" dirty="0" err="1" smtClean="0"/>
              <a:t>fin.En</a:t>
            </a:r>
            <a:r>
              <a:rPr lang="es-ES" dirty="0" smtClean="0"/>
              <a:t> </a:t>
            </a:r>
            <a:r>
              <a:rPr lang="es-ES" dirty="0"/>
              <a:t>todo proyecto eléctrico de instalación eléctrica en </a:t>
            </a:r>
            <a:r>
              <a:rPr lang="es-ES" dirty="0" smtClean="0"/>
              <a:t>loca- </a:t>
            </a:r>
            <a:endParaRPr lang="es-ES" dirty="0"/>
          </a:p>
          <a:p>
            <a:r>
              <a:rPr lang="es-ES" dirty="0"/>
              <a:t>les comerciales es necesario, como punto de inicio, </a:t>
            </a:r>
            <a:r>
              <a:rPr lang="es-ES" dirty="0" err="1"/>
              <a:t>deter</a:t>
            </a:r>
            <a:r>
              <a:rPr lang="es-ES" dirty="0"/>
              <a:t>-</a:t>
            </a:r>
          </a:p>
          <a:p>
            <a:r>
              <a:rPr lang="es-ES" dirty="0"/>
              <a:t>hasta </a:t>
            </a:r>
            <a:r>
              <a:rPr lang="es-ES" dirty="0" smtClean="0"/>
              <a:t>30 m²</a:t>
            </a:r>
            <a:endParaRPr lang="es-ES" dirty="0"/>
          </a:p>
          <a:p>
            <a:r>
              <a:rPr lang="es-ES" dirty="0"/>
              <a:t>hasta </a:t>
            </a:r>
            <a:r>
              <a:rPr lang="es-ES" dirty="0" smtClean="0"/>
              <a:t>3,7 KVA</a:t>
            </a:r>
            <a:endParaRPr lang="es-ES" dirty="0"/>
          </a:p>
          <a:p>
            <a:r>
              <a:rPr lang="es-ES" dirty="0" smtClean="0"/>
              <a:t>minar el destino del local. Más allá de los requerimientos TE</a:t>
            </a:r>
            <a:endParaRPr lang="es-ES" dirty="0"/>
          </a:p>
          <a:p>
            <a:r>
              <a:rPr lang="es-ES" dirty="0" smtClean="0"/>
              <a:t>establecidos por la normativa vigente, el proyectista debe Media </a:t>
            </a:r>
            <a:endParaRPr lang="es-ES" dirty="0"/>
          </a:p>
          <a:p>
            <a:r>
              <a:rPr lang="es-ES" dirty="0" smtClean="0"/>
              <a:t>tener en cuenta las características propias del tipo de lo- Elevada </a:t>
            </a:r>
            <a:endParaRPr lang="es-ES" dirty="0"/>
          </a:p>
          <a:p>
            <a:r>
              <a:rPr lang="es-ES" dirty="0" smtClean="0"/>
              <a:t>cal para cumplir con la reglamentación </a:t>
            </a:r>
            <a:r>
              <a:rPr lang="es-ES" dirty="0"/>
              <a:t>y</a:t>
            </a:r>
            <a:r>
              <a:rPr lang="es-ES" dirty="0" smtClean="0"/>
              <a:t>, asimismo</a:t>
            </a:r>
            <a:r>
              <a:rPr lang="es-ES" dirty="0"/>
              <a:t>, </a:t>
            </a:r>
            <a:r>
              <a:rPr lang="es-ES" dirty="0" smtClean="0"/>
              <a:t>cubrir Superior</a:t>
            </a:r>
            <a:endParaRPr lang="es-ES" dirty="0"/>
          </a:p>
          <a:p>
            <a:r>
              <a:rPr lang="es-ES" dirty="0"/>
              <a:t>más de 30 </a:t>
            </a:r>
            <a:r>
              <a:rPr lang="es-ES" dirty="0" smtClean="0"/>
              <a:t>m² </a:t>
            </a:r>
            <a:r>
              <a:rPr lang="es-ES" dirty="0"/>
              <a:t>hasta </a:t>
            </a:r>
            <a:r>
              <a:rPr lang="es-ES" dirty="0" smtClean="0"/>
              <a:t>75 m² hasta 7 </a:t>
            </a:r>
            <a:r>
              <a:rPr lang="es-ES" dirty="0" err="1" smtClean="0"/>
              <a:t>kVA</a:t>
            </a:r>
            <a:r>
              <a:rPr lang="es-ES" dirty="0" smtClean="0"/>
              <a:t> </a:t>
            </a:r>
            <a:endParaRPr lang="es-ES" dirty="0"/>
          </a:p>
          <a:p>
            <a:r>
              <a:rPr lang="es-ES" dirty="0"/>
              <a:t>más de </a:t>
            </a:r>
            <a:r>
              <a:rPr lang="es-ES" dirty="0" smtClean="0"/>
              <a:t>75 m² </a:t>
            </a:r>
            <a:r>
              <a:rPr lang="es-ES" dirty="0"/>
              <a:t>hasta 150 </a:t>
            </a:r>
            <a:r>
              <a:rPr lang="es-ES" dirty="0" smtClean="0"/>
              <a:t>m² hasta 10 </a:t>
            </a:r>
            <a:r>
              <a:rPr lang="es-ES" dirty="0" err="1" smtClean="0"/>
              <a:t>kVA</a:t>
            </a:r>
            <a:endParaRPr lang="es-ES" dirty="0"/>
          </a:p>
          <a:p>
            <a:r>
              <a:rPr lang="es-ES" dirty="0"/>
              <a:t>más </a:t>
            </a:r>
            <a:r>
              <a:rPr lang="es-ES" dirty="0" smtClean="0"/>
              <a:t>de 150 m²</a:t>
            </a:r>
            <a:endParaRPr lang="es-ES" dirty="0"/>
          </a:p>
          <a:p>
            <a:r>
              <a:rPr lang="es-ES" dirty="0"/>
              <a:t>más de10 </a:t>
            </a:r>
            <a:r>
              <a:rPr lang="es-ES" dirty="0" err="1"/>
              <a:t>kVA</a:t>
            </a:r>
            <a:endParaRPr lang="es-ES" dirty="0"/>
          </a:p>
          <a:p>
            <a:r>
              <a:rPr lang="es-ES" dirty="0"/>
              <a:t>las necesidades de los usuarios de dicho espacio. No es </a:t>
            </a:r>
          </a:p>
          <a:p>
            <a:r>
              <a:rPr lang="es-ES" dirty="0"/>
              <a:t>lo mismo un consultorio de un médico o de un odontólogo, </a:t>
            </a:r>
          </a:p>
          <a:p>
            <a:r>
              <a:rPr lang="es-ES" dirty="0"/>
              <a:t>que el estudio de un arquitecto o un abogado; de la misma </a:t>
            </a:r>
          </a:p>
          <a:p>
            <a:r>
              <a:rPr lang="es-ES" dirty="0"/>
              <a:t>forma no son iguales las necesidades de un local de venta </a:t>
            </a:r>
          </a:p>
          <a:p>
            <a:r>
              <a:rPr lang="es-ES" dirty="0"/>
              <a:t>de alimentos, de electrodomésticos, un supermercado, un </a:t>
            </a:r>
          </a:p>
          <a:p>
            <a:r>
              <a:rPr lang="es-ES" dirty="0"/>
              <a:t>garaje, un depósito, un club deportivo, etcétera.</a:t>
            </a:r>
          </a:p>
          <a:p>
            <a:r>
              <a:rPr lang="es-ES" dirty="0" smtClean="0"/>
              <a:t>Los grados de electrificación establecidos son los que se </a:t>
            </a:r>
            <a:endParaRPr lang="es-ES" dirty="0"/>
          </a:p>
          <a:p>
            <a:r>
              <a:rPr lang="es-ES" dirty="0"/>
              <a:t>muestran </a:t>
            </a:r>
            <a:r>
              <a:rPr lang="es-ES" dirty="0" smtClean="0"/>
              <a:t>en la tabla de esta página </a:t>
            </a:r>
            <a:r>
              <a:rPr lang="es-ES" dirty="0"/>
              <a:t>(arriba, derecha).</a:t>
            </a:r>
          </a:p>
          <a:p>
            <a:r>
              <a:rPr lang="es-ES" dirty="0"/>
              <a:t>Los requisitos </a:t>
            </a:r>
            <a:r>
              <a:rPr lang="es-ES" dirty="0" smtClean="0"/>
              <a:t>son los siguientes</a:t>
            </a:r>
            <a:r>
              <a:rPr lang="es-ES" dirty="0"/>
              <a:t>:</a:t>
            </a:r>
          </a:p>
          <a:p>
            <a:r>
              <a:rPr lang="es-ES" dirty="0"/>
              <a:t>0 Salón general: una boca de tomacorriente de uso </a:t>
            </a:r>
            <a:r>
              <a:rPr lang="es-ES" dirty="0" smtClean="0"/>
              <a:t>gene- </a:t>
            </a:r>
            <a:endParaRPr lang="es-ES" dirty="0"/>
          </a:p>
          <a:p>
            <a:r>
              <a:rPr lang="es-ES" dirty="0" err="1"/>
              <a:t>ral</a:t>
            </a:r>
            <a:r>
              <a:rPr lang="es-ES" dirty="0"/>
              <a:t> cada 9 </a:t>
            </a:r>
            <a:r>
              <a:rPr lang="es-ES" dirty="0" smtClean="0"/>
              <a:t>m² </a:t>
            </a:r>
            <a:r>
              <a:rPr lang="es-ES" dirty="0"/>
              <a:t>o fracción (mínimo dos bocas). Una boca </a:t>
            </a:r>
          </a:p>
          <a:p>
            <a:r>
              <a:rPr lang="es-ES" dirty="0"/>
              <a:t>de iluminación de uso general cada 9 </a:t>
            </a:r>
            <a:r>
              <a:rPr lang="es-ES" dirty="0" smtClean="0"/>
              <a:t>m² </a:t>
            </a:r>
            <a:r>
              <a:rPr lang="es-ES" dirty="0"/>
              <a:t>o fracción (</a:t>
            </a:r>
            <a:r>
              <a:rPr lang="es-ES" dirty="0" smtClean="0"/>
              <a:t>mí- </a:t>
            </a:r>
            <a:endParaRPr lang="es-ES" dirty="0"/>
          </a:p>
          <a:p>
            <a:r>
              <a:rPr lang="es-ES" dirty="0" err="1"/>
              <a:t>nimo</a:t>
            </a:r>
            <a:r>
              <a:rPr lang="es-ES" dirty="0"/>
              <a:t> una boca). En electrificación media se agrega una </a:t>
            </a:r>
          </a:p>
          <a:p>
            <a:r>
              <a:rPr lang="es-ES" dirty="0"/>
              <a:t>boca de tomacorriente de uso especial. En electrificación </a:t>
            </a:r>
          </a:p>
          <a:p>
            <a:r>
              <a:rPr lang="es-ES" dirty="0"/>
              <a:t>media y superior, se agrega una boca de tomacorriente </a:t>
            </a:r>
          </a:p>
          <a:p>
            <a:r>
              <a:rPr lang="es-ES" dirty="0"/>
              <a:t>de uso especial cada 9 m lineales de perímetro más una </a:t>
            </a:r>
          </a:p>
          <a:p>
            <a:r>
              <a:rPr lang="es-ES" dirty="0"/>
              <a:t>boca de tomacorriente de uso especial por cada dos </a:t>
            </a:r>
            <a:r>
              <a:rPr lang="es-ES" dirty="0" err="1" smtClean="0"/>
              <a:t>co</a:t>
            </a:r>
            <a:r>
              <a:rPr lang="es-ES" dirty="0" smtClean="0"/>
              <a:t>- </a:t>
            </a:r>
            <a:endParaRPr lang="es-ES" dirty="0"/>
          </a:p>
          <a:p>
            <a:r>
              <a:rPr lang="es-ES" dirty="0" err="1"/>
              <a:t>lumnas</a:t>
            </a:r>
            <a:r>
              <a:rPr lang="es-ES" dirty="0"/>
              <a:t> que no sean parte del perímetro.</a:t>
            </a:r>
          </a:p>
          <a:p>
            <a:r>
              <a:rPr lang="es-ES" dirty="0"/>
              <a:t>0 Salas de reuniones: una boca de tomacorriente de uso </a:t>
            </a:r>
          </a:p>
          <a:p>
            <a:r>
              <a:rPr lang="es-ES" dirty="0"/>
              <a:t>general cada 9 </a:t>
            </a:r>
            <a:r>
              <a:rPr lang="es-ES" dirty="0" smtClean="0"/>
              <a:t>m² </a:t>
            </a:r>
            <a:r>
              <a:rPr lang="es-ES" dirty="0"/>
              <a:t>o fracción (mínimo dos bocas). Una </a:t>
            </a:r>
          </a:p>
          <a:p>
            <a:r>
              <a:rPr lang="es-ES" dirty="0"/>
              <a:t>boca de iluminación de uso general cada 9 </a:t>
            </a:r>
            <a:r>
              <a:rPr lang="es-ES" dirty="0" smtClean="0"/>
              <a:t>m² </a:t>
            </a:r>
            <a:r>
              <a:rPr lang="es-ES" dirty="0"/>
              <a:t>o fracción </a:t>
            </a:r>
          </a:p>
          <a:p>
            <a:r>
              <a:rPr lang="es-ES" dirty="0"/>
              <a:t>(mínimo una boca).</a:t>
            </a:r>
          </a:p>
          <a:p>
            <a:r>
              <a:rPr lang="es-ES" dirty="0"/>
              <a:t>0 Despacho privado: una boca de iluminación de uso </a:t>
            </a:r>
            <a:r>
              <a:rPr lang="es-ES" dirty="0" smtClean="0"/>
              <a:t>ge- </a:t>
            </a:r>
            <a:endParaRPr lang="es-ES" dirty="0"/>
          </a:p>
          <a:p>
            <a:r>
              <a:rPr lang="es-ES" dirty="0" err="1"/>
              <a:t>neral</a:t>
            </a:r>
            <a:r>
              <a:rPr lang="es-ES" dirty="0"/>
              <a:t> y dos bocas de tomacorriente de uso general. En </a:t>
            </a:r>
          </a:p>
          <a:p>
            <a:r>
              <a:rPr lang="es-ES" dirty="0"/>
              <a:t>electrificación elevada y superior se agrega una boca de </a:t>
            </a:r>
          </a:p>
          <a:p>
            <a:r>
              <a:rPr lang="es-ES" dirty="0"/>
              <a:t>tomacorriente de uso especial.</a:t>
            </a:r>
          </a:p>
          <a:p>
            <a:r>
              <a:rPr lang="es-ES" dirty="0" smtClean="0"/>
              <a:t>III SUPERFICIE</a:t>
            </a:r>
            <a:endParaRPr lang="es-ES" dirty="0"/>
          </a:p>
          <a:p>
            <a:r>
              <a:rPr lang="es-ES" dirty="0"/>
              <a:t>.</a:t>
            </a:r>
          </a:p>
          <a:p>
            <a:r>
              <a:rPr lang="es-ES" dirty="0"/>
              <a:t>MN AANA</a:t>
            </a:r>
          </a:p>
          <a:p>
            <a:r>
              <a:rPr lang="es-ES" dirty="0"/>
              <a:t>EANIEEE</a:t>
            </a:r>
          </a:p>
          <a:p>
            <a:r>
              <a:rPr lang="es-ES" dirty="0" err="1"/>
              <a:t>ill</a:t>
            </a:r>
            <a:r>
              <a:rPr lang="es-ES" dirty="0"/>
              <a:t>"</a:t>
            </a:r>
          </a:p>
          <a:p>
            <a:r>
              <a:rPr lang="es-ES" dirty="0"/>
              <a:t>Grados de electrificación que debemos considerar.</a:t>
            </a:r>
          </a:p>
          <a:p>
            <a:r>
              <a:rPr lang="es-ES" dirty="0"/>
              <a:t>0 Cocina: una boca de iluminación de uso general y dos </a:t>
            </a:r>
            <a:r>
              <a:rPr lang="es-ES" dirty="0" err="1" smtClean="0"/>
              <a:t>bo</a:t>
            </a:r>
            <a:r>
              <a:rPr lang="es-ES" dirty="0" smtClean="0"/>
              <a:t>- </a:t>
            </a:r>
            <a:endParaRPr lang="es-ES" dirty="0"/>
          </a:p>
          <a:p>
            <a:r>
              <a:rPr lang="es-ES" dirty="0"/>
              <a:t>cas de tomacorriente de uso general. En electrificación </a:t>
            </a:r>
          </a:p>
          <a:p>
            <a:r>
              <a:rPr lang="es-ES" dirty="0"/>
              <a:t>elevada y superior se agrega una boca de iluminación de </a:t>
            </a:r>
          </a:p>
          <a:p>
            <a:r>
              <a:rPr lang="es-ES" dirty="0"/>
              <a:t>uso general, una boca de tomacorriente de uso general, </a:t>
            </a:r>
          </a:p>
          <a:p>
            <a:r>
              <a:rPr lang="es-ES" dirty="0"/>
              <a:t>una boca de tomacorriente de uso especial y, si se ha </a:t>
            </a:r>
          </a:p>
          <a:p>
            <a:r>
              <a:rPr lang="es-ES" dirty="0"/>
              <a:t>previsto instalar electrodomésticos de ubicación fija (mi-</a:t>
            </a:r>
          </a:p>
          <a:p>
            <a:r>
              <a:rPr lang="es-ES" dirty="0" err="1"/>
              <a:t>croondas</a:t>
            </a:r>
            <a:r>
              <a:rPr lang="es-ES" dirty="0"/>
              <a:t>, heladera, etcétera), </a:t>
            </a:r>
            <a:r>
              <a:rPr lang="es-ES" dirty="0" smtClean="0"/>
              <a:t>se debe instalar un toma- </a:t>
            </a:r>
            <a:endParaRPr lang="es-ES" dirty="0"/>
          </a:p>
          <a:p>
            <a:r>
              <a:rPr lang="es-ES" dirty="0"/>
              <a:t>corriente </a:t>
            </a:r>
            <a:r>
              <a:rPr lang="es-ES" dirty="0" smtClean="0"/>
              <a:t>de uso </a:t>
            </a:r>
            <a:r>
              <a:rPr lang="es-ES" dirty="0"/>
              <a:t>general </a:t>
            </a:r>
            <a:r>
              <a:rPr lang="es-ES" dirty="0" smtClean="0"/>
              <a:t>para cada </a:t>
            </a:r>
            <a:r>
              <a:rPr lang="es-ES" dirty="0"/>
              <a:t>uno </a:t>
            </a:r>
            <a:r>
              <a:rPr lang="es-ES" dirty="0" smtClean="0"/>
              <a:t>de ellos</a:t>
            </a:r>
            <a:r>
              <a:rPr lang="es-ES" dirty="0"/>
              <a:t>.</a:t>
            </a:r>
          </a:p>
          <a:p>
            <a:r>
              <a:rPr lang="es-ES" dirty="0"/>
              <a:t>( Baño: una boca de iluminación de uso general y una boca </a:t>
            </a:r>
          </a:p>
          <a:p>
            <a:r>
              <a:rPr lang="es-ES" dirty="0"/>
              <a:t>de tomacorriente de uso general. En electrificación elevada </a:t>
            </a:r>
          </a:p>
          <a:p>
            <a:r>
              <a:rPr lang="es-ES" dirty="0"/>
              <a:t>y superior, las bocas de iluminación son una cada 18 </a:t>
            </a:r>
            <a:r>
              <a:rPr lang="es-ES" dirty="0" smtClean="0"/>
              <a:t>m² </a:t>
            </a:r>
            <a:r>
              <a:rPr lang="es-ES" dirty="0"/>
              <a:t>de </a:t>
            </a:r>
          </a:p>
          <a:p>
            <a:r>
              <a:rPr lang="es-ES" dirty="0"/>
              <a:t>superficie y dos tomacorrientes de uso general, al menos </a:t>
            </a:r>
          </a:p>
          <a:p>
            <a:r>
              <a:rPr lang="es-ES" dirty="0"/>
              <a:t>una de ellas libre; se puede usar la otra para artefactos de </a:t>
            </a:r>
          </a:p>
          <a:p>
            <a:r>
              <a:rPr lang="es-ES" dirty="0"/>
              <a:t>ubicación fija. Si hubiese más artefactos de este tipo (por </a:t>
            </a:r>
          </a:p>
          <a:p>
            <a:r>
              <a:rPr lang="es-ES" dirty="0"/>
              <a:t>ejemplo </a:t>
            </a:r>
            <a:r>
              <a:rPr lang="es-ES" dirty="0" err="1"/>
              <a:t>secamanos</a:t>
            </a:r>
            <a:r>
              <a:rPr lang="es-ES" dirty="0"/>
              <a:t>), cada uno debe contar con su propia </a:t>
            </a:r>
          </a:p>
          <a:p>
            <a:r>
              <a:rPr lang="es-ES" dirty="0"/>
              <a:t>boca de tomacorriente y quedará siempre al menos una libre.</a:t>
            </a:r>
          </a:p>
          <a:p>
            <a:r>
              <a:rPr lang="es-ES" dirty="0"/>
              <a:t>0 Toilette: se diferencia del baño porque no posee bañera</a:t>
            </a:r>
          </a:p>
          <a:p>
            <a:r>
              <a:rPr lang="es-ES" dirty="0" smtClean="0"/>
              <a:t>ni receptáculo </a:t>
            </a:r>
            <a:r>
              <a:rPr lang="es-ES" dirty="0"/>
              <a:t>para ducha. </a:t>
            </a:r>
            <a:r>
              <a:rPr lang="es-ES" dirty="0" smtClean="0"/>
              <a:t>En lo referente a la instalación</a:t>
            </a:r>
            <a:endParaRPr lang="es-ES" dirty="0"/>
          </a:p>
          <a:p>
            <a:r>
              <a:rPr lang="es-ES" dirty="0"/>
              <a:t>eléctrica, debe cumplirlos mismos requisitos que un baño.</a:t>
            </a:r>
          </a:p>
          <a:p>
            <a:r>
              <a:rPr lang="es-ES" dirty="0"/>
              <a:t>0 Recepción o vestíbulo: una boca de iluminación de uso </a:t>
            </a:r>
            <a:r>
              <a:rPr lang="es-ES" dirty="0" smtClean="0"/>
              <a:t>ge- </a:t>
            </a:r>
            <a:endParaRPr lang="es-ES" dirty="0"/>
          </a:p>
          <a:p>
            <a:r>
              <a:rPr lang="es-ES" dirty="0" err="1"/>
              <a:t>neral</a:t>
            </a:r>
            <a:r>
              <a:rPr lang="es-ES" dirty="0"/>
              <a:t> cada 9 </a:t>
            </a:r>
            <a:r>
              <a:rPr lang="es-ES" dirty="0" smtClean="0"/>
              <a:t>m²o </a:t>
            </a:r>
            <a:r>
              <a:rPr lang="es-ES" dirty="0"/>
              <a:t>fracción, un tomacorriente de uso general </a:t>
            </a:r>
          </a:p>
          <a:p>
            <a:r>
              <a:rPr lang="es-ES" dirty="0"/>
              <a:t>cada 18 </a:t>
            </a:r>
            <a:r>
              <a:rPr lang="es-ES" dirty="0" smtClean="0"/>
              <a:t>m² </a:t>
            </a:r>
            <a:r>
              <a:rPr lang="es-ES" dirty="0"/>
              <a:t>o fracción y un tomacorriente de uso especial.</a:t>
            </a:r>
          </a:p>
          <a:p>
            <a:r>
              <a:rPr lang="es-ES" dirty="0"/>
              <a:t>0 Pasillo: una boca de iluminación de uso general cada 5 m </a:t>
            </a:r>
          </a:p>
          <a:p>
            <a:r>
              <a:rPr lang="es-ES" dirty="0"/>
              <a:t>de longitud o fracción y una boca de tomacorriente de uso </a:t>
            </a:r>
          </a:p>
          <a:p>
            <a:r>
              <a:rPr lang="es-ES" dirty="0"/>
              <a:t>general cada 5 m de longitud o fracción.</a:t>
            </a:r>
          </a:p>
          <a:p>
            <a:r>
              <a:rPr lang="es-ES" dirty="0"/>
              <a:t>Vista de una sala </a:t>
            </a:r>
          </a:p>
          <a:p>
            <a:r>
              <a:rPr lang="es-ES" dirty="0"/>
              <a:t>de reuniones. Los </a:t>
            </a:r>
          </a:p>
          <a:p>
            <a:r>
              <a:rPr lang="es-ES" dirty="0"/>
              <a:t>tomacorrientes </a:t>
            </a:r>
          </a:p>
          <a:p>
            <a:r>
              <a:rPr lang="es-ES" dirty="0"/>
              <a:t>de uso general y </a:t>
            </a:r>
          </a:p>
          <a:p>
            <a:r>
              <a:rPr lang="es-ES" dirty="0"/>
              <a:t>especial se hallan </a:t>
            </a:r>
          </a:p>
          <a:p>
            <a:r>
              <a:rPr lang="es-ES" dirty="0"/>
              <a:t>ubicados en </a:t>
            </a:r>
            <a:r>
              <a:rPr lang="es-ES" dirty="0" smtClean="0"/>
              <a:t>el piso </a:t>
            </a:r>
            <a:endParaRPr lang="es-ES" dirty="0"/>
          </a:p>
          <a:p>
            <a:r>
              <a:rPr lang="es-ES" dirty="0" smtClean="0"/>
              <a:t>a través </a:t>
            </a:r>
            <a:r>
              <a:rPr lang="es-ES" dirty="0"/>
              <a:t>de piso </a:t>
            </a:r>
          </a:p>
          <a:p>
            <a:r>
              <a:rPr lang="es-ES" dirty="0"/>
              <a:t>ductos </a:t>
            </a:r>
            <a:r>
              <a:rPr lang="es-ES" dirty="0" smtClean="0"/>
              <a:t>y en </a:t>
            </a:r>
            <a:r>
              <a:rPr lang="es-ES" dirty="0"/>
              <a:t>las </a:t>
            </a:r>
          </a:p>
          <a:p>
            <a:r>
              <a:rPr lang="es-ES" dirty="0" err="1" smtClean="0"/>
              <a:t>paredes.deberían</a:t>
            </a:r>
            <a:r>
              <a:rPr lang="es-ES" dirty="0" smtClean="0"/>
              <a:t> cumplir</a:t>
            </a:r>
            <a:endParaRPr lang="es-ES" dirty="0"/>
          </a:p>
          <a:p>
            <a:r>
              <a:rPr lang="es-ES" dirty="0"/>
              <a:t>solado interior.</a:t>
            </a:r>
          </a:p>
          <a:p>
            <a:r>
              <a:rPr lang="es-ES" dirty="0" smtClean="0"/>
              <a:t>neos (solado por debajo del nivel de la calle), la regla- CON las MISMAS</a:t>
            </a:r>
            <a:endParaRPr lang="es-ES" dirty="0"/>
          </a:p>
          <a:p>
            <a:r>
              <a:rPr lang="es-ES" dirty="0"/>
              <a:t>estudio en algunos países), pero la recomendación </a:t>
            </a:r>
            <a:r>
              <a:rPr lang="es-ES" dirty="0" smtClean="0"/>
              <a:t>ge- reglamentaciones </a:t>
            </a:r>
            <a:r>
              <a:rPr lang="es-ES" dirty="0"/>
              <a:t>que</a:t>
            </a:r>
          </a:p>
          <a:p>
            <a:r>
              <a:rPr lang="es-ES" dirty="0" err="1"/>
              <a:t>np</a:t>
            </a:r>
            <a:endParaRPr lang="es-ES" dirty="0"/>
          </a:p>
          <a:p>
            <a:r>
              <a:rPr lang="es-ES" dirty="0"/>
              <a:t>A</a:t>
            </a:r>
          </a:p>
          <a:p>
            <a:r>
              <a:rPr lang="es-ES" dirty="0"/>
              <a:t>a</a:t>
            </a:r>
          </a:p>
          <a:p>
            <a:r>
              <a:rPr lang="es-ES" dirty="0"/>
              <a:t>EY</a:t>
            </a:r>
          </a:p>
          <a:p>
            <a:r>
              <a:rPr lang="es-ES" dirty="0"/>
              <a:t>7</a:t>
            </a:r>
          </a:p>
          <a:p>
            <a:r>
              <a:rPr lang="es-ES" dirty="0" smtClean="0"/>
              <a:t>los extractores de aire para ventilación</a:t>
            </a:r>
            <a:r>
              <a:rPr lang="es-ES" dirty="0"/>
              <a:t>.</a:t>
            </a:r>
          </a:p>
          <a:p>
            <a:r>
              <a:rPr lang="es-ES" dirty="0"/>
              <a:t>Bocas</a:t>
            </a:r>
          </a:p>
          <a:p>
            <a:r>
              <a:rPr lang="es-ES" dirty="0"/>
              <a:t>Asimismo, para el almacén o depósito se establece que la</a:t>
            </a:r>
          </a:p>
          <a:p>
            <a:r>
              <a:rPr lang="es-ES" dirty="0"/>
              <a:t>cantidad mínima de puntos de utilización será de una boca </a:t>
            </a:r>
          </a:p>
          <a:p>
            <a:r>
              <a:rPr lang="es-ES" dirty="0"/>
              <a:t>de alumbrado por cada 25 m o fracción de superficie, una </a:t>
            </a:r>
          </a:p>
          <a:p>
            <a:r>
              <a:rPr lang="es-ES" dirty="0"/>
              <a:t>boca de tomacorriente de uso general cada 10 </a:t>
            </a:r>
            <a:r>
              <a:rPr lang="es-ES" dirty="0" err="1"/>
              <a:t>mo</a:t>
            </a:r>
            <a:r>
              <a:rPr lang="es-ES" dirty="0"/>
              <a:t> fracción </a:t>
            </a:r>
          </a:p>
          <a:p>
            <a:r>
              <a:rPr lang="es-ES" dirty="0"/>
              <a:t>de perímetro y una boca de tomacorriente de uso especial </a:t>
            </a:r>
          </a:p>
          <a:p>
            <a:r>
              <a:rPr lang="es-ES" dirty="0"/>
              <a:t>cada 20 m o fracción de perímetro.</a:t>
            </a:r>
          </a:p>
          <a:p>
            <a:r>
              <a:rPr lang="es-ES" dirty="0"/>
              <a:t>Las bocas de los tomacorrientes deben estar distribuidas </a:t>
            </a:r>
          </a:p>
          <a:p>
            <a:r>
              <a:rPr lang="es-ES" dirty="0"/>
              <a:t>a lo largo de todo el perímetro. Por otra parte, se deben </a:t>
            </a:r>
          </a:p>
          <a:p>
            <a:r>
              <a:rPr lang="es-ES" dirty="0"/>
              <a:t>respetar las condiciones y valores mínimos de iluminación </a:t>
            </a:r>
          </a:p>
          <a:p>
            <a:r>
              <a:rPr lang="es-ES" dirty="0"/>
              <a:t>requeridos por la reglamentación que corresponde a cada</a:t>
            </a:r>
          </a:p>
          <a:p>
            <a:r>
              <a:rPr lang="es-ES" dirty="0"/>
              <a:t>país. La cantidad de bocas de iluminación por instalar será,</a:t>
            </a:r>
          </a:p>
          <a:p>
            <a:r>
              <a:rPr lang="es-ES" dirty="0"/>
              <a:t>como mínimo, la cantidad mayor entre las establecidas por</a:t>
            </a:r>
          </a:p>
          <a:p>
            <a:r>
              <a:rPr lang="es-ES" dirty="0"/>
              <a:t>Recordemos que </a:t>
            </a:r>
            <a:r>
              <a:rPr lang="es-ES" dirty="0" smtClean="0"/>
              <a:t>se define </a:t>
            </a:r>
            <a:r>
              <a:rPr lang="es-ES" dirty="0"/>
              <a:t>como boca al </a:t>
            </a:r>
          </a:p>
          <a:p>
            <a:r>
              <a:rPr lang="es-ES" dirty="0"/>
              <a:t>punto </a:t>
            </a:r>
            <a:r>
              <a:rPr lang="es-ES" dirty="0" smtClean="0"/>
              <a:t>de una línea de </a:t>
            </a:r>
            <a:r>
              <a:rPr lang="es-ES" dirty="0"/>
              <a:t>circuito donde se </a:t>
            </a:r>
          </a:p>
          <a:p>
            <a:r>
              <a:rPr lang="es-ES" dirty="0"/>
              <a:t>conectan </a:t>
            </a:r>
            <a:r>
              <a:rPr lang="es-ES" dirty="0" smtClean="0"/>
              <a:t>los artefactos</a:t>
            </a:r>
            <a:r>
              <a:rPr lang="es-ES" dirty="0"/>
              <a:t>. </a:t>
            </a:r>
            <a:r>
              <a:rPr lang="es-ES" dirty="0" smtClean="0"/>
              <a:t>En el momento </a:t>
            </a:r>
            <a:endParaRPr lang="es-ES" dirty="0"/>
          </a:p>
          <a:p>
            <a:r>
              <a:rPr lang="es-ES" dirty="0" smtClean="0"/>
              <a:t>de planificar </a:t>
            </a:r>
            <a:r>
              <a:rPr lang="es-ES" dirty="0"/>
              <a:t>una instalación eléctrica</a:t>
            </a:r>
          </a:p>
          <a:p>
            <a:r>
              <a:rPr lang="es-ES" dirty="0"/>
              <a:t>no debemos conmutar como bocas los</a:t>
            </a:r>
          </a:p>
          <a:p>
            <a:r>
              <a:rPr lang="es-ES" dirty="0"/>
              <a:t>elementos tales como </a:t>
            </a:r>
            <a:r>
              <a:rPr lang="es-ES" dirty="0" smtClean="0"/>
              <a:t>las cajas de paso</a:t>
            </a:r>
            <a:r>
              <a:rPr lang="es-ES" dirty="0"/>
              <a:t>, </a:t>
            </a:r>
          </a:p>
          <a:p>
            <a:r>
              <a:rPr lang="es-ES" dirty="0" smtClean="0"/>
              <a:t>las cajas </a:t>
            </a:r>
            <a:r>
              <a:rPr lang="es-ES" dirty="0"/>
              <a:t>de derivación </a:t>
            </a:r>
            <a:r>
              <a:rPr lang="es-ES" dirty="0" smtClean="0"/>
              <a:t>ni tampoco </a:t>
            </a:r>
            <a:r>
              <a:rPr lang="es-ES" dirty="0"/>
              <a:t>las</a:t>
            </a:r>
          </a:p>
          <a:p>
            <a:r>
              <a:rPr lang="es-ES" dirty="0"/>
              <a:t>cajas que contienen elementos </a:t>
            </a:r>
          </a:p>
          <a:p>
            <a:r>
              <a:rPr lang="es-ES" dirty="0" smtClean="0"/>
              <a:t>de maniobra o protección</a:t>
            </a:r>
            <a:r>
              <a:rPr lang="es-ES" dirty="0"/>
              <a:t>, como</a:t>
            </a:r>
          </a:p>
          <a:p>
            <a:r>
              <a:rPr lang="es-ES" dirty="0" smtClean="0"/>
              <a:t>los interruptores </a:t>
            </a:r>
            <a:r>
              <a:rPr lang="es-ES" dirty="0"/>
              <a:t>de efecto.</a:t>
            </a:r>
          </a:p>
          <a:p>
            <a:r>
              <a:rPr lang="es-ES" dirty="0"/>
              <a:t>salvedad que todos los tomacorrientes deben estar </a:t>
            </a:r>
            <a:r>
              <a:rPr lang="es-ES" dirty="0" err="1" smtClean="0"/>
              <a:t>ubi</a:t>
            </a:r>
            <a:r>
              <a:rPr lang="es-ES" dirty="0" smtClean="0"/>
              <a:t>- </a:t>
            </a:r>
            <a:r>
              <a:rPr lang="es-ES" dirty="0" err="1" smtClean="0"/>
              <a:t>LOs</a:t>
            </a:r>
            <a:r>
              <a:rPr lang="es-ES" dirty="0" smtClean="0"/>
              <a:t> </a:t>
            </a:r>
            <a:r>
              <a:rPr lang="es-ES" dirty="0"/>
              <a:t>garajes </a:t>
            </a:r>
            <a:r>
              <a:rPr lang="es-ES" dirty="0" err="1"/>
              <a:t>SUDerráneos</a:t>
            </a:r>
            <a:endParaRPr lang="es-ES" dirty="0"/>
          </a:p>
          <a:p>
            <a:r>
              <a:rPr lang="es-ES" dirty="0"/>
              <a:t>cados a no menos de 1,5 m sobre el nivel terminado del </a:t>
            </a:r>
          </a:p>
          <a:p>
            <a:r>
              <a:rPr lang="es-ES" dirty="0"/>
              <a:t>Si se habla de locales destinados a garajes </a:t>
            </a:r>
            <a:r>
              <a:rPr lang="es-ES" dirty="0" err="1" smtClean="0"/>
              <a:t>subterrá</a:t>
            </a:r>
            <a:r>
              <a:rPr lang="es-ES" dirty="0" smtClean="0"/>
              <a:t>- </a:t>
            </a:r>
            <a:endParaRPr lang="es-ES" dirty="0"/>
          </a:p>
          <a:p>
            <a:r>
              <a:rPr lang="es-ES" dirty="0" err="1"/>
              <a:t>mentación</a:t>
            </a:r>
            <a:r>
              <a:rPr lang="es-ES" dirty="0"/>
              <a:t> no los enumera como tales (se encuentra en</a:t>
            </a:r>
          </a:p>
          <a:p>
            <a:r>
              <a:rPr lang="es-ES" dirty="0"/>
              <a:t>Vista de un depósito logístico destinado </a:t>
            </a:r>
            <a:r>
              <a:rPr lang="es-ES" dirty="0" smtClean="0"/>
              <a:t>a almacenar y distribuir </a:t>
            </a:r>
            <a:r>
              <a:rPr lang="es-ES" dirty="0"/>
              <a:t>productos de consumo masivo, con preparación manual de pedidos.</a:t>
            </a:r>
          </a:p>
          <a:p>
            <a:r>
              <a:rPr lang="es-ES" dirty="0"/>
              <a:t>la superficie y los requerimientos que considere la ley o la</a:t>
            </a:r>
          </a:p>
          <a:p>
            <a:r>
              <a:rPr lang="es-ES" dirty="0" err="1"/>
              <a:t>normtiva</a:t>
            </a:r>
            <a:r>
              <a:rPr lang="es-ES" dirty="0"/>
              <a:t> </a:t>
            </a:r>
            <a:r>
              <a:rPr lang="es-ES" dirty="0" smtClean="0"/>
              <a:t>de cada </a:t>
            </a:r>
            <a:r>
              <a:rPr lang="es-ES" dirty="0"/>
              <a:t>país.</a:t>
            </a:r>
          </a:p>
          <a:p>
            <a:r>
              <a:rPr lang="es-ES" dirty="0"/>
              <a:t>En los locales destinados a garajes con solados a nivel de </a:t>
            </a:r>
          </a:p>
          <a:p>
            <a:r>
              <a:rPr lang="es-ES" dirty="0"/>
              <a:t>la calle o por encima de esta, se mantendrán las mismas</a:t>
            </a:r>
          </a:p>
          <a:p>
            <a:r>
              <a:rPr lang="es-ES" dirty="0"/>
              <a:t>condiciones que para los almacenes y depósitos, con la</a:t>
            </a:r>
          </a:p>
          <a:p>
            <a:r>
              <a:rPr lang="es-ES" dirty="0"/>
              <a:t>:</a:t>
            </a:r>
          </a:p>
          <a:p>
            <a:r>
              <a:rPr lang="es-ES" dirty="0"/>
              <a:t>|</a:t>
            </a:r>
          </a:p>
          <a:p>
            <a:r>
              <a:rPr lang="es-ES" dirty="0" err="1"/>
              <a:t>neral</a:t>
            </a:r>
            <a:r>
              <a:rPr lang="es-ES" dirty="0"/>
              <a:t> es que deben cumplir al menos con lo establecido </a:t>
            </a:r>
          </a:p>
          <a:p>
            <a:r>
              <a:rPr lang="es-ES" dirty="0"/>
              <a:t>para cualquier local destinado a garaje sin contar, en lo </a:t>
            </a:r>
          </a:p>
          <a:p>
            <a:r>
              <a:rPr lang="es-ES" dirty="0"/>
              <a:t>que a iluminación se refiere, con el aporte de la </a:t>
            </a:r>
            <a:r>
              <a:rPr lang="es-ES" dirty="0" err="1"/>
              <a:t>ilumi</a:t>
            </a:r>
            <a:r>
              <a:rPr lang="es-ES" dirty="0"/>
              <a:t>-</a:t>
            </a:r>
          </a:p>
          <a:p>
            <a:r>
              <a:rPr lang="es-ES" dirty="0" err="1"/>
              <a:t>ión</a:t>
            </a:r>
            <a:endParaRPr lang="es-ES" dirty="0"/>
          </a:p>
          <a:p>
            <a:r>
              <a:rPr lang="es-ES" dirty="0" err="1"/>
              <a:t>ircuit</a:t>
            </a:r>
            <a:endParaRPr lang="es-ES" dirty="0"/>
          </a:p>
          <a:p>
            <a:r>
              <a:rPr lang="es-ES" dirty="0" smtClean="0"/>
              <a:t>o </a:t>
            </a:r>
            <a:r>
              <a:rPr lang="es-ES" dirty="0" err="1" smtClean="0"/>
              <a:t>nc</a:t>
            </a:r>
            <a:endParaRPr lang="es-ES" dirty="0"/>
          </a:p>
          <a:p>
            <a:r>
              <a:rPr lang="es-ES" dirty="0"/>
              <a:t>1</a:t>
            </a:r>
          </a:p>
          <a:p>
            <a:r>
              <a:rPr lang="es-ES" dirty="0"/>
              <a:t>y </a:t>
            </a:r>
            <a:r>
              <a:rPr lang="es-ES" dirty="0" err="1"/>
              <a:t>trcoronenods</a:t>
            </a:r>
            <a:endParaRPr lang="es-ES" dirty="0"/>
          </a:p>
          <a:p>
            <a:r>
              <a:rPr lang="es-ES" dirty="0" smtClean="0"/>
              <a:t>05 </a:t>
            </a:r>
            <a:r>
              <a:rPr lang="es-ES" dirty="0" err="1" smtClean="0"/>
              <a:t>Jarages</a:t>
            </a:r>
            <a:r>
              <a:rPr lang="es-ES" dirty="0" smtClean="0"/>
              <a:t> CONS </a:t>
            </a:r>
            <a:r>
              <a:rPr lang="es-ES" dirty="0" err="1" smtClean="0"/>
              <a:t>rul</a:t>
            </a:r>
            <a:r>
              <a:rPr lang="es-ES" dirty="0" smtClean="0"/>
              <a:t> 05 </a:t>
            </a:r>
            <a:endParaRPr lang="es-ES" dirty="0"/>
          </a:p>
          <a:p>
            <a:r>
              <a:rPr lang="es-ES" dirty="0" err="1"/>
              <a:t>Mel</a:t>
            </a:r>
            <a:r>
              <a:rPr lang="es-ES" dirty="0"/>
              <a:t> </a:t>
            </a:r>
            <a:r>
              <a:rPr lang="es-ES" dirty="0" smtClean="0"/>
              <a:t>de la </a:t>
            </a:r>
            <a:r>
              <a:rPr lang="es-ES" dirty="0" err="1" smtClean="0"/>
              <a:t>call</a:t>
            </a:r>
            <a:r>
              <a:rPr lang="es-ES" dirty="0"/>
              <a:t>.</a:t>
            </a:r>
          </a:p>
          <a:p>
            <a:r>
              <a:rPr lang="es-ES" dirty="0"/>
              <a:t>exterior</a:t>
            </a:r>
            <a:r>
              <a:rPr lang="es-ES" dirty="0" smtClean="0"/>
              <a:t>. Asimismo, </a:t>
            </a:r>
            <a:r>
              <a:rPr lang="es-ES" dirty="0" err="1" smtClean="0"/>
              <a:t>deb</a:t>
            </a:r>
            <a:endParaRPr lang="es-ES" dirty="0"/>
          </a:p>
          <a:p>
            <a:r>
              <a:rPr lang="es-ES" dirty="0"/>
              <a:t>Í0126_</a:t>
            </a:r>
          </a:p>
          <a:p>
            <a:r>
              <a:rPr lang="es-ES" dirty="0"/>
              <a:t>CLASE 18 </a:t>
            </a:r>
          </a:p>
          <a:p>
            <a:r>
              <a:rPr lang="es-ES" dirty="0"/>
              <a:t>AMBAMAALA MALA</a:t>
            </a:r>
          </a:p>
          <a:p>
            <a:r>
              <a:rPr lang="es-ES" dirty="0"/>
              <a:t>VIVO</a:t>
            </a:r>
          </a:p>
          <a:p>
            <a:r>
              <a:rPr lang="es-ES" dirty="0"/>
              <a:t>Estacionamiento</a:t>
            </a:r>
          </a:p>
          <a:p>
            <a:r>
              <a:rPr lang="es-ES" dirty="0"/>
              <a:t>en </a:t>
            </a:r>
            <a:r>
              <a:rPr lang="es-ES" dirty="0" smtClean="0"/>
              <a:t>el que </a:t>
            </a:r>
            <a:r>
              <a:rPr lang="es-ES" dirty="0"/>
              <a:t>se </a:t>
            </a:r>
          </a:p>
          <a:p>
            <a:r>
              <a:rPr lang="es-ES" dirty="0"/>
              <a:t>aprecian las </a:t>
            </a:r>
          </a:p>
          <a:p>
            <a:r>
              <a:rPr lang="es-ES" dirty="0"/>
              <a:t>instalaciones </a:t>
            </a:r>
          </a:p>
          <a:p>
            <a:r>
              <a:rPr lang="es-ES" dirty="0"/>
              <a:t>realizadas en </a:t>
            </a:r>
          </a:p>
          <a:p>
            <a:r>
              <a:rPr lang="es-ES" dirty="0"/>
              <a:t>forma externa, </a:t>
            </a:r>
          </a:p>
          <a:p>
            <a:r>
              <a:rPr lang="es-ES" dirty="0"/>
              <a:t>tanto las de </a:t>
            </a:r>
          </a:p>
          <a:p>
            <a:r>
              <a:rPr lang="es-ES" dirty="0"/>
              <a:t>iluminación</a:t>
            </a:r>
          </a:p>
          <a:p>
            <a:r>
              <a:rPr lang="es-ES" dirty="0"/>
              <a:t>como las de </a:t>
            </a:r>
          </a:p>
          <a:p>
            <a:r>
              <a:rPr lang="es-ES" dirty="0"/>
              <a:t>ventilación y </a:t>
            </a:r>
          </a:p>
          <a:p>
            <a:r>
              <a:rPr lang="es-ES" dirty="0"/>
              <a:t>lucha contra </a:t>
            </a:r>
          </a:p>
          <a:p>
            <a:r>
              <a:rPr lang="es-ES" dirty="0"/>
              <a:t>incendios.</a:t>
            </a:r>
          </a:p>
          <a:p>
            <a:r>
              <a:rPr lang="es-ES" dirty="0"/>
              <a:t>Consideremos que cuando </a:t>
            </a:r>
          </a:p>
          <a:p>
            <a:r>
              <a:rPr lang="es-ES" dirty="0"/>
              <a:t>hablamos </a:t>
            </a:r>
            <a:r>
              <a:rPr lang="es-ES" dirty="0" smtClean="0"/>
              <a:t>de </a:t>
            </a:r>
            <a:r>
              <a:rPr lang="es-ES" dirty="0" err="1" smtClean="0"/>
              <a:t>garages</a:t>
            </a:r>
            <a:r>
              <a:rPr lang="es-ES" dirty="0" smtClean="0"/>
              <a:t> </a:t>
            </a:r>
            <a:endParaRPr lang="es-ES" dirty="0"/>
          </a:p>
          <a:p>
            <a:r>
              <a:rPr lang="es-ES" dirty="0"/>
              <a:t>podemos estar refiriéndonos </a:t>
            </a:r>
          </a:p>
          <a:p>
            <a:r>
              <a:rPr lang="es-ES" dirty="0" smtClean="0"/>
              <a:t>a espacios </a:t>
            </a:r>
            <a:r>
              <a:rPr lang="es-ES" dirty="0"/>
              <a:t>para guardar</a:t>
            </a:r>
          </a:p>
          <a:p>
            <a:r>
              <a:rPr lang="es-ES" dirty="0"/>
              <a:t>coches </a:t>
            </a:r>
            <a:r>
              <a:rPr lang="es-ES" dirty="0" smtClean="0"/>
              <a:t>0 a los talleres</a:t>
            </a:r>
            <a:endParaRPr lang="es-ES" dirty="0"/>
          </a:p>
          <a:p>
            <a:r>
              <a:rPr lang="es-ES" dirty="0" smtClean="0"/>
              <a:t>en donde se efectúa </a:t>
            </a:r>
            <a:r>
              <a:rPr lang="es-ES" dirty="0"/>
              <a:t>la </a:t>
            </a:r>
          </a:p>
          <a:p>
            <a:r>
              <a:rPr lang="es-ES" dirty="0"/>
              <a:t>reparación </a:t>
            </a:r>
            <a:r>
              <a:rPr lang="es-ES" dirty="0" smtClean="0"/>
              <a:t>de automóviles</a:t>
            </a:r>
            <a:r>
              <a:rPr lang="es-ES" dirty="0"/>
              <a:t>.</a:t>
            </a:r>
          </a:p>
          <a:p>
            <a:r>
              <a:rPr lang="es-ES" dirty="0"/>
              <a:t>Típica playa de </a:t>
            </a:r>
            <a:r>
              <a:rPr lang="es-ES" dirty="0" err="1"/>
              <a:t>estacionamient</a:t>
            </a:r>
            <a:endParaRPr lang="es-ES" dirty="0"/>
          </a:p>
          <a:p>
            <a:r>
              <a:rPr lang="es-ES" dirty="0"/>
              <a:t>(garaje, guardacoches).En todos estos casos, si las instalaciones se realizan a la </a:t>
            </a:r>
          </a:p>
          <a:p>
            <a:r>
              <a:rPr lang="es-ES" dirty="0"/>
              <a:t>vista, es decir, no están embutidas, las cañerías y </a:t>
            </a:r>
            <a:r>
              <a:rPr lang="es-ES" dirty="0" smtClean="0"/>
              <a:t>acceso- </a:t>
            </a:r>
            <a:endParaRPr lang="es-ES" dirty="0"/>
          </a:p>
          <a:p>
            <a:r>
              <a:rPr lang="es-ES" dirty="0" err="1"/>
              <a:t>rios</a:t>
            </a:r>
            <a:r>
              <a:rPr lang="es-ES" dirty="0"/>
              <a:t> de montaje deben ser metálicos a fin de brindar </a:t>
            </a:r>
            <a:r>
              <a:rPr lang="es-ES" dirty="0" smtClean="0"/>
              <a:t>pro- </a:t>
            </a:r>
            <a:endParaRPr lang="es-ES" dirty="0"/>
          </a:p>
          <a:p>
            <a:r>
              <a:rPr lang="es-ES" dirty="0" err="1"/>
              <a:t>tección</a:t>
            </a:r>
            <a:r>
              <a:rPr lang="es-ES" dirty="0"/>
              <a:t> mecánica a las instalaciones eléctricas.</a:t>
            </a:r>
          </a:p>
          <a:p>
            <a:r>
              <a:rPr lang="es-ES" dirty="0"/>
              <a:t>Al hablar de garajes, debemos tener en cuenta dos </a:t>
            </a:r>
            <a:r>
              <a:rPr lang="es-ES" dirty="0" smtClean="0"/>
              <a:t>as- </a:t>
            </a:r>
            <a:endParaRPr lang="es-ES" dirty="0"/>
          </a:p>
          <a:p>
            <a:r>
              <a:rPr lang="es-ES" dirty="0" err="1"/>
              <a:t>pectos</a:t>
            </a:r>
            <a:r>
              <a:rPr lang="es-ES" dirty="0"/>
              <a:t> de acuerdo con el país en que nos ubiquemos. </a:t>
            </a:r>
          </a:p>
          <a:p>
            <a:r>
              <a:rPr lang="es-ES" dirty="0"/>
              <a:t>Podemos estar hablando de espacios guardacoches o </a:t>
            </a:r>
          </a:p>
          <a:p>
            <a:r>
              <a:rPr lang="es-ES" dirty="0"/>
              <a:t>referirnos a talleres destinados a la reparación de </a:t>
            </a:r>
            <a:r>
              <a:rPr lang="es-ES" dirty="0" smtClean="0"/>
              <a:t>auto- </a:t>
            </a:r>
            <a:endParaRPr lang="es-ES" dirty="0"/>
          </a:p>
          <a:p>
            <a:r>
              <a:rPr lang="es-ES" dirty="0"/>
              <a:t>móviles en todas sus formas (talleres de chapa y pintura,</a:t>
            </a:r>
          </a:p>
          <a:p>
            <a:r>
              <a:rPr lang="es-ES" dirty="0"/>
              <a:t>mecánicos</a:t>
            </a:r>
            <a:r>
              <a:rPr lang="es-ES" dirty="0" smtClean="0"/>
              <a:t>, de electricidad del automóvil, de </a:t>
            </a:r>
            <a:r>
              <a:rPr lang="es-ES" dirty="0" err="1" smtClean="0"/>
              <a:t>reparacio</a:t>
            </a:r>
            <a:r>
              <a:rPr lang="es-ES" dirty="0" smtClean="0"/>
              <a:t>- </a:t>
            </a:r>
            <a:endParaRPr lang="es-ES" dirty="0"/>
          </a:p>
          <a:p>
            <a:r>
              <a:rPr lang="es-ES" dirty="0" err="1"/>
              <a:t>nes</a:t>
            </a:r>
            <a:r>
              <a:rPr lang="es-ES" dirty="0"/>
              <a:t> </a:t>
            </a:r>
            <a:r>
              <a:rPr lang="es-ES" dirty="0" smtClean="0"/>
              <a:t>de cubiertas</a:t>
            </a:r>
            <a:r>
              <a:rPr lang="es-ES" dirty="0"/>
              <a:t>, etcétera).</a:t>
            </a:r>
          </a:p>
          <a:p>
            <a:r>
              <a:rPr lang="es-ES" dirty="0" smtClean="0"/>
              <a:t>Para cada uno de estos se aplican, además de las </a:t>
            </a:r>
            <a:r>
              <a:rPr lang="es-ES" dirty="0" err="1" smtClean="0"/>
              <a:t>nor</a:t>
            </a:r>
            <a:r>
              <a:rPr lang="es-ES" dirty="0" smtClean="0"/>
              <a:t>- </a:t>
            </a:r>
            <a:endParaRPr lang="es-ES" dirty="0"/>
          </a:p>
          <a:p>
            <a:r>
              <a:rPr lang="es-ES" dirty="0" smtClean="0"/>
              <a:t>mas generales de garajes, las especiales de acuerdo a </a:t>
            </a:r>
            <a:endParaRPr lang="es-ES" dirty="0"/>
          </a:p>
          <a:p>
            <a:r>
              <a:rPr lang="es-ES" dirty="0" smtClean="0"/>
              <a:t>la actividad desarrollada en el lugar</a:t>
            </a:r>
            <a:r>
              <a:rPr lang="es-ES" dirty="0"/>
              <a:t>, teniendo </a:t>
            </a:r>
            <a:r>
              <a:rPr lang="es-ES" dirty="0" smtClean="0"/>
              <a:t>en cuenta </a:t>
            </a:r>
            <a:endParaRPr lang="es-ES" dirty="0"/>
          </a:p>
          <a:p>
            <a:r>
              <a:rPr lang="es-ES" dirty="0" smtClean="0"/>
              <a:t>lo establecido en la reglamentación que corresponde a </a:t>
            </a:r>
            <a:endParaRPr lang="es-ES" dirty="0"/>
          </a:p>
          <a:p>
            <a:r>
              <a:rPr lang="es-ES" dirty="0"/>
              <a:t>cada país</a:t>
            </a:r>
            <a:r>
              <a:rPr lang="es-ES" dirty="0" smtClean="0"/>
              <a:t>, en lo concerniente a niveles de ¡</a:t>
            </a:r>
            <a:r>
              <a:rPr lang="es-ES" dirty="0"/>
              <a:t>iluminación </a:t>
            </a:r>
            <a:r>
              <a:rPr lang="es-ES" dirty="0" smtClean="0"/>
              <a:t>re- </a:t>
            </a:r>
            <a:endParaRPr lang="es-ES" dirty="0"/>
          </a:p>
          <a:p>
            <a:r>
              <a:rPr lang="es-ES" dirty="0"/>
              <a:t>queridos, extracción </a:t>
            </a:r>
            <a:r>
              <a:rPr lang="es-ES" dirty="0" smtClean="0"/>
              <a:t>de humos y vapores</a:t>
            </a:r>
            <a:r>
              <a:rPr lang="es-ES" dirty="0"/>
              <a:t>, etcétera. </a:t>
            </a:r>
          </a:p>
          <a:p>
            <a:r>
              <a:rPr lang="es-ES" dirty="0"/>
              <a:t>Asimismo</a:t>
            </a:r>
            <a:r>
              <a:rPr lang="es-ES" dirty="0" smtClean="0"/>
              <a:t>, en estos casos, además de los </a:t>
            </a:r>
            <a:r>
              <a:rPr lang="es-ES" dirty="0" err="1" smtClean="0"/>
              <a:t>tomacorrien</a:t>
            </a:r>
            <a:r>
              <a:rPr lang="es-ES" dirty="0" smtClean="0"/>
              <a:t>- </a:t>
            </a:r>
            <a:endParaRPr lang="es-ES" dirty="0"/>
          </a:p>
          <a:p>
            <a:r>
              <a:rPr lang="es-ES" dirty="0" err="1" smtClean="0"/>
              <a:t>tes</a:t>
            </a:r>
            <a:r>
              <a:rPr lang="es-ES" dirty="0" smtClean="0"/>
              <a:t> de uso general y especial especificados, se deberá </a:t>
            </a:r>
            <a:endParaRPr lang="es-ES" dirty="0"/>
          </a:p>
          <a:p>
            <a:r>
              <a:rPr lang="es-ES" dirty="0"/>
              <a:t>contar </a:t>
            </a:r>
            <a:r>
              <a:rPr lang="es-ES" dirty="0" smtClean="0"/>
              <a:t>con circuitos de uso específico </a:t>
            </a:r>
            <a:r>
              <a:rPr lang="es-ES" dirty="0"/>
              <a:t>para</a:t>
            </a:r>
            <a:r>
              <a:rPr lang="es-ES" dirty="0" smtClean="0"/>
              <a:t>, por ejemplo</a:t>
            </a:r>
            <a:r>
              <a:rPr lang="es-ES" dirty="0"/>
              <a:t>, </a:t>
            </a:r>
          </a:p>
          <a:p>
            <a:r>
              <a:rPr lang="es-ES" dirty="0"/>
              <a:t>cámaras </a:t>
            </a:r>
            <a:r>
              <a:rPr lang="es-ES" dirty="0" smtClean="0"/>
              <a:t>de pintura, extractores de vapores y humos</a:t>
            </a:r>
            <a:r>
              <a:rPr lang="es-ES" dirty="0"/>
              <a:t>, </a:t>
            </a:r>
            <a:r>
              <a:rPr lang="es-ES" dirty="0" err="1" smtClean="0"/>
              <a:t>ca</a:t>
            </a:r>
            <a:r>
              <a:rPr lang="es-ES" dirty="0" smtClean="0"/>
              <a:t>- </a:t>
            </a:r>
            <a:endParaRPr lang="es-ES" dirty="0"/>
          </a:p>
          <a:p>
            <a:r>
              <a:rPr lang="es-ES" dirty="0" err="1"/>
              <a:t>lefactores</a:t>
            </a:r>
            <a:r>
              <a:rPr lang="es-ES" dirty="0" smtClean="0"/>
              <a:t>, compresores</a:t>
            </a:r>
            <a:r>
              <a:rPr lang="es-ES" dirty="0"/>
              <a:t>, </a:t>
            </a:r>
            <a:r>
              <a:rPr lang="es-ES" dirty="0" smtClean="0"/>
              <a:t>y todo otro equipo que necesita </a:t>
            </a:r>
            <a:endParaRPr lang="es-ES" dirty="0"/>
          </a:p>
          <a:p>
            <a:r>
              <a:rPr lang="es-ES" dirty="0"/>
              <a:t>ser alimentado con electricidad </a:t>
            </a:r>
            <a:r>
              <a:rPr lang="es-ES" dirty="0" smtClean="0"/>
              <a:t>y que </a:t>
            </a:r>
            <a:r>
              <a:rPr lang="es-ES" dirty="0"/>
              <a:t>no sea una máquina </a:t>
            </a:r>
          </a:p>
          <a:p>
            <a:r>
              <a:rPr lang="es-ES" dirty="0"/>
              <a:t>manual </a:t>
            </a:r>
            <a:r>
              <a:rPr lang="es-ES" dirty="0" smtClean="0"/>
              <a:t>y portátil, como </a:t>
            </a:r>
            <a:r>
              <a:rPr lang="es-ES" dirty="0"/>
              <a:t>por ejemplo un taladro </a:t>
            </a:r>
            <a:r>
              <a:rPr lang="es-ES" dirty="0" smtClean="0"/>
              <a:t>de mano </a:t>
            </a:r>
            <a:r>
              <a:rPr lang="es-ES" dirty="0"/>
              <a:t>o </a:t>
            </a:r>
          </a:p>
          <a:p>
            <a:r>
              <a:rPr lang="es-ES" dirty="0" smtClean="0"/>
              <a:t>una pulidora</a:t>
            </a:r>
            <a:r>
              <a:rPr lang="es-ES" dirty="0"/>
              <a:t>.</a:t>
            </a:r>
          </a:p>
          <a:p>
            <a:r>
              <a:rPr lang="es-ES" dirty="0"/>
              <a:t>A &gt; </a:t>
            </a:r>
            <a:r>
              <a:rPr lang="es-ES" dirty="0" smtClean="0"/>
              <a:t>2 </a:t>
            </a:r>
            <a:r>
              <a:rPr lang="es-ES" dirty="0" err="1" smtClean="0"/>
              <a:t>zz</a:t>
            </a:r>
            <a:r>
              <a:rPr lang="es-ES" dirty="0" smtClean="0"/>
              <a:t> y =</a:t>
            </a:r>
            <a:endParaRPr lang="es-ES" dirty="0"/>
          </a:p>
          <a:p>
            <a:r>
              <a:rPr lang="es-ES" dirty="0"/>
              <a:t>Requisitos </a:t>
            </a:r>
            <a:r>
              <a:rPr lang="es-ES" dirty="0" smtClean="0"/>
              <a:t>para locales </a:t>
            </a:r>
            <a:endParaRPr lang="es-ES" dirty="0"/>
          </a:p>
          <a:p>
            <a:r>
              <a:rPr lang="es-ES" dirty="0"/>
              <a:t>comerciales</a:t>
            </a:r>
          </a:p>
          <a:p>
            <a:r>
              <a:rPr lang="es-ES" dirty="0" smtClean="0"/>
              <a:t>Tal como </a:t>
            </a:r>
            <a:r>
              <a:rPr lang="es-ES" dirty="0"/>
              <a:t>hemos visto </a:t>
            </a:r>
            <a:r>
              <a:rPr lang="es-ES" dirty="0" smtClean="0"/>
              <a:t>a lo largo </a:t>
            </a:r>
            <a:r>
              <a:rPr lang="es-ES" dirty="0"/>
              <a:t>de</a:t>
            </a:r>
          </a:p>
          <a:p>
            <a:r>
              <a:rPr lang="es-ES" dirty="0" smtClean="0"/>
              <a:t>las clases</a:t>
            </a:r>
            <a:r>
              <a:rPr lang="es-ES" dirty="0"/>
              <a:t>, cada circuito </a:t>
            </a:r>
            <a:r>
              <a:rPr lang="es-ES" dirty="0" smtClean="0"/>
              <a:t>tiene un </a:t>
            </a:r>
            <a:endParaRPr lang="es-ES" dirty="0"/>
          </a:p>
          <a:p>
            <a:r>
              <a:rPr lang="es-ES" dirty="0"/>
              <a:t>requerimiento específico </a:t>
            </a:r>
            <a:r>
              <a:rPr lang="es-ES" dirty="0" smtClean="0"/>
              <a:t>en lo referente </a:t>
            </a:r>
            <a:endParaRPr lang="es-ES" dirty="0"/>
          </a:p>
          <a:p>
            <a:r>
              <a:rPr lang="es-ES" dirty="0" smtClean="0"/>
              <a:t>a secciones </a:t>
            </a:r>
            <a:r>
              <a:rPr lang="es-ES" dirty="0"/>
              <a:t>de cables </a:t>
            </a:r>
            <a:r>
              <a:rPr lang="es-ES" dirty="0" smtClean="0"/>
              <a:t>y protecciones </a:t>
            </a:r>
            <a:endParaRPr lang="es-ES" dirty="0"/>
          </a:p>
          <a:p>
            <a:r>
              <a:rPr lang="es-ES" dirty="0"/>
              <a:t>por instalar</a:t>
            </a:r>
            <a:r>
              <a:rPr lang="es-ES" dirty="0" smtClean="0"/>
              <a:t>. Si bien la norma </a:t>
            </a:r>
            <a:r>
              <a:rPr lang="es-ES" dirty="0"/>
              <a:t>mexicana</a:t>
            </a:r>
          </a:p>
          <a:p>
            <a:r>
              <a:rPr lang="es-ES" dirty="0"/>
              <a:t>denomina a los conductores por código </a:t>
            </a:r>
          </a:p>
          <a:p>
            <a:r>
              <a:rPr lang="es-ES" dirty="0"/>
              <a:t>AWG y en la Argentina se los denomina</a:t>
            </a:r>
          </a:p>
          <a:p>
            <a:r>
              <a:rPr lang="es-ES" dirty="0"/>
              <a:t>por </a:t>
            </a:r>
            <a:r>
              <a:rPr lang="es-ES" dirty="0" smtClean="0"/>
              <a:t>la sección </a:t>
            </a:r>
            <a:r>
              <a:rPr lang="es-ES" dirty="0"/>
              <a:t>(</a:t>
            </a:r>
            <a:r>
              <a:rPr lang="es-ES" dirty="0" smtClean="0"/>
              <a:t>en mm²), </a:t>
            </a:r>
            <a:r>
              <a:rPr lang="es-ES" dirty="0"/>
              <a:t>debemos </a:t>
            </a:r>
          </a:p>
          <a:p>
            <a:r>
              <a:rPr lang="es-ES" dirty="0"/>
              <a:t>tener presente que </a:t>
            </a:r>
            <a:r>
              <a:rPr lang="es-ES" dirty="0" smtClean="0"/>
              <a:t>el tipo o las </a:t>
            </a:r>
            <a:endParaRPr lang="es-ES" dirty="0"/>
          </a:p>
          <a:p>
            <a:r>
              <a:rPr lang="es-ES" dirty="0"/>
              <a:t>secciones indicadas son siempre las </a:t>
            </a:r>
          </a:p>
          <a:p>
            <a:r>
              <a:rPr lang="es-ES" dirty="0"/>
              <a:t>mínimas admisibles para </a:t>
            </a:r>
            <a:r>
              <a:rPr lang="es-ES" dirty="0" smtClean="0"/>
              <a:t>el uso </a:t>
            </a:r>
            <a:r>
              <a:rPr lang="es-ES" dirty="0"/>
              <a:t>que </a:t>
            </a:r>
          </a:p>
          <a:p>
            <a:r>
              <a:rPr lang="es-ES" dirty="0" smtClean="0"/>
              <a:t>se pretende </a:t>
            </a:r>
            <a:r>
              <a:rPr lang="es-ES" dirty="0"/>
              <a:t>darles.</a:t>
            </a:r>
          </a:p>
          <a:p>
            <a:r>
              <a:rPr lang="es-ES" dirty="0" smtClean="0"/>
              <a:t>El elemento </a:t>
            </a:r>
            <a:r>
              <a:rPr lang="es-ES" dirty="0"/>
              <a:t>que debemos tener en </a:t>
            </a:r>
          </a:p>
          <a:p>
            <a:r>
              <a:rPr lang="es-ES" dirty="0"/>
              <a:t>cuenta siempre, </a:t>
            </a:r>
            <a:r>
              <a:rPr lang="es-ES" dirty="0" smtClean="0"/>
              <a:t>y eso </a:t>
            </a:r>
            <a:r>
              <a:rPr lang="es-ES" dirty="0"/>
              <a:t>es común </a:t>
            </a:r>
            <a:r>
              <a:rPr lang="es-ES" dirty="0" smtClean="0"/>
              <a:t>a todas </a:t>
            </a:r>
            <a:endParaRPr lang="es-ES" dirty="0"/>
          </a:p>
          <a:p>
            <a:r>
              <a:rPr lang="es-ES" dirty="0" smtClean="0"/>
              <a:t>las normas</a:t>
            </a:r>
            <a:r>
              <a:rPr lang="es-ES" dirty="0"/>
              <a:t>, </a:t>
            </a:r>
            <a:r>
              <a:rPr lang="es-ES" dirty="0" smtClean="0"/>
              <a:t>es la corriente </a:t>
            </a:r>
            <a:r>
              <a:rPr lang="es-ES" dirty="0"/>
              <a:t>que alimenta </a:t>
            </a:r>
          </a:p>
          <a:p>
            <a:r>
              <a:rPr lang="es-ES" dirty="0" smtClean="0"/>
              <a:t>a las cargas. Esta </a:t>
            </a:r>
            <a:r>
              <a:rPr lang="es-ES" dirty="0"/>
              <a:t>determinará </a:t>
            </a:r>
            <a:r>
              <a:rPr lang="es-ES" dirty="0" smtClean="0"/>
              <a:t>el tipo de </a:t>
            </a:r>
            <a:endParaRPr lang="es-ES" dirty="0"/>
          </a:p>
          <a:p>
            <a:r>
              <a:rPr lang="es-ES" dirty="0"/>
              <a:t>cable que </a:t>
            </a:r>
            <a:r>
              <a:rPr lang="es-ES" dirty="0" smtClean="0"/>
              <a:t>se debe </a:t>
            </a:r>
            <a:r>
              <a:rPr lang="es-ES" dirty="0"/>
              <a:t>emplear (</a:t>
            </a:r>
            <a:r>
              <a:rPr lang="es-ES" dirty="0" smtClean="0"/>
              <a:t>en definitiva </a:t>
            </a:r>
            <a:endParaRPr lang="es-ES" dirty="0"/>
          </a:p>
          <a:p>
            <a:r>
              <a:rPr lang="es-ES" dirty="0" smtClean="0"/>
              <a:t>su sección</a:t>
            </a:r>
            <a:r>
              <a:rPr lang="es-ES" dirty="0"/>
              <a:t>) independientemente de qué </a:t>
            </a:r>
          </a:p>
          <a:p>
            <a:r>
              <a:rPr lang="es-ES" dirty="0"/>
              <a:t>sistema </a:t>
            </a:r>
            <a:r>
              <a:rPr lang="es-ES" dirty="0" smtClean="0"/>
              <a:t>de nomenclatura se utilice</a:t>
            </a:r>
            <a:r>
              <a:rPr lang="es-ES" dirty="0"/>
              <a:t>.</a:t>
            </a:r>
          </a:p>
          <a:p>
            <a:r>
              <a:rPr lang="es-ES" dirty="0"/>
              <a:t>Así por ejemplo, </a:t>
            </a:r>
            <a:r>
              <a:rPr lang="es-ES" dirty="0" smtClean="0"/>
              <a:t>la sección </a:t>
            </a:r>
            <a:r>
              <a:rPr lang="es-ES" dirty="0"/>
              <a:t>mínima para </a:t>
            </a:r>
          </a:p>
          <a:p>
            <a:r>
              <a:rPr lang="es-ES" dirty="0" smtClean="0"/>
              <a:t>la Argentina es de 2,5 mm² </a:t>
            </a:r>
            <a:r>
              <a:rPr lang="es-ES" dirty="0"/>
              <a:t>para circuitos </a:t>
            </a:r>
          </a:p>
          <a:p>
            <a:r>
              <a:rPr lang="es-ES" dirty="0" smtClean="0"/>
              <a:t>de uso </a:t>
            </a:r>
            <a:r>
              <a:rPr lang="es-ES" dirty="0"/>
              <a:t>general, mientras que </a:t>
            </a:r>
            <a:r>
              <a:rPr lang="es-ES" dirty="0" smtClean="0"/>
              <a:t>en México </a:t>
            </a:r>
            <a:endParaRPr lang="es-ES" dirty="0"/>
          </a:p>
          <a:p>
            <a:r>
              <a:rPr lang="es-ES" dirty="0"/>
              <a:t>se emplean </a:t>
            </a:r>
            <a:r>
              <a:rPr lang="es-ES" dirty="0" smtClean="0"/>
              <a:t>para los mismos </a:t>
            </a:r>
            <a:r>
              <a:rPr lang="es-ES" dirty="0"/>
              <a:t>circuitos </a:t>
            </a:r>
          </a:p>
          <a:p>
            <a:r>
              <a:rPr lang="es-ES" dirty="0"/>
              <a:t>cables AWG </a:t>
            </a:r>
            <a:r>
              <a:rPr lang="es-ES" dirty="0" smtClean="0"/>
              <a:t>14 (</a:t>
            </a:r>
            <a:r>
              <a:rPr lang="es-ES" dirty="0"/>
              <a:t>sección de 2,08 mm).</a:t>
            </a:r>
          </a:p>
          <a:p>
            <a:r>
              <a:rPr lang="es-ES" dirty="0"/>
              <a:t>12</a:t>
            </a:r>
          </a:p>
          <a:p>
            <a:r>
              <a:rPr lang="es-ES" dirty="0"/>
              <a:t>CLASE 18</a:t>
            </a:r>
          </a:p>
          <a:p>
            <a:r>
              <a:rPr lang="es-ES" dirty="0"/>
              <a:t>A</a:t>
            </a:r>
          </a:p>
          <a:p>
            <a:r>
              <a:rPr lang="es-ES" dirty="0" err="1"/>
              <a:t>pu</a:t>
            </a:r>
            <a:endParaRPr lang="es-ES" dirty="0"/>
          </a:p>
          <a:p>
            <a:r>
              <a:rPr lang="es-ES" dirty="0"/>
              <a:t>MI</a:t>
            </a:r>
          </a:p>
          <a:p>
            <a:r>
              <a:rPr lang="es-ES" dirty="0"/>
              <a:t>Taller mecánico de automóviles. Se pueden apreciar las instalaciones eléctricas por encima de 1,5 m </a:t>
            </a:r>
            <a:r>
              <a:rPr lang="es-ES" dirty="0" smtClean="0"/>
              <a:t>y en </a:t>
            </a:r>
            <a:r>
              <a:rPr lang="es-ES" dirty="0"/>
              <a:t>cañería de hierro.</a:t>
            </a:r>
          </a:p>
          <a:p>
            <a:r>
              <a:rPr lang="es-ES" dirty="0"/>
              <a:t>PA110128_</a:t>
            </a:r>
          </a:p>
          <a:p>
            <a:r>
              <a:rPr lang="es-ES" dirty="0"/>
              <a:t>CLASE 18</a:t>
            </a:r>
          </a:p>
          <a:p>
            <a:r>
              <a:rPr lang="es-ES" dirty="0"/>
              <a:t>AAAAMAL 1 2dA</a:t>
            </a:r>
          </a:p>
          <a:p>
            <a:r>
              <a:rPr lang="es-ES" dirty="0"/>
              <a:t>VIV</a:t>
            </a:r>
          </a:p>
          <a:p>
            <a:r>
              <a:rPr lang="es-ES" dirty="0"/>
              <a:t>Vista del interior de un aula de colegio.</a:t>
            </a:r>
          </a:p>
          <a:p>
            <a:r>
              <a:rPr lang="es-ES" dirty="0"/>
              <a:t>Establecimientos </a:t>
            </a:r>
          </a:p>
          <a:p>
            <a:r>
              <a:rPr lang="es-ES" dirty="0"/>
              <a:t>educacionales</a:t>
            </a:r>
          </a:p>
          <a:p>
            <a:r>
              <a:rPr lang="es-ES" dirty="0"/>
              <a:t>Dentro de los locales comerciales, es decir, los que no son </a:t>
            </a:r>
          </a:p>
          <a:p>
            <a:r>
              <a:rPr lang="es-ES" dirty="0"/>
              <a:t>destinados a vivienda, existe un grupo particular: los </a:t>
            </a:r>
            <a:r>
              <a:rPr lang="es-ES" dirty="0" err="1" smtClean="0"/>
              <a:t>desti</a:t>
            </a:r>
            <a:r>
              <a:rPr lang="es-ES" dirty="0" smtClean="0"/>
              <a:t>- </a:t>
            </a:r>
            <a:endParaRPr lang="es-ES" dirty="0"/>
          </a:p>
          <a:p>
            <a:r>
              <a:rPr lang="es-ES" dirty="0"/>
              <a:t>nados a la enseñanza. Estos son los establecimientos </a:t>
            </a:r>
            <a:r>
              <a:rPr lang="es-ES" dirty="0" err="1" smtClean="0"/>
              <a:t>edu</a:t>
            </a:r>
            <a:r>
              <a:rPr lang="es-ES" dirty="0" smtClean="0"/>
              <a:t>- </a:t>
            </a:r>
            <a:endParaRPr lang="es-ES" dirty="0"/>
          </a:p>
          <a:p>
            <a:r>
              <a:rPr lang="es-ES" dirty="0" err="1"/>
              <a:t>cacionales</a:t>
            </a:r>
            <a:r>
              <a:rPr lang="es-ES" dirty="0"/>
              <a:t>, que incluyen escuelas, colegios, universidades, </a:t>
            </a:r>
          </a:p>
          <a:p>
            <a:r>
              <a:rPr lang="es-ES" dirty="0"/>
              <a:t>jardines maternales, academias de enseñanza, talleres de </a:t>
            </a:r>
          </a:p>
          <a:p>
            <a:r>
              <a:rPr lang="es-ES" dirty="0"/>
              <a:t>capacitación y, en general, todo aquel lugar destinado a</a:t>
            </a:r>
          </a:p>
          <a:p>
            <a:r>
              <a:rPr lang="es-ES" dirty="0"/>
              <a:t>practicar </a:t>
            </a:r>
            <a:r>
              <a:rPr lang="es-ES" dirty="0" smtClean="0"/>
              <a:t>el arte de la enseñanza</a:t>
            </a:r>
            <a:r>
              <a:rPr lang="es-ES" dirty="0"/>
              <a:t>.</a:t>
            </a:r>
          </a:p>
          <a:p>
            <a:r>
              <a:rPr lang="es-ES" dirty="0" smtClean="0"/>
              <a:t>Los establecimientos</a:t>
            </a:r>
            <a:endParaRPr lang="es-ES" dirty="0"/>
          </a:p>
          <a:p>
            <a:r>
              <a:rPr lang="es-ES" dirty="0"/>
              <a:t>educacionales deben </a:t>
            </a:r>
          </a:p>
          <a:p>
            <a:r>
              <a:rPr lang="es-ES" dirty="0" smtClean="0"/>
              <a:t>cumplir con las </a:t>
            </a:r>
            <a:endParaRPr lang="es-ES" dirty="0"/>
          </a:p>
          <a:p>
            <a:r>
              <a:rPr lang="es-ES" dirty="0"/>
              <a:t>recomendaciones para </a:t>
            </a:r>
          </a:p>
          <a:p>
            <a:r>
              <a:rPr lang="es-ES" dirty="0" smtClean="0"/>
              <a:t>locales comerciales</a:t>
            </a:r>
            <a:r>
              <a:rPr lang="es-ES" dirty="0"/>
              <a:t>.</a:t>
            </a:r>
          </a:p>
          <a:p>
            <a:r>
              <a:rPr lang="es-ES" dirty="0"/>
              <a:t>Estos locales deberán cumplir con los criterios generales </a:t>
            </a:r>
          </a:p>
          <a:p>
            <a:r>
              <a:rPr lang="es-ES" dirty="0"/>
              <a:t>indicados para los locales comerciales, vistos en el </a:t>
            </a:r>
            <a:r>
              <a:rPr lang="es-ES" dirty="0" smtClean="0"/>
              <a:t>aparta- </a:t>
            </a:r>
            <a:endParaRPr lang="es-ES" dirty="0"/>
          </a:p>
          <a:p>
            <a:r>
              <a:rPr lang="es-ES" dirty="0"/>
              <a:t>do anterior. Además, estos establecimientos deberán </a:t>
            </a:r>
            <a:r>
              <a:rPr lang="es-ES" dirty="0" smtClean="0"/>
              <a:t>cum- </a:t>
            </a:r>
            <a:endParaRPr lang="es-ES" dirty="0"/>
          </a:p>
          <a:p>
            <a:r>
              <a:rPr lang="es-ES" dirty="0" err="1"/>
              <a:t>plir</a:t>
            </a:r>
            <a:r>
              <a:rPr lang="es-ES" dirty="0"/>
              <a:t> con todos los requisitos particulares que se indican en </a:t>
            </a:r>
          </a:p>
          <a:p>
            <a:r>
              <a:rPr lang="es-ES" dirty="0"/>
              <a:t>el siguiente listado:</a:t>
            </a:r>
          </a:p>
          <a:p>
            <a:r>
              <a:rPr lang="es-ES" dirty="0" smtClean="0"/>
              <a:t>0 Poseer </a:t>
            </a:r>
            <a:r>
              <a:rPr lang="es-ES" dirty="0"/>
              <a:t>semáforo que indique en forma óptica </a:t>
            </a:r>
            <a:r>
              <a:rPr lang="es-ES" dirty="0" smtClean="0"/>
              <a:t>y sonora </a:t>
            </a:r>
            <a:r>
              <a:rPr lang="es-ES" dirty="0"/>
              <a:t>la </a:t>
            </a:r>
          </a:p>
          <a:p>
            <a:r>
              <a:rPr lang="es-ES" dirty="0" smtClean="0"/>
              <a:t>salida de los alumnos</a:t>
            </a:r>
            <a:r>
              <a:rPr lang="es-ES" dirty="0"/>
              <a:t>.</a:t>
            </a:r>
          </a:p>
          <a:p>
            <a:r>
              <a:rPr lang="es-ES" dirty="0"/>
              <a:t>(</a:t>
            </a:r>
            <a:r>
              <a:rPr lang="es-ES" dirty="0" smtClean="0"/>
              <a:t>0 En caso de </a:t>
            </a:r>
            <a:r>
              <a:rPr lang="es-ES" dirty="0"/>
              <a:t>tener más </a:t>
            </a:r>
            <a:r>
              <a:rPr lang="es-ES" dirty="0" smtClean="0"/>
              <a:t>de dos </a:t>
            </a:r>
            <a:r>
              <a:rPr lang="es-ES" dirty="0"/>
              <a:t>salas destinadas como </a:t>
            </a:r>
            <a:r>
              <a:rPr lang="es-ES" dirty="0" err="1" smtClean="0"/>
              <a:t>au</a:t>
            </a:r>
            <a:r>
              <a:rPr lang="es-ES" dirty="0" smtClean="0"/>
              <a:t>- </a:t>
            </a:r>
            <a:endParaRPr lang="es-ES" dirty="0"/>
          </a:p>
          <a:p>
            <a:r>
              <a:rPr lang="es-ES" dirty="0"/>
              <a:t>las</a:t>
            </a:r>
            <a:r>
              <a:rPr lang="es-ES" dirty="0" smtClean="0"/>
              <a:t>, deben </a:t>
            </a:r>
            <a:r>
              <a:rPr lang="es-ES" dirty="0"/>
              <a:t>contar con alimentación </a:t>
            </a:r>
            <a:r>
              <a:rPr lang="es-ES" dirty="0" smtClean="0"/>
              <a:t>trifásica con </a:t>
            </a:r>
            <a:r>
              <a:rPr lang="es-ES" dirty="0"/>
              <a:t>neutro.</a:t>
            </a:r>
          </a:p>
          <a:p>
            <a:r>
              <a:rPr lang="es-ES" dirty="0"/>
              <a:t>0 En los inmuebles con más de una planta, se debe </a:t>
            </a:r>
            <a:r>
              <a:rPr lang="es-ES" dirty="0" smtClean="0"/>
              <a:t>con- </a:t>
            </a:r>
            <a:endParaRPr lang="es-ES" dirty="0"/>
          </a:p>
          <a:p>
            <a:r>
              <a:rPr lang="es-ES" dirty="0" err="1"/>
              <a:t>tar</a:t>
            </a:r>
            <a:r>
              <a:rPr lang="es-ES" dirty="0"/>
              <a:t> con al menos un tablero seccional por planta. Todos </a:t>
            </a:r>
          </a:p>
          <a:p>
            <a:r>
              <a:rPr lang="es-ES" dirty="0"/>
              <a:t>los tableros de la instalación eléctrica, tanto el general </a:t>
            </a:r>
          </a:p>
          <a:p>
            <a:r>
              <a:rPr lang="es-ES" dirty="0"/>
              <a:t>como los seccionales, deben ubicarse en recintos a </a:t>
            </a:r>
          </a:p>
          <a:p>
            <a:r>
              <a:rPr lang="es-ES" dirty="0"/>
              <a:t>los que los alumnos no tengan acceso. Además, deben </a:t>
            </a:r>
          </a:p>
          <a:p>
            <a:r>
              <a:rPr lang="es-ES" dirty="0"/>
              <a:t>tener una puerta que debe contar con cerradura, o </a:t>
            </a:r>
            <a:r>
              <a:rPr lang="es-ES" dirty="0" err="1" smtClean="0"/>
              <a:t>pa</a:t>
            </a:r>
            <a:r>
              <a:rPr lang="es-ES" dirty="0" smtClean="0"/>
              <a:t>- </a:t>
            </a:r>
            <a:endParaRPr lang="es-ES" dirty="0"/>
          </a:p>
          <a:p>
            <a:r>
              <a:rPr lang="es-ES" dirty="0" err="1"/>
              <a:t>sadory</a:t>
            </a:r>
            <a:r>
              <a:rPr lang="es-ES" dirty="0"/>
              <a:t> candado.</a:t>
            </a:r>
          </a:p>
          <a:p>
            <a:r>
              <a:rPr lang="es-ES" dirty="0"/>
              <a:t>0 Todos los circuitos seccionales deberán estar </a:t>
            </a:r>
            <a:r>
              <a:rPr lang="es-ES" dirty="0" err="1" smtClean="0"/>
              <a:t>prote</a:t>
            </a:r>
            <a:r>
              <a:rPr lang="es-ES" dirty="0" smtClean="0"/>
              <a:t>- </a:t>
            </a:r>
            <a:endParaRPr lang="es-ES" dirty="0"/>
          </a:p>
          <a:p>
            <a:r>
              <a:rPr lang="es-ES" dirty="0" err="1"/>
              <a:t>gidos</a:t>
            </a:r>
            <a:r>
              <a:rPr lang="es-ES" dirty="0"/>
              <a:t> con interruptores diferenciales de 300 </a:t>
            </a:r>
            <a:r>
              <a:rPr lang="es-ES" dirty="0" err="1"/>
              <a:t>mA</a:t>
            </a:r>
            <a:r>
              <a:rPr lang="es-ES" dirty="0"/>
              <a:t> de </a:t>
            </a:r>
          </a:p>
          <a:p>
            <a:r>
              <a:rPr lang="es-ES" dirty="0"/>
              <a:t>corriente diferencial de fuga, preferentemente </a:t>
            </a:r>
            <a:r>
              <a:rPr lang="es-ES" dirty="0" err="1" smtClean="0"/>
              <a:t>selec</a:t>
            </a:r>
            <a:r>
              <a:rPr lang="es-ES" dirty="0" smtClean="0"/>
              <a:t>- </a:t>
            </a:r>
            <a:endParaRPr lang="es-ES" dirty="0"/>
          </a:p>
          <a:p>
            <a:r>
              <a:rPr lang="es-ES" dirty="0" err="1"/>
              <a:t>tivos</a:t>
            </a:r>
            <a:r>
              <a:rPr lang="es-ES" dirty="0"/>
              <a:t> y, asimismo, contar con interruptores </a:t>
            </a:r>
            <a:r>
              <a:rPr lang="es-ES" dirty="0" err="1" smtClean="0"/>
              <a:t>termomag</a:t>
            </a:r>
            <a:r>
              <a:rPr lang="es-ES" dirty="0" smtClean="0"/>
              <a:t>- </a:t>
            </a:r>
            <a:endParaRPr lang="es-ES" dirty="0"/>
          </a:p>
          <a:p>
            <a:r>
              <a:rPr lang="es-ES" dirty="0" err="1"/>
              <a:t>néticos</a:t>
            </a:r>
            <a:r>
              <a:rPr lang="es-ES" dirty="0"/>
              <a:t> cuya curva de disparo facilite la selectividad.</a:t>
            </a:r>
          </a:p>
          <a:p>
            <a:r>
              <a:rPr lang="es-ES" dirty="0"/>
              <a:t>Recordemos que los circuitos seccionales nacen en el </a:t>
            </a:r>
            <a:r>
              <a:rPr lang="es-ES" dirty="0" err="1" smtClean="0"/>
              <a:t>ta</a:t>
            </a:r>
            <a:r>
              <a:rPr lang="es-ES" dirty="0" smtClean="0"/>
              <a:t>- </a:t>
            </a:r>
            <a:endParaRPr lang="es-ES" dirty="0"/>
          </a:p>
          <a:p>
            <a:r>
              <a:rPr lang="es-ES" dirty="0" err="1"/>
              <a:t>blero</a:t>
            </a:r>
            <a:r>
              <a:rPr lang="es-ES" dirty="0"/>
              <a:t> general o en otros tableros seccionales. Estas </a:t>
            </a:r>
            <a:r>
              <a:rPr lang="es-ES" dirty="0" smtClean="0"/>
              <a:t>pro- </a:t>
            </a:r>
            <a:endParaRPr lang="es-ES" dirty="0"/>
          </a:p>
          <a:p>
            <a:r>
              <a:rPr lang="es-ES" dirty="0" err="1"/>
              <a:t>tecciones</a:t>
            </a:r>
            <a:r>
              <a:rPr lang="es-ES" dirty="0"/>
              <a:t> deben instalarse en el tablero desde donde se </a:t>
            </a:r>
          </a:p>
          <a:p>
            <a:r>
              <a:rPr lang="es-ES" dirty="0"/>
              <a:t>inicia el circuito seccional.</a:t>
            </a:r>
          </a:p>
          <a:p>
            <a:r>
              <a:rPr lang="es-ES" dirty="0"/>
              <a:t>0 Todos los restantes circuitos, destinados a iluminación, </a:t>
            </a:r>
          </a:p>
          <a:p>
            <a:r>
              <a:rPr lang="es-ES" dirty="0"/>
              <a:t>tomas, usos especiales, etcétera, deben contar con </a:t>
            </a:r>
            <a:r>
              <a:rPr lang="es-ES" dirty="0" err="1" smtClean="0"/>
              <a:t>inte</a:t>
            </a:r>
            <a:r>
              <a:rPr lang="es-ES" dirty="0" smtClean="0"/>
              <a:t>- </a:t>
            </a:r>
            <a:endParaRPr lang="es-ES" dirty="0"/>
          </a:p>
          <a:p>
            <a:r>
              <a:rPr lang="es-ES" dirty="0" err="1"/>
              <a:t>rruptores</a:t>
            </a:r>
            <a:r>
              <a:rPr lang="es-ES" dirty="0"/>
              <a:t> diferenciales de 30 </a:t>
            </a:r>
            <a:r>
              <a:rPr lang="es-ES" dirty="0" err="1"/>
              <a:t>mA</a:t>
            </a:r>
            <a:r>
              <a:rPr lang="es-ES" dirty="0"/>
              <a:t> de corriente de fuga e </a:t>
            </a:r>
          </a:p>
          <a:p>
            <a:r>
              <a:rPr lang="es-ES" dirty="0"/>
              <a:t>interruptores </a:t>
            </a:r>
            <a:r>
              <a:rPr lang="es-ES" dirty="0" err="1"/>
              <a:t>termomagnéticos</a:t>
            </a:r>
            <a:r>
              <a:rPr lang="es-ES" dirty="0"/>
              <a:t>.</a:t>
            </a:r>
          </a:p>
          <a:p>
            <a:r>
              <a:rPr lang="es-ES" dirty="0" smtClean="0"/>
              <a:t>0 No se permite el empleo de cartuchos </a:t>
            </a:r>
            <a:r>
              <a:rPr lang="es-ES" dirty="0"/>
              <a:t>fusibles como ele-</a:t>
            </a:r>
          </a:p>
          <a:p>
            <a:r>
              <a:rPr lang="es-ES" dirty="0" err="1"/>
              <a:t>mento</a:t>
            </a:r>
            <a:r>
              <a:rPr lang="es-ES" dirty="0"/>
              <a:t> </a:t>
            </a:r>
            <a:r>
              <a:rPr lang="es-ES" dirty="0" smtClean="0"/>
              <a:t>de protección</a:t>
            </a:r>
            <a:r>
              <a:rPr lang="es-ES" dirty="0"/>
              <a:t>.</a:t>
            </a:r>
          </a:p>
          <a:p>
            <a:r>
              <a:rPr lang="es-ES" dirty="0"/>
              <a:t>0 </a:t>
            </a:r>
            <a:r>
              <a:rPr lang="es-ES" dirty="0" err="1"/>
              <a:t>Enloslocales</a:t>
            </a:r>
            <a:r>
              <a:rPr lang="es-ES" dirty="0"/>
              <a:t> destinados a funcionar como aulas, se debe </a:t>
            </a:r>
          </a:p>
          <a:p>
            <a:r>
              <a:rPr lang="es-ES" dirty="0"/>
              <a:t>instalar una boca de iluminación cada 7,5 </a:t>
            </a:r>
            <a:r>
              <a:rPr lang="es-ES" dirty="0" smtClean="0"/>
              <a:t>m² </a:t>
            </a:r>
            <a:r>
              <a:rPr lang="es-ES" dirty="0"/>
              <a:t>o fracción, </a:t>
            </a:r>
          </a:p>
          <a:p>
            <a:r>
              <a:rPr lang="es-ES" dirty="0"/>
              <a:t>con un mínimo de dos bocas, distribuidas simétricamente&gt;</a:t>
            </a:r>
          </a:p>
          <a:p>
            <a:r>
              <a:rPr lang="es-ES" dirty="0"/>
              <a:t>=&gt;</a:t>
            </a:r>
          </a:p>
          <a:p>
            <a:r>
              <a:rPr lang="es-ES" dirty="0"/>
              <a:t>a fin de asegurar en la superficie de trabajo (superficie de </a:t>
            </a:r>
          </a:p>
          <a:p>
            <a:r>
              <a:rPr lang="es-ES" dirty="0"/>
              <a:t>los pupitres de los alumnos) una iluminación uniforme de </a:t>
            </a:r>
          </a:p>
          <a:p>
            <a:r>
              <a:rPr lang="es-ES" dirty="0"/>
              <a:t>300 lux mínimo como promedio. Si es necesario, para </a:t>
            </a:r>
            <a:r>
              <a:rPr lang="es-ES" dirty="0" smtClean="0"/>
              <a:t>al- </a:t>
            </a:r>
            <a:endParaRPr lang="es-ES" dirty="0"/>
          </a:p>
          <a:p>
            <a:r>
              <a:rPr lang="es-ES" dirty="0" err="1"/>
              <a:t>canzar</a:t>
            </a:r>
            <a:r>
              <a:rPr lang="es-ES" dirty="0"/>
              <a:t> el nivel de iluminación se agregarán tantas bocas </a:t>
            </a:r>
          </a:p>
          <a:p>
            <a:r>
              <a:rPr lang="es-ES" dirty="0"/>
              <a:t>como hagan falta.</a:t>
            </a:r>
          </a:p>
          <a:p>
            <a:r>
              <a:rPr lang="es-ES" dirty="0"/>
              <a:t>Las luminarias por instalar no deberán tener las </a:t>
            </a:r>
            <a:r>
              <a:rPr lang="es-ES" dirty="0" err="1" smtClean="0"/>
              <a:t>lámpa</a:t>
            </a:r>
            <a:r>
              <a:rPr lang="es-ES" dirty="0" smtClean="0"/>
              <a:t>- </a:t>
            </a:r>
            <a:endParaRPr lang="es-ES" dirty="0"/>
          </a:p>
          <a:p>
            <a:r>
              <a:rPr lang="es-ES" dirty="0"/>
              <a:t>ras a la vista, sino que contarán con cubiertas de </a:t>
            </a:r>
            <a:r>
              <a:rPr lang="es-ES" dirty="0" err="1" smtClean="0"/>
              <a:t>protec</a:t>
            </a:r>
            <a:r>
              <a:rPr lang="es-ES" dirty="0" smtClean="0"/>
              <a:t>- </a:t>
            </a:r>
            <a:endParaRPr lang="es-ES" dirty="0"/>
          </a:p>
          <a:p>
            <a:r>
              <a:rPr lang="es-ES" dirty="0" err="1"/>
              <a:t>ción</a:t>
            </a:r>
            <a:r>
              <a:rPr lang="es-ES" dirty="0"/>
              <a:t> translúcidas o transparentes, o rejilla de protección </a:t>
            </a:r>
          </a:p>
          <a:p>
            <a:r>
              <a:rPr lang="es-ES" dirty="0"/>
              <a:t>(</a:t>
            </a:r>
            <a:r>
              <a:rPr lang="es-ES" dirty="0" err="1"/>
              <a:t>louver</a:t>
            </a:r>
            <a:r>
              <a:rPr lang="es-ES" dirty="0"/>
              <a:t>).</a:t>
            </a:r>
          </a:p>
          <a:p>
            <a:r>
              <a:rPr lang="es-ES" dirty="0"/>
              <a:t>Cada aula deberá contar al menos con dos bocas de </a:t>
            </a:r>
            <a:r>
              <a:rPr lang="es-ES" dirty="0" smtClean="0"/>
              <a:t>to- </a:t>
            </a:r>
            <a:endParaRPr lang="es-ES" dirty="0"/>
          </a:p>
          <a:p>
            <a:r>
              <a:rPr lang="es-ES" dirty="0" err="1"/>
              <a:t>macorriente</a:t>
            </a:r>
            <a:r>
              <a:rPr lang="es-ES" dirty="0"/>
              <a:t> de tipo domiciliario de 10 A con tierra (</a:t>
            </a:r>
            <a:r>
              <a:rPr lang="es-ES" dirty="0" err="1" smtClean="0"/>
              <a:t>mo</a:t>
            </a:r>
            <a:r>
              <a:rPr lang="es-ES" dirty="0" smtClean="0"/>
              <a:t>- </a:t>
            </a:r>
            <a:endParaRPr lang="es-ES" dirty="0"/>
          </a:p>
          <a:p>
            <a:r>
              <a:rPr lang="es-ES" dirty="0" err="1"/>
              <a:t>nofásicos</a:t>
            </a:r>
            <a:r>
              <a:rPr lang="es-ES" dirty="0"/>
              <a:t>). Estos deberán estar en las paredes que no se </a:t>
            </a:r>
          </a:p>
          <a:p>
            <a:r>
              <a:rPr lang="es-ES" dirty="0"/>
              <a:t>correspondan con la ocupada por el pizarrón principal, a </a:t>
            </a:r>
          </a:p>
          <a:p>
            <a:r>
              <a:rPr lang="es-ES" dirty="0"/>
              <a:t>una altura de 2,3 m sobre el solado, destinados por </a:t>
            </a:r>
            <a:r>
              <a:rPr lang="es-ES" dirty="0" err="1" smtClean="0"/>
              <a:t>ejem</a:t>
            </a:r>
            <a:r>
              <a:rPr lang="es-ES" dirty="0" smtClean="0"/>
              <a:t>- </a:t>
            </a:r>
            <a:endParaRPr lang="es-ES" dirty="0"/>
          </a:p>
          <a:p>
            <a:r>
              <a:rPr lang="es-ES" dirty="0" err="1"/>
              <a:t>plo</a:t>
            </a:r>
            <a:r>
              <a:rPr lang="es-ES" dirty="0"/>
              <a:t> a ventiladores. A su vez, en la pared ocupada por el </a:t>
            </a:r>
          </a:p>
          <a:p>
            <a:r>
              <a:rPr lang="es-ES" dirty="0"/>
              <a:t>pizarrón principal se debe contar con dos bocas de </a:t>
            </a:r>
            <a:r>
              <a:rPr lang="es-ES" dirty="0" smtClean="0"/>
              <a:t>to- </a:t>
            </a:r>
            <a:endParaRPr lang="es-ES" dirty="0"/>
          </a:p>
          <a:p>
            <a:r>
              <a:rPr lang="es-ES" dirty="0" err="1"/>
              <a:t>macorriente</a:t>
            </a:r>
            <a:r>
              <a:rPr lang="es-ES" dirty="0"/>
              <a:t> monofásicos de 10 A con tierra; cada una de </a:t>
            </a:r>
          </a:p>
          <a:p>
            <a:r>
              <a:rPr lang="es-ES" dirty="0"/>
              <a:t>estas dos bocas contará con dos tomacorrientes. Una de </a:t>
            </a:r>
          </a:p>
          <a:p>
            <a:r>
              <a:rPr lang="es-ES" dirty="0"/>
              <a:t>ellas debe colocarse entre los 20 y los 40 cm sobre el </a:t>
            </a:r>
            <a:r>
              <a:rPr lang="es-ES" dirty="0" smtClean="0"/>
              <a:t>ni- </a:t>
            </a:r>
            <a:endParaRPr lang="es-ES" dirty="0"/>
          </a:p>
          <a:p>
            <a:r>
              <a:rPr lang="es-ES" dirty="0" err="1"/>
              <a:t>vel</a:t>
            </a:r>
            <a:r>
              <a:rPr lang="es-ES" dirty="0"/>
              <a:t> del solado, debajo del pizarrón y será destinada a </a:t>
            </a:r>
            <a:r>
              <a:rPr lang="es-ES" dirty="0" smtClean="0"/>
              <a:t>pro- </a:t>
            </a:r>
            <a:endParaRPr lang="es-ES" dirty="0"/>
          </a:p>
          <a:p>
            <a:r>
              <a:rPr lang="es-ES" dirty="0" err="1"/>
              <a:t>yectores</a:t>
            </a:r>
            <a:r>
              <a:rPr lang="es-ES" dirty="0"/>
              <a:t> o equipos de computación. La otra se ubicará a</a:t>
            </a:r>
          </a:p>
          <a:p>
            <a:r>
              <a:rPr lang="es-ES" dirty="0"/>
              <a:t>2,3 m sobre el nivel del solado, por encima del pizarrón o, </a:t>
            </a:r>
          </a:p>
          <a:p>
            <a:r>
              <a:rPr lang="es-ES" dirty="0"/>
              <a:t>de no ser posible, en una ubicación cercana, destinada a </a:t>
            </a:r>
          </a:p>
          <a:p>
            <a:r>
              <a:rPr lang="es-ES" dirty="0"/>
              <a:t>conectar un televisor o equipos de video.</a:t>
            </a:r>
          </a:p>
          <a:p>
            <a:r>
              <a:rPr lang="es-ES" dirty="0"/>
              <a:t>Todos los tomacorrientes deberán ser construidos de </a:t>
            </a:r>
          </a:p>
          <a:p>
            <a:r>
              <a:rPr lang="es-ES" dirty="0"/>
              <a:t>acuerdo a la norma de cada país y llevar pantalla de </a:t>
            </a:r>
            <a:r>
              <a:rPr lang="es-ES" dirty="0" smtClean="0"/>
              <a:t>pro- </a:t>
            </a:r>
            <a:endParaRPr lang="es-ES" dirty="0"/>
          </a:p>
          <a:p>
            <a:r>
              <a:rPr lang="es-ES" dirty="0" err="1"/>
              <a:t>tección</a:t>
            </a:r>
            <a:r>
              <a:rPr lang="es-ES" dirty="0"/>
              <a:t> contra la entrada o inserción de cuerpos extraños. </a:t>
            </a:r>
          </a:p>
          <a:p>
            <a:r>
              <a:rPr lang="es-ES" dirty="0"/>
              <a:t>Cada aula debe ser alimentada al menos por dos </a:t>
            </a:r>
            <a:r>
              <a:rPr lang="es-ES" dirty="0" err="1" smtClean="0"/>
              <a:t>circui</a:t>
            </a:r>
            <a:r>
              <a:rPr lang="es-ES" dirty="0" smtClean="0"/>
              <a:t>- </a:t>
            </a:r>
            <a:endParaRPr lang="es-ES" dirty="0"/>
          </a:p>
          <a:p>
            <a:r>
              <a:rPr lang="es-ES" dirty="0"/>
              <a:t>tos de iluminación de uso general y dos circuitos de </a:t>
            </a:r>
            <a:r>
              <a:rPr lang="es-ES" dirty="0" smtClean="0"/>
              <a:t>to- </a:t>
            </a:r>
            <a:endParaRPr lang="es-ES" dirty="0"/>
          </a:p>
          <a:p>
            <a:r>
              <a:rPr lang="es-ES" dirty="0" err="1"/>
              <a:t>macorrientes</a:t>
            </a:r>
            <a:r>
              <a:rPr lang="es-ES" dirty="0"/>
              <a:t> de uso general. Estos circuitos pueden ser </a:t>
            </a:r>
          </a:p>
          <a:p>
            <a:r>
              <a:rPr lang="es-ES" dirty="0"/>
              <a:t>compartidos por otras aulas, pero la cantidad de bocas </a:t>
            </a:r>
          </a:p>
          <a:p>
            <a:r>
              <a:rPr lang="es-ES" dirty="0"/>
              <a:t>de cada circuito y la corriente máxima en ellos no puede </a:t>
            </a:r>
          </a:p>
          <a:p>
            <a:r>
              <a:rPr lang="es-ES" dirty="0"/>
              <a:t>superar los valores máximos establecidos en la </a:t>
            </a:r>
            <a:r>
              <a:rPr lang="es-ES" dirty="0" err="1" smtClean="0"/>
              <a:t>normati</a:t>
            </a:r>
            <a:r>
              <a:rPr lang="es-ES" dirty="0" smtClean="0"/>
              <a:t>- </a:t>
            </a:r>
            <a:endParaRPr lang="es-ES" dirty="0"/>
          </a:p>
          <a:p>
            <a:r>
              <a:rPr lang="es-ES" dirty="0"/>
              <a:t>va para estos circuitos.</a:t>
            </a:r>
          </a:p>
          <a:p>
            <a:r>
              <a:rPr lang="es-ES" dirty="0"/>
              <a:t>En los casos que el establecimiento cuente con </a:t>
            </a:r>
            <a:r>
              <a:rPr lang="es-ES" dirty="0" smtClean="0"/>
              <a:t>alimenta- </a:t>
            </a:r>
            <a:endParaRPr lang="es-ES" dirty="0"/>
          </a:p>
          <a:p>
            <a:r>
              <a:rPr lang="es-ES" dirty="0" err="1"/>
              <a:t>ción</a:t>
            </a:r>
            <a:r>
              <a:rPr lang="es-ES" dirty="0"/>
              <a:t> trifásica, (obligatoria si el edificio tiene más de una </a:t>
            </a:r>
          </a:p>
          <a:p>
            <a:r>
              <a:rPr lang="es-ES" dirty="0"/>
              <a:t>planta), los circuitos de iluminación de un aula deben </a:t>
            </a:r>
          </a:p>
          <a:p>
            <a:r>
              <a:rPr lang="es-ES" dirty="0"/>
              <a:t>pertenecer a fases diferentes. De la misma forma, uno de </a:t>
            </a:r>
          </a:p>
          <a:p>
            <a:r>
              <a:rPr lang="es-ES" dirty="0"/>
              <a:t>los circuitos de tomas del aula debe ser derivado de la </a:t>
            </a:r>
          </a:p>
          <a:p>
            <a:r>
              <a:rPr lang="es-ES" dirty="0"/>
              <a:t>tercera fase.</a:t>
            </a:r>
          </a:p>
          <a:p>
            <a:r>
              <a:rPr lang="es-ES" dirty="0" smtClean="0"/>
              <a:t>La iluminación </a:t>
            </a:r>
            <a:r>
              <a:rPr lang="es-ES" dirty="0"/>
              <a:t>que</a:t>
            </a:r>
          </a:p>
          <a:p>
            <a:r>
              <a:rPr lang="es-ES" dirty="0" smtClean="0"/>
              <a:t>se encuentra en recintos </a:t>
            </a:r>
            <a:endParaRPr lang="es-ES" dirty="0"/>
          </a:p>
          <a:p>
            <a:r>
              <a:rPr lang="es-ES" dirty="0"/>
              <a:t>deportivos </a:t>
            </a:r>
            <a:r>
              <a:rPr lang="es-ES" dirty="0" smtClean="0"/>
              <a:t>al aire libre </a:t>
            </a:r>
            <a:endParaRPr lang="es-ES" dirty="0"/>
          </a:p>
          <a:p>
            <a:r>
              <a:rPr lang="es-ES" dirty="0"/>
              <a:t>debe poseer una protección</a:t>
            </a:r>
          </a:p>
          <a:p>
            <a:r>
              <a:rPr lang="es-ES" dirty="0" smtClean="0"/>
              <a:t>de al menos IP 55</a:t>
            </a:r>
            <a:r>
              <a:rPr lang="es-ES" dirty="0"/>
              <a:t>,</a:t>
            </a:r>
          </a:p>
          <a:p>
            <a:r>
              <a:rPr lang="es-ES" dirty="0"/>
              <a:t>Tipo de gabinete recomendado para ser empleado </a:t>
            </a:r>
          </a:p>
          <a:p>
            <a:r>
              <a:rPr lang="es-ES" dirty="0"/>
              <a:t>en establecimientos educacionales.</a:t>
            </a:r>
          </a:p>
          <a:p>
            <a:r>
              <a:rPr lang="es-ES" dirty="0"/>
              <a:t>El objetivo de este último ítem es doble. Por una parte se </a:t>
            </a:r>
          </a:p>
          <a:p>
            <a:r>
              <a:rPr lang="es-ES" dirty="0"/>
              <a:t>busca que, ante la falla de una fase del sistema eléctrico, </a:t>
            </a:r>
          </a:p>
          <a:p>
            <a:r>
              <a:rPr lang="es-ES" dirty="0"/>
              <a:t>ningún aula se quede completamente sin energía. Por la</a:t>
            </a:r>
          </a:p>
          <a:p>
            <a:r>
              <a:rPr lang="es-ES" dirty="0"/>
              <a:t>otra, se busca mantener el sistema trifásico de alimentación</a:t>
            </a:r>
          </a:p>
          <a:p>
            <a:r>
              <a:rPr lang="es-ES" dirty="0" smtClean="0"/>
              <a:t>lo más </a:t>
            </a:r>
            <a:r>
              <a:rPr lang="es-ES" dirty="0"/>
              <a:t>balanceado posible.</a:t>
            </a:r>
          </a:p>
          <a:p>
            <a:r>
              <a:rPr lang="es-ES" dirty="0"/>
              <a:t>Los dos circuitos de iluminación de cada aula deberán </a:t>
            </a:r>
          </a:p>
          <a:p>
            <a:r>
              <a:rPr lang="es-ES" dirty="0"/>
              <a:t>tener interruptores diferenciales independientes. De la </a:t>
            </a:r>
          </a:p>
          <a:p>
            <a:r>
              <a:rPr lang="es-ES" dirty="0"/>
              <a:t>misma forma, los dos circuitos de tomacorriente de cada </a:t>
            </a:r>
          </a:p>
          <a:p>
            <a:r>
              <a:rPr lang="es-ES" dirty="0"/>
              <a:t>aula deben disponer de interruptores diferenciales </a:t>
            </a:r>
            <a:r>
              <a:rPr lang="es-ES" dirty="0" err="1" smtClean="0"/>
              <a:t>inde</a:t>
            </a:r>
            <a:r>
              <a:rPr lang="es-ES" dirty="0" smtClean="0"/>
              <a:t>- </a:t>
            </a:r>
            <a:endParaRPr lang="es-ES" dirty="0"/>
          </a:p>
          <a:p>
            <a:r>
              <a:rPr lang="es-ES" dirty="0"/>
              <a:t>pendientes. Estos interruptores diferenciales no podrán </a:t>
            </a:r>
          </a:p>
          <a:p>
            <a:r>
              <a:rPr lang="es-ES" dirty="0"/>
              <a:t>alimentar circuitos de iluminación y de tomacorrientes en</a:t>
            </a:r>
          </a:p>
          <a:p>
            <a:r>
              <a:rPr lang="es-ES" dirty="0"/>
              <a:t>forma simultánea, es decir, un circuito de iluminación y un</a:t>
            </a:r>
          </a:p>
          <a:p>
            <a:r>
              <a:rPr lang="es-ES" dirty="0" smtClean="0"/>
              <a:t>circuito de tomacorriente no podrán compartir el mismo </a:t>
            </a:r>
            <a:endParaRPr lang="es-ES" dirty="0"/>
          </a:p>
          <a:p>
            <a:r>
              <a:rPr lang="es-ES" dirty="0"/>
              <a:t>interruptor diferencial.</a:t>
            </a:r>
          </a:p>
          <a:p>
            <a:r>
              <a:rPr lang="es-ES" dirty="0"/>
              <a:t>En las instalaciones de iluminación de campos de </a:t>
            </a:r>
            <a:r>
              <a:rPr lang="es-ES" dirty="0" err="1" smtClean="0"/>
              <a:t>depor</a:t>
            </a:r>
            <a:r>
              <a:rPr lang="es-ES" dirty="0" smtClean="0"/>
              <a:t>- </a:t>
            </a:r>
            <a:endParaRPr lang="es-ES" dirty="0"/>
          </a:p>
          <a:p>
            <a:r>
              <a:rPr lang="es-ES" dirty="0" err="1"/>
              <a:t>tes</a:t>
            </a:r>
            <a:r>
              <a:rPr lang="es-ES" dirty="0"/>
              <a:t> o patios de juego a la intemperie, las luminarias deben </a:t>
            </a:r>
          </a:p>
          <a:p>
            <a:r>
              <a:rPr lang="es-ES" dirty="0"/>
              <a:t>poseer un grado de protección igual o superior a IP 55 y </a:t>
            </a:r>
          </a:p>
          <a:p>
            <a:r>
              <a:rPr lang="es-ES" dirty="0"/>
              <a:t>estar puestas a tierra. En el caso de estar montadas sobre </a:t>
            </a:r>
          </a:p>
          <a:p>
            <a:r>
              <a:rPr lang="es-ES" dirty="0"/>
              <a:t>columnas de hierro, estas deben estar puestas a tierra por </a:t>
            </a:r>
          </a:p>
          <a:p>
            <a:r>
              <a:rPr lang="es-ES" dirty="0"/>
              <a:t>medio de una jabalina u otro tipo de electrodo, que permita </a:t>
            </a:r>
          </a:p>
          <a:p>
            <a:r>
              <a:rPr lang="es-ES" dirty="0"/>
              <a:t>una resistencia de puesta a tierra menor o igual a 10 </a:t>
            </a:r>
            <a:r>
              <a:rPr lang="es-ES" dirty="0" err="1"/>
              <a:t>ohms</a:t>
            </a:r>
            <a:r>
              <a:rPr lang="es-ES" dirty="0"/>
              <a:t>. </a:t>
            </a:r>
          </a:p>
          <a:p>
            <a:r>
              <a:rPr lang="es-ES" dirty="0"/>
              <a:t>La instalación de estas jabalinas en forma individual para </a:t>
            </a:r>
          </a:p>
          <a:p>
            <a:r>
              <a:rPr lang="es-ES" dirty="0"/>
              <a:t>cada columna no excluye la obligación de instalar la </a:t>
            </a:r>
            <a:r>
              <a:rPr lang="es-ES" dirty="0" smtClean="0"/>
              <a:t>pues- </a:t>
            </a:r>
            <a:endParaRPr lang="es-ES" dirty="0"/>
          </a:p>
          <a:p>
            <a:r>
              <a:rPr lang="es-ES" dirty="0" err="1"/>
              <a:t>ta</a:t>
            </a:r>
            <a:r>
              <a:rPr lang="es-ES" dirty="0"/>
              <a:t> a tierra de protección general tanto a la columna como </a:t>
            </a:r>
          </a:p>
          <a:p>
            <a:r>
              <a:rPr lang="es-ES" dirty="0"/>
              <a:t>a la luminaria, por medio del conductor de protección que </a:t>
            </a:r>
          </a:p>
          <a:p>
            <a:r>
              <a:rPr lang="es-ES" dirty="0"/>
              <a:t>acompaña a toda la instalación eléctrica de alimentación. </a:t>
            </a:r>
          </a:p>
          <a:p>
            <a:r>
              <a:rPr lang="es-ES" dirty="0"/>
              <a:t>Estos circuitos deben cumplir además con los requisitos ya </a:t>
            </a:r>
          </a:p>
          <a:p>
            <a:r>
              <a:rPr lang="es-ES" dirty="0"/>
              <a:t>vistos para los circuitos de iluminación de usos especiales </a:t>
            </a:r>
          </a:p>
          <a:p>
            <a:r>
              <a:rPr lang="es-ES" dirty="0"/>
              <a:t>O circuitos de usos específicos.</a:t>
            </a:r>
          </a:p>
          <a:p>
            <a:r>
              <a:rPr lang="es-ES" dirty="0"/>
              <a:t>Las luminarias que se instalarán en patios de juegos o </a:t>
            </a:r>
          </a:p>
          <a:p>
            <a:r>
              <a:rPr lang="es-ES" dirty="0"/>
              <a:t>gimnasios interiores deberán incorporar una pantalla </a:t>
            </a:r>
            <a:r>
              <a:rPr lang="es-ES" dirty="0" smtClean="0"/>
              <a:t>me- </a:t>
            </a:r>
            <a:endParaRPr lang="es-ES" dirty="0"/>
          </a:p>
          <a:p>
            <a:r>
              <a:rPr lang="es-ES" dirty="0" err="1"/>
              <a:t>tálica</a:t>
            </a:r>
            <a:r>
              <a:rPr lang="es-ES" dirty="0"/>
              <a:t> de protección mecánica (rejilla) para protegerlas </a:t>
            </a:r>
          </a:p>
          <a:p>
            <a:r>
              <a:rPr lang="es-ES" dirty="0"/>
              <a:t>de golpes o impactos.</a:t>
            </a:r>
          </a:p>
          <a:p>
            <a:r>
              <a:rPr lang="es-ES" dirty="0"/>
              <a:t>12En el caso de que el establecimiento disponga de aulas de </a:t>
            </a:r>
            <a:r>
              <a:rPr lang="es-ES" dirty="0" err="1"/>
              <a:t>cia</a:t>
            </a:r>
            <a:r>
              <a:rPr lang="es-ES" dirty="0"/>
              <a:t> de escape con luminarias y señalizadores con batería </a:t>
            </a:r>
          </a:p>
          <a:p>
            <a:r>
              <a:rPr lang="es-ES" dirty="0"/>
              <a:t>computación, la alimentación y la protección de estos </a:t>
            </a:r>
            <a:r>
              <a:rPr lang="es-ES" dirty="0" err="1" smtClean="0"/>
              <a:t>cir</a:t>
            </a:r>
            <a:r>
              <a:rPr lang="es-ES" dirty="0" smtClean="0"/>
              <a:t>- incorporada</a:t>
            </a:r>
            <a:r>
              <a:rPr lang="es-ES" dirty="0"/>
              <a:t>. La alimentación y protección de estos </a:t>
            </a:r>
            <a:r>
              <a:rPr lang="es-ES" dirty="0" err="1" smtClean="0"/>
              <a:t>circui</a:t>
            </a:r>
            <a:r>
              <a:rPr lang="es-ES" dirty="0" smtClean="0"/>
              <a:t>- </a:t>
            </a:r>
            <a:endParaRPr lang="es-ES" dirty="0"/>
          </a:p>
          <a:p>
            <a:r>
              <a:rPr lang="es-ES" dirty="0" err="1"/>
              <a:t>cuitos</a:t>
            </a:r>
            <a:r>
              <a:rPr lang="es-ES" dirty="0"/>
              <a:t> deben ser independientes de los de las demás aulas tos debe ser realizada en forma independiente de todo otro </a:t>
            </a:r>
          </a:p>
          <a:p>
            <a:r>
              <a:rPr lang="es-ES" dirty="0"/>
              <a:t>y de otras dependencias. Se deberá tener en cuenta que lo circuito del establecimiento, y cada equipo contará con su </a:t>
            </a:r>
          </a:p>
          <a:p>
            <a:r>
              <a:rPr lang="es-ES" dirty="0"/>
              <a:t>recomendable es no instalar más de seis computadoras en correspondiente tomacorriente.</a:t>
            </a:r>
          </a:p>
          <a:p>
            <a:r>
              <a:rPr lang="es-ES" dirty="0"/>
              <a:t>cada circuito, a fin de evitar disparos intempestivos de </a:t>
            </a:r>
            <a:r>
              <a:rPr lang="es-ES" dirty="0" smtClean="0"/>
              <a:t>los </a:t>
            </a:r>
            <a:r>
              <a:rPr lang="es-ES" dirty="0" err="1" smtClean="0"/>
              <a:t>Elinterruptor</a:t>
            </a:r>
            <a:r>
              <a:rPr lang="es-ES" dirty="0" smtClean="0"/>
              <a:t> </a:t>
            </a:r>
            <a:r>
              <a:rPr lang="es-ES" dirty="0"/>
              <a:t>diferencial y el interruptor </a:t>
            </a:r>
            <a:r>
              <a:rPr lang="es-ES" dirty="0" err="1"/>
              <a:t>termomagnético</a:t>
            </a:r>
            <a:r>
              <a:rPr lang="es-ES" dirty="0"/>
              <a:t> de </a:t>
            </a:r>
          </a:p>
          <a:p>
            <a:r>
              <a:rPr lang="es-ES" dirty="0"/>
              <a:t>interruptores diferenciales. En todo el establecimiento se cada uno de estos circuitos no deberán ser compartidos por </a:t>
            </a:r>
          </a:p>
          <a:p>
            <a:r>
              <a:rPr lang="es-ES" dirty="0"/>
              <a:t>deberá contar con un sistema de iluminación de </a:t>
            </a:r>
            <a:r>
              <a:rPr lang="es-ES" dirty="0" smtClean="0"/>
              <a:t>emergen- otro </a:t>
            </a:r>
            <a:r>
              <a:rPr lang="es-ES" dirty="0"/>
              <a:t>circuito de la instalación.</a:t>
            </a:r>
          </a:p>
          <a:p>
            <a:r>
              <a:rPr lang="es-ES" dirty="0"/>
              <a:t>que tenga contacto con </a:t>
            </a:r>
            <a:r>
              <a:rPr lang="es-ES" dirty="0" smtClean="0"/>
              <a:t>el agua</a:t>
            </a:r>
            <a:r>
              <a:rPr lang="es-ES" dirty="0"/>
              <a:t>.</a:t>
            </a:r>
          </a:p>
          <a:p>
            <a:r>
              <a:rPr lang="es-ES" dirty="0"/>
              <a:t>Patio de recreo de un colegio. Nótese que </a:t>
            </a:r>
            <a:r>
              <a:rPr lang="es-ES" dirty="0" smtClean="0"/>
              <a:t>la iluminación </a:t>
            </a:r>
            <a:r>
              <a:rPr lang="es-ES" dirty="0"/>
              <a:t>se halla por encima de los aros de basquetbol, </a:t>
            </a:r>
          </a:p>
          <a:p>
            <a:r>
              <a:rPr lang="es-ES" dirty="0" smtClean="0"/>
              <a:t>a fin de </a:t>
            </a:r>
            <a:r>
              <a:rPr lang="es-ES" dirty="0"/>
              <a:t>evitar golpes </a:t>
            </a:r>
            <a:r>
              <a:rPr lang="es-ES" dirty="0" smtClean="0"/>
              <a:t>a las </a:t>
            </a:r>
            <a:r>
              <a:rPr lang="es-ES" dirty="0"/>
              <a:t>luminarias.131</a:t>
            </a:r>
          </a:p>
          <a:p>
            <a:r>
              <a:rPr lang="es-ES" dirty="0"/>
              <a:t>CLASE 18</a:t>
            </a:r>
          </a:p>
          <a:p>
            <a:r>
              <a:rPr lang="es-ES" dirty="0"/>
              <a:t>AMAMA AL A</a:t>
            </a:r>
          </a:p>
          <a:p>
            <a:r>
              <a:rPr lang="es-ES" dirty="0"/>
              <a:t>VIV VYVY</a:t>
            </a:r>
          </a:p>
          <a:p>
            <a:r>
              <a:rPr lang="es-ES" dirty="0"/>
              <a:t>Patio cubierto </a:t>
            </a:r>
            <a:r>
              <a:rPr lang="es-ES" dirty="0" smtClean="0"/>
              <a:t>y gimnasio </a:t>
            </a:r>
            <a:r>
              <a:rPr lang="es-ES" dirty="0"/>
              <a:t>de un colegio. Nótense las luminarias suspendidas del techo, fuera del alcance normal </a:t>
            </a:r>
          </a:p>
          <a:p>
            <a:r>
              <a:rPr lang="es-ES" dirty="0"/>
              <a:t>de los alumnos </a:t>
            </a:r>
            <a:r>
              <a:rPr lang="es-ES" dirty="0" smtClean="0"/>
              <a:t>y protegidas </a:t>
            </a:r>
            <a:r>
              <a:rPr lang="es-ES" dirty="0"/>
              <a:t>con rejillas metálicas.</a:t>
            </a:r>
          </a:p>
          <a:p>
            <a:r>
              <a:rPr lang="es-ES" dirty="0"/>
              <a:t>Medidas de seguridad</a:t>
            </a:r>
          </a:p>
          <a:p>
            <a:r>
              <a:rPr lang="es-ES" dirty="0" smtClean="0"/>
              <a:t>Al referirnos a instalaciones </a:t>
            </a:r>
            <a:r>
              <a:rPr lang="es-ES" dirty="0"/>
              <a:t>eléctricas </a:t>
            </a:r>
          </a:p>
          <a:p>
            <a:r>
              <a:rPr lang="es-ES" dirty="0" smtClean="0"/>
              <a:t>en instituciones </a:t>
            </a:r>
            <a:r>
              <a:rPr lang="es-ES" dirty="0"/>
              <a:t>educativas, debemos </a:t>
            </a:r>
          </a:p>
          <a:p>
            <a:r>
              <a:rPr lang="es-ES" dirty="0"/>
              <a:t>tener </a:t>
            </a:r>
            <a:r>
              <a:rPr lang="es-ES" dirty="0" smtClean="0"/>
              <a:t>en cuenta </a:t>
            </a:r>
            <a:r>
              <a:rPr lang="es-ES" dirty="0"/>
              <a:t>que </a:t>
            </a:r>
            <a:r>
              <a:rPr lang="es-ES" dirty="0" smtClean="0"/>
              <a:t>la gran mayoría </a:t>
            </a:r>
            <a:r>
              <a:rPr lang="es-ES" dirty="0"/>
              <a:t>de </a:t>
            </a:r>
          </a:p>
          <a:p>
            <a:r>
              <a:rPr lang="es-ES" dirty="0" smtClean="0"/>
              <a:t>los usuarios </a:t>
            </a:r>
            <a:r>
              <a:rPr lang="es-ES" dirty="0"/>
              <a:t>de estos establecimientos</a:t>
            </a:r>
          </a:p>
          <a:p>
            <a:r>
              <a:rPr lang="es-ES" dirty="0" smtClean="0"/>
              <a:t>serán niños</a:t>
            </a:r>
            <a:r>
              <a:rPr lang="es-ES" dirty="0"/>
              <a:t>, </a:t>
            </a:r>
            <a:r>
              <a:rPr lang="es-ES" dirty="0" smtClean="0"/>
              <a:t>es decir, personas </a:t>
            </a:r>
            <a:r>
              <a:rPr lang="es-ES" dirty="0"/>
              <a:t>de</a:t>
            </a:r>
          </a:p>
          <a:p>
            <a:r>
              <a:rPr lang="es-ES" dirty="0"/>
              <a:t>por </a:t>
            </a:r>
            <a:r>
              <a:rPr lang="es-ES" dirty="0" smtClean="0"/>
              <a:t>sí curiosas</a:t>
            </a:r>
            <a:r>
              <a:rPr lang="es-ES" dirty="0"/>
              <a:t>, inquietas, con ánimo </a:t>
            </a:r>
          </a:p>
          <a:p>
            <a:r>
              <a:rPr lang="es-ES" dirty="0"/>
              <a:t>investigativo</a:t>
            </a:r>
            <a:r>
              <a:rPr lang="es-ES" dirty="0" smtClean="0"/>
              <a:t>. Por esta razón</a:t>
            </a:r>
            <a:r>
              <a:rPr lang="es-ES" dirty="0"/>
              <a:t>, todas las </a:t>
            </a:r>
          </a:p>
          <a:p>
            <a:r>
              <a:rPr lang="es-ES" dirty="0"/>
              <a:t>medidas de seguridad que </a:t>
            </a:r>
            <a:r>
              <a:rPr lang="es-ES" dirty="0" smtClean="0"/>
              <a:t>sea necesario </a:t>
            </a:r>
            <a:endParaRPr lang="es-ES" dirty="0"/>
          </a:p>
          <a:p>
            <a:r>
              <a:rPr lang="es-ES" dirty="0"/>
              <a:t>adoptar </a:t>
            </a:r>
            <a:r>
              <a:rPr lang="es-ES" dirty="0" smtClean="0"/>
              <a:t>en ellos deberán </a:t>
            </a:r>
            <a:r>
              <a:rPr lang="es-ES" dirty="0"/>
              <a:t>ser efectuadas </a:t>
            </a:r>
          </a:p>
          <a:p>
            <a:r>
              <a:rPr lang="es-ES" dirty="0"/>
              <a:t>en forma exagerada, </a:t>
            </a:r>
            <a:r>
              <a:rPr lang="es-ES" dirty="0" smtClean="0"/>
              <a:t>a fin de resguardar </a:t>
            </a:r>
            <a:endParaRPr lang="es-ES" dirty="0"/>
          </a:p>
          <a:p>
            <a:r>
              <a:rPr lang="es-ES" dirty="0" smtClean="0"/>
              <a:t>la vida de los niños</a:t>
            </a:r>
            <a:r>
              <a:rPr lang="es-ES" dirty="0"/>
              <a:t>.</a:t>
            </a:r>
          </a:p>
          <a:p>
            <a:r>
              <a:rPr lang="es-ES" dirty="0"/>
              <a:t>Estas medidas </a:t>
            </a:r>
            <a:r>
              <a:rPr lang="es-ES" dirty="0" smtClean="0"/>
              <a:t>de seguridad </a:t>
            </a:r>
            <a:r>
              <a:rPr lang="es-ES" dirty="0"/>
              <a:t>extendidas </a:t>
            </a:r>
          </a:p>
          <a:p>
            <a:r>
              <a:rPr lang="es-ES" dirty="0"/>
              <a:t>deben ser adoptadas especialmente en </a:t>
            </a:r>
          </a:p>
          <a:p>
            <a:r>
              <a:rPr lang="es-ES" dirty="0" smtClean="0"/>
              <a:t>las instalaciones </a:t>
            </a:r>
            <a:r>
              <a:rPr lang="es-ES" dirty="0"/>
              <a:t>eléctricas</a:t>
            </a:r>
            <a:r>
              <a:rPr lang="es-ES" dirty="0" smtClean="0"/>
              <a:t>, para </a:t>
            </a:r>
            <a:r>
              <a:rPr lang="es-ES" dirty="0"/>
              <a:t>impedir</a:t>
            </a:r>
          </a:p>
          <a:p>
            <a:r>
              <a:rPr lang="es-ES" dirty="0" smtClean="0"/>
              <a:t>el acceso de los niños a las partes </a:t>
            </a:r>
            <a:r>
              <a:rPr lang="es-ES" dirty="0"/>
              <a:t>vivas</a:t>
            </a:r>
          </a:p>
          <a:p>
            <a:r>
              <a:rPr lang="es-ES" dirty="0"/>
              <a:t>(conductores, tomacorrientes, etcétera). </a:t>
            </a:r>
          </a:p>
          <a:p>
            <a:r>
              <a:rPr lang="es-ES" dirty="0"/>
              <a:t>Como proyectistas de estas instalaciones, </a:t>
            </a:r>
          </a:p>
          <a:p>
            <a:r>
              <a:rPr lang="es-ES" dirty="0"/>
              <a:t>somos responsables </a:t>
            </a:r>
            <a:r>
              <a:rPr lang="es-ES" dirty="0" smtClean="0"/>
              <a:t>de las consecuencias </a:t>
            </a:r>
            <a:endParaRPr lang="es-ES" dirty="0"/>
          </a:p>
          <a:p>
            <a:r>
              <a:rPr lang="es-ES" dirty="0"/>
              <a:t>que puedan producirse, </a:t>
            </a:r>
            <a:r>
              <a:rPr lang="es-ES" dirty="0" smtClean="0"/>
              <a:t>y la responsabilidad </a:t>
            </a:r>
            <a:endParaRPr lang="es-ES" dirty="0"/>
          </a:p>
          <a:p>
            <a:r>
              <a:rPr lang="es-ES" dirty="0"/>
              <a:t>no es solamente por </a:t>
            </a:r>
            <a:r>
              <a:rPr lang="es-ES" dirty="0" smtClean="0"/>
              <a:t>el diseño</a:t>
            </a:r>
            <a:r>
              <a:rPr lang="es-ES" dirty="0"/>
              <a:t>, en este</a:t>
            </a:r>
          </a:p>
          <a:p>
            <a:r>
              <a:rPr lang="es-ES" dirty="0"/>
              <a:t>caso particular, también hay responsabilidad </a:t>
            </a:r>
          </a:p>
          <a:p>
            <a:r>
              <a:rPr lang="es-ES" dirty="0"/>
              <a:t>penal </a:t>
            </a:r>
            <a:r>
              <a:rPr lang="es-ES" dirty="0" smtClean="0"/>
              <a:t>si ocurre </a:t>
            </a:r>
            <a:r>
              <a:rPr lang="es-ES" dirty="0"/>
              <a:t>un evento en </a:t>
            </a:r>
            <a:r>
              <a:rPr lang="es-ES" dirty="0" smtClean="0"/>
              <a:t>el cual</a:t>
            </a:r>
            <a:endParaRPr lang="es-ES" dirty="0"/>
          </a:p>
          <a:p>
            <a:r>
              <a:rPr lang="es-ES" dirty="0"/>
              <a:t>un niño salga dañado por negligencia </a:t>
            </a:r>
          </a:p>
          <a:p>
            <a:r>
              <a:rPr lang="es-ES" dirty="0" smtClean="0"/>
              <a:t>en la instalación</a:t>
            </a:r>
            <a:r>
              <a:rPr lang="es-ES" dirty="0"/>
              <a:t>.</a:t>
            </a:r>
          </a:p>
          <a:p>
            <a:r>
              <a:rPr lang="es-ES" dirty="0"/>
              <a:t>Equipo autónomo de indicación de salida </a:t>
            </a:r>
          </a:p>
          <a:p>
            <a:r>
              <a:rPr lang="es-ES" dirty="0"/>
              <a:t>de emergencia.</a:t>
            </a:r>
          </a:p>
        </p:txBody>
      </p:sp>
    </p:spTree>
    <p:extLst>
      <p:ext uri="{BB962C8B-B14F-4D97-AF65-F5344CB8AC3E}">
        <p14:creationId xmlns:p14="http://schemas.microsoft.com/office/powerpoint/2010/main" val="1625848521"/>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8000" y="-67251887"/>
            <a:ext cx="6096000" cy="141361775"/>
          </a:xfrm>
          <a:prstGeom prst="rect">
            <a:avLst/>
          </a:prstGeom>
        </p:spPr>
        <p:txBody>
          <a:bodyPr>
            <a:spAutoFit/>
          </a:bodyPr>
          <a:lstStyle/>
          <a:p>
            <a:r>
              <a:rPr lang="es-ES" dirty="0"/>
              <a:t>LOCALES </a:t>
            </a:r>
          </a:p>
          <a:p>
            <a:r>
              <a:rPr lang="es-ES" dirty="0"/>
              <a:t>ESPECIALES</a:t>
            </a:r>
          </a:p>
          <a:p>
            <a:r>
              <a:rPr lang="es-ES" dirty="0"/>
              <a:t>Veremos </a:t>
            </a:r>
            <a:r>
              <a:rPr lang="es-ES" dirty="0" smtClean="0"/>
              <a:t>los requisitos </a:t>
            </a:r>
            <a:r>
              <a:rPr lang="es-ES" dirty="0"/>
              <a:t>que </a:t>
            </a:r>
            <a:r>
              <a:rPr lang="es-ES" dirty="0" smtClean="0"/>
              <a:t>se deben </a:t>
            </a:r>
            <a:r>
              <a:rPr lang="es-ES" dirty="0"/>
              <a:t>tener </a:t>
            </a:r>
            <a:r>
              <a:rPr lang="es-ES" dirty="0" smtClean="0"/>
              <a:t>en cuenta </a:t>
            </a:r>
            <a:r>
              <a:rPr lang="es-ES" dirty="0"/>
              <a:t>para aplicar </a:t>
            </a:r>
            <a:r>
              <a:rPr lang="es-ES" dirty="0" smtClean="0"/>
              <a:t>en locales</a:t>
            </a:r>
            <a:endParaRPr lang="es-ES" dirty="0"/>
          </a:p>
          <a:p>
            <a:r>
              <a:rPr lang="es-ES" dirty="0"/>
              <a:t>AIRE MUESTREN AIRES</a:t>
            </a:r>
          </a:p>
          <a:p>
            <a:r>
              <a:rPr lang="es-ES" dirty="0"/>
              <a:t>E </a:t>
            </a:r>
            <a:r>
              <a:rPr lang="es-ES" dirty="0" err="1" smtClean="0"/>
              <a:t>emos</a:t>
            </a:r>
            <a:r>
              <a:rPr lang="es-ES" dirty="0" smtClean="0"/>
              <a:t> visto las características de </a:t>
            </a:r>
            <a:r>
              <a:rPr lang="es-ES" smtClean="0"/>
              <a:t>las canalizacio- </a:t>
            </a:r>
            <a:endParaRPr lang="es-ES" dirty="0"/>
          </a:p>
          <a:p>
            <a:r>
              <a:rPr lang="es-ES" dirty="0" err="1" smtClean="0"/>
              <a:t>nes</a:t>
            </a:r>
            <a:r>
              <a:rPr lang="es-ES" dirty="0" smtClean="0"/>
              <a:t> en general y las condiciones que estas deben</a:t>
            </a:r>
            <a:endParaRPr lang="es-ES" dirty="0"/>
          </a:p>
          <a:p>
            <a:r>
              <a:rPr lang="es-ES" dirty="0"/>
              <a:t>cumplir de acuerdo al lugar en que se las instale, ya sean </a:t>
            </a:r>
          </a:p>
          <a:p>
            <a:r>
              <a:rPr lang="es-ES" dirty="0"/>
              <a:t>embutidas, a la vista, bajo piso, sobre cielorrasos, etcétera. </a:t>
            </a:r>
          </a:p>
          <a:p>
            <a:r>
              <a:rPr lang="es-ES" dirty="0"/>
              <a:t>Analizaremos ahora qué requisitos deben cumplir cuando </a:t>
            </a:r>
          </a:p>
          <a:p>
            <a:r>
              <a:rPr lang="es-ES" dirty="0"/>
              <a:t>se hallan instaladas en locales especiales. </a:t>
            </a:r>
            <a:r>
              <a:rPr lang="es-ES"/>
              <a:t>Definiremos </a:t>
            </a:r>
            <a:r>
              <a:rPr lang="es-ES" smtClean="0"/>
              <a:t>pri- </a:t>
            </a:r>
            <a:endParaRPr lang="es-ES" dirty="0"/>
          </a:p>
          <a:p>
            <a:r>
              <a:rPr lang="es-ES" dirty="0"/>
              <a:t>mero qué entendemos por locales especiales, a fin de saber </a:t>
            </a:r>
          </a:p>
          <a:p>
            <a:r>
              <a:rPr lang="es-ES" dirty="0"/>
              <a:t>a qué nos referiremos a lo largo del presente texto.</a:t>
            </a:r>
          </a:p>
          <a:p>
            <a:r>
              <a:rPr lang="es-ES" dirty="0"/>
              <a:t>Un local especial es todo aquel espacio que, por </a:t>
            </a:r>
            <a:r>
              <a:rPr lang="es-ES"/>
              <a:t>sus </a:t>
            </a:r>
            <a:r>
              <a:rPr lang="es-ES" smtClean="0"/>
              <a:t>carac- </a:t>
            </a:r>
            <a:endParaRPr lang="es-ES" dirty="0"/>
          </a:p>
          <a:p>
            <a:r>
              <a:rPr lang="es-ES" dirty="0" err="1"/>
              <a:t>terísticas</a:t>
            </a:r>
            <a:r>
              <a:rPr lang="es-ES" dirty="0"/>
              <a:t> o usos, debe ser tratado en una forma particular, </a:t>
            </a:r>
          </a:p>
          <a:p>
            <a:r>
              <a:rPr lang="es-ES" dirty="0"/>
              <a:t>y las instalaciones que se realicen en él no pueden </a:t>
            </a:r>
            <a:r>
              <a:rPr lang="es-ES"/>
              <a:t>ser </a:t>
            </a:r>
            <a:r>
              <a:rPr lang="es-ES" smtClean="0"/>
              <a:t>con- </a:t>
            </a:r>
            <a:endParaRPr lang="es-ES" dirty="0"/>
          </a:p>
          <a:p>
            <a:r>
              <a:rPr lang="es-ES" dirty="0" err="1"/>
              <a:t>sideradas</a:t>
            </a:r>
            <a:r>
              <a:rPr lang="es-ES" dirty="0"/>
              <a:t> comunes.</a:t>
            </a:r>
          </a:p>
          <a:p>
            <a:r>
              <a:rPr lang="es-ES" dirty="0"/>
              <a:t>La norma general de instalaciones eléctricas en inmuebles</a:t>
            </a:r>
          </a:p>
          <a:p>
            <a:r>
              <a:rPr lang="es-ES" dirty="0"/>
              <a:t>se aplica en lo referente a las características eléctricas, </a:t>
            </a:r>
          </a:p>
          <a:p>
            <a:r>
              <a:rPr lang="es-ES" dirty="0"/>
              <a:t>pero cada tipo de local tendrá, asimismo, normas, reglas o</a:t>
            </a:r>
          </a:p>
          <a:p>
            <a:r>
              <a:rPr lang="es-ES" dirty="0"/>
              <a:t>En esta imagen podemos apreciar una sala de quirófano, </a:t>
            </a:r>
            <a:r>
              <a:rPr lang="es-ES" dirty="0" smtClean="0"/>
              <a:t>tal como </a:t>
            </a:r>
            <a:r>
              <a:rPr lang="es-ES" dirty="0"/>
              <a:t>las que se encuentran en </a:t>
            </a:r>
            <a:r>
              <a:rPr lang="es-ES" dirty="0" smtClean="0"/>
              <a:t>c0 Fábricas de explosivos</a:t>
            </a:r>
            <a:r>
              <a:rPr lang="es-ES" dirty="0"/>
              <a:t>.</a:t>
            </a:r>
          </a:p>
          <a:p>
            <a:r>
              <a:rPr lang="es-ES" dirty="0" smtClean="0"/>
              <a:t>0 Plantas </a:t>
            </a:r>
            <a:r>
              <a:rPr lang="es-ES" dirty="0"/>
              <a:t>de refinamiento </a:t>
            </a:r>
            <a:r>
              <a:rPr lang="es-ES" dirty="0" smtClean="0"/>
              <a:t>de combustibles</a:t>
            </a:r>
            <a:r>
              <a:rPr lang="es-ES" dirty="0"/>
              <a:t>.</a:t>
            </a:r>
          </a:p>
          <a:p>
            <a:r>
              <a:rPr lang="es-ES" dirty="0"/>
              <a:t>Estaciones </a:t>
            </a:r>
            <a:r>
              <a:rPr lang="es-ES" dirty="0" smtClean="0"/>
              <a:t>de servicio (</a:t>
            </a:r>
            <a:r>
              <a:rPr lang="es-ES" dirty="0"/>
              <a:t>gasolineras), </a:t>
            </a:r>
            <a:r>
              <a:rPr lang="es-ES" dirty="0" smtClean="0"/>
              <a:t>talleres </a:t>
            </a:r>
            <a:r>
              <a:rPr lang="es-ES" smtClean="0"/>
              <a:t>de repara- </a:t>
            </a:r>
            <a:endParaRPr lang="es-ES" dirty="0"/>
          </a:p>
          <a:p>
            <a:r>
              <a:rPr lang="es-ES" dirty="0" err="1" smtClean="0"/>
              <a:t>ción</a:t>
            </a:r>
            <a:r>
              <a:rPr lang="es-ES" dirty="0" smtClean="0"/>
              <a:t> de </a:t>
            </a:r>
            <a:r>
              <a:rPr lang="es-ES" dirty="0"/>
              <a:t>vehículos.</a:t>
            </a:r>
          </a:p>
          <a:p>
            <a:r>
              <a:rPr lang="es-ES" dirty="0"/>
              <a:t>Locales húmedos (natatorios, saunas, baños, etcétera).</a:t>
            </a:r>
          </a:p>
          <a:p>
            <a:r>
              <a:rPr lang="es-ES" dirty="0"/>
              <a:t>Locales polvorientos (aserraderos, molinos, etcétera).</a:t>
            </a:r>
          </a:p>
          <a:p>
            <a:r>
              <a:rPr lang="es-ES" dirty="0"/>
              <a:t>Locales </a:t>
            </a:r>
            <a:r>
              <a:rPr lang="es-ES" dirty="0" smtClean="0"/>
              <a:t>de baja o de alta temperatura</a:t>
            </a:r>
            <a:r>
              <a:rPr lang="es-ES" dirty="0"/>
              <a:t>. </a:t>
            </a:r>
          </a:p>
          <a:p>
            <a:r>
              <a:rPr lang="es-ES" dirty="0"/>
              <a:t>Baños públicos </a:t>
            </a:r>
            <a:r>
              <a:rPr lang="es-ES" dirty="0" smtClean="0"/>
              <a:t>o domiciliarios</a:t>
            </a:r>
            <a:r>
              <a:rPr lang="es-ES" dirty="0"/>
              <a:t>.</a:t>
            </a:r>
          </a:p>
          <a:p>
            <a:r>
              <a:rPr lang="es-ES" dirty="0"/>
              <a:t>Cada uno de estos locales, más allá de las necesidades de </a:t>
            </a:r>
          </a:p>
          <a:p>
            <a:r>
              <a:rPr lang="es-ES" dirty="0"/>
              <a:t>energía eléctrica particular de cada uno, tiene normas </a:t>
            </a:r>
            <a:r>
              <a:rPr lang="es-ES"/>
              <a:t>o </a:t>
            </a:r>
            <a:r>
              <a:rPr lang="es-ES" smtClean="0"/>
              <a:t>re- </a:t>
            </a:r>
            <a:endParaRPr lang="es-ES" dirty="0"/>
          </a:p>
          <a:p>
            <a:r>
              <a:rPr lang="es-ES" dirty="0" err="1"/>
              <a:t>glamentaciones</a:t>
            </a:r>
            <a:r>
              <a:rPr lang="es-ES" dirty="0"/>
              <a:t> que deben ser cumplidas por todas </a:t>
            </a:r>
            <a:r>
              <a:rPr lang="es-ES"/>
              <a:t>las </a:t>
            </a:r>
            <a:r>
              <a:rPr lang="es-ES" smtClean="0"/>
              <a:t>ins- </a:t>
            </a:r>
            <a:endParaRPr lang="es-ES" dirty="0"/>
          </a:p>
          <a:p>
            <a:r>
              <a:rPr lang="es-ES" dirty="0" err="1"/>
              <a:t>talaciones</a:t>
            </a:r>
            <a:r>
              <a:rPr lang="es-ES" dirty="0"/>
              <a:t> que den algún servicio en ellos (agua corriente, </a:t>
            </a:r>
          </a:p>
          <a:p>
            <a:r>
              <a:rPr lang="es-ES" dirty="0" err="1"/>
              <a:t>desagúes</a:t>
            </a:r>
            <a:r>
              <a:rPr lang="es-ES" dirty="0"/>
              <a:t>, electricidad, ventilación, etcétera).</a:t>
            </a:r>
          </a:p>
          <a:p>
            <a:r>
              <a:rPr lang="es-ES" dirty="0"/>
              <a:t>En este tipo de locales, existen características comunes y </a:t>
            </a:r>
          </a:p>
          <a:p>
            <a:r>
              <a:rPr lang="es-ES" dirty="0"/>
              <a:t>otras especiales. Comenzaremos analizando </a:t>
            </a:r>
            <a:r>
              <a:rPr lang="es-ES"/>
              <a:t>aquellas </a:t>
            </a:r>
            <a:r>
              <a:rPr lang="es-ES" smtClean="0"/>
              <a:t>ca- </a:t>
            </a:r>
            <a:endParaRPr lang="es-ES" dirty="0"/>
          </a:p>
          <a:p>
            <a:r>
              <a:rPr lang="es-ES" dirty="0" err="1"/>
              <a:t>racterísticas</a:t>
            </a:r>
            <a:r>
              <a:rPr lang="es-ES" dirty="0"/>
              <a:t> que son comunes a varios locales, para lo cual </a:t>
            </a:r>
          </a:p>
          <a:p>
            <a:r>
              <a:rPr lang="es-ES" dirty="0"/>
              <a:t>procederemos a agruparlos.</a:t>
            </a:r>
          </a:p>
          <a:p>
            <a:r>
              <a:rPr lang="es-ES" dirty="0"/>
              <a:t>Locales destinados</a:t>
            </a:r>
          </a:p>
          <a:p>
            <a:r>
              <a:rPr lang="es-ES" dirty="0" smtClean="0"/>
              <a:t>a centros </a:t>
            </a:r>
            <a:r>
              <a:rPr lang="es-ES" dirty="0"/>
              <a:t>médicos</a:t>
            </a:r>
          </a:p>
          <a:p>
            <a:r>
              <a:rPr lang="es-ES" dirty="0"/>
              <a:t>En estos locales especiales, en general, se debe evitar el </a:t>
            </a:r>
          </a:p>
          <a:p>
            <a:r>
              <a:rPr lang="es-ES" dirty="0"/>
              <a:t>agregado en la atmósfera de elementos que la contaminen;</a:t>
            </a:r>
          </a:p>
          <a:p>
            <a:r>
              <a:rPr lang="es-ES" dirty="0"/>
              <a:t>casi siempre son locales con sistemas de </a:t>
            </a:r>
            <a:r>
              <a:rPr lang="es-ES"/>
              <a:t>ventilación </a:t>
            </a:r>
            <a:r>
              <a:rPr lang="es-ES" smtClean="0"/>
              <a:t>es- </a:t>
            </a:r>
            <a:endParaRPr lang="es-ES" dirty="0"/>
          </a:p>
          <a:p>
            <a:r>
              <a:rPr lang="es-ES" dirty="0" err="1"/>
              <a:t>pecial</a:t>
            </a:r>
            <a:r>
              <a:rPr lang="es-ES" dirty="0"/>
              <a:t>, de temperatura y humedad controlada. En ellos se </a:t>
            </a:r>
          </a:p>
          <a:p>
            <a:r>
              <a:rPr lang="es-ES" dirty="0"/>
              <a:t>debe contar con la suficiente cantidad de tomacorrientes</a:t>
            </a:r>
          </a:p>
          <a:p>
            <a:r>
              <a:rPr lang="es-ES" dirty="0"/>
              <a:t>como para alimentar todos los equipos necesarios en </a:t>
            </a:r>
            <a:r>
              <a:rPr lang="es-ES" dirty="0" err="1"/>
              <a:t>for</a:t>
            </a:r>
            <a:r>
              <a:rPr lang="es-ES" dirty="0"/>
              <a:t>-</a:t>
            </a:r>
          </a:p>
          <a:p>
            <a:r>
              <a:rPr lang="es-ES" dirty="0" err="1"/>
              <a:t>ma</a:t>
            </a:r>
            <a:r>
              <a:rPr lang="es-ES" dirty="0"/>
              <a:t> cómoda y segura. En este punto, veremos rápidamente </a:t>
            </a:r>
          </a:p>
          <a:p>
            <a:r>
              <a:rPr lang="es-ES" dirty="0"/>
              <a:t>los requisitos básicos para luego, en el siguiente apartado,</a:t>
            </a:r>
          </a:p>
          <a:p>
            <a:r>
              <a:rPr lang="es-ES" dirty="0"/>
              <a:t>7</a:t>
            </a:r>
          </a:p>
          <a:p>
            <a:r>
              <a:rPr lang="es-ES" dirty="0"/>
              <a:t>Sala adecuada para realizar procedimientos de emergencia </a:t>
            </a:r>
            <a:r>
              <a:rPr lang="es-ES" dirty="0" smtClean="0"/>
              <a:t>y de </a:t>
            </a:r>
            <a:r>
              <a:rPr lang="es-ES" dirty="0"/>
              <a:t>reanimación.</a:t>
            </a:r>
          </a:p>
          <a:p>
            <a:r>
              <a:rPr lang="es-ES" dirty="0"/>
              <a:t>desarrollar </a:t>
            </a:r>
            <a:r>
              <a:rPr lang="es-ES" dirty="0" smtClean="0"/>
              <a:t>en profundidad las características de </a:t>
            </a:r>
            <a:r>
              <a:rPr lang="es-ES" smtClean="0"/>
              <a:t>las insta- </a:t>
            </a:r>
            <a:endParaRPr lang="es-ES" dirty="0"/>
          </a:p>
          <a:p>
            <a:r>
              <a:rPr lang="es-ES" dirty="0" err="1"/>
              <a:t>laciones</a:t>
            </a:r>
            <a:r>
              <a:rPr lang="es-ES" dirty="0"/>
              <a:t> eléctricas </a:t>
            </a:r>
            <a:r>
              <a:rPr lang="es-ES" dirty="0" smtClean="0"/>
              <a:t>de estos </a:t>
            </a:r>
            <a:r>
              <a:rPr lang="es-ES" dirty="0"/>
              <a:t>locales.</a:t>
            </a:r>
          </a:p>
          <a:p>
            <a:r>
              <a:rPr lang="es-ES" dirty="0"/>
              <a:t>Las canalizaciones deberán ser embutidas, </a:t>
            </a:r>
            <a:r>
              <a:rPr lang="es-ES"/>
              <a:t>empleando </a:t>
            </a:r>
            <a:r>
              <a:rPr lang="es-ES" smtClean="0"/>
              <a:t>cañe- </a:t>
            </a:r>
            <a:endParaRPr lang="es-ES" dirty="0"/>
          </a:p>
          <a:p>
            <a:r>
              <a:rPr lang="es-ES" dirty="0"/>
              <a:t>rías diferentes a fin de tener en la sala tanto iluminación como </a:t>
            </a:r>
          </a:p>
          <a:p>
            <a:r>
              <a:rPr lang="es-ES" dirty="0"/>
              <a:t>tomacorrientes alimentados desde las tres fases del sistema </a:t>
            </a:r>
          </a:p>
          <a:p>
            <a:r>
              <a:rPr lang="es-ES" dirty="0"/>
              <a:t>trifásico de energía, pero con un sistema de aislación especial </a:t>
            </a:r>
          </a:p>
          <a:p>
            <a:r>
              <a:rPr lang="es-ES" dirty="0"/>
              <a:t>que veremos en el punto siguiente. Si bien la </a:t>
            </a:r>
            <a:r>
              <a:rPr lang="es-ES"/>
              <a:t>instalación </a:t>
            </a:r>
            <a:r>
              <a:rPr lang="es-ES" smtClean="0"/>
              <a:t>pue- </a:t>
            </a:r>
            <a:endParaRPr lang="es-ES" dirty="0"/>
          </a:p>
          <a:p>
            <a:r>
              <a:rPr lang="es-ES" dirty="0"/>
              <a:t>de ser monofásica, cada sala tendrá su propio </a:t>
            </a:r>
            <a:r>
              <a:rPr lang="es-ES"/>
              <a:t>tablero </a:t>
            </a:r>
            <a:r>
              <a:rPr lang="es-ES" smtClean="0"/>
              <a:t>seccio- </a:t>
            </a:r>
            <a:endParaRPr lang="es-ES" dirty="0"/>
          </a:p>
          <a:p>
            <a:r>
              <a:rPr lang="es-ES" dirty="0" err="1"/>
              <a:t>nal</a:t>
            </a:r>
            <a:r>
              <a:rPr lang="es-ES" dirty="0"/>
              <a:t>, con un interruptor </a:t>
            </a:r>
            <a:r>
              <a:rPr lang="es-ES" dirty="0" err="1"/>
              <a:t>tetrapolar</a:t>
            </a:r>
            <a:r>
              <a:rPr lang="es-ES" dirty="0"/>
              <a:t> en la entrada, desde donde, </a:t>
            </a:r>
          </a:p>
          <a:p>
            <a:r>
              <a:rPr lang="es-ES" dirty="0"/>
              <a:t>a través de una bornera, se alimentarán los seis interruptores </a:t>
            </a:r>
          </a:p>
          <a:p>
            <a:r>
              <a:rPr lang="es-ES" dirty="0"/>
              <a:t>diferenciales monofásicos, cada uno para una </a:t>
            </a:r>
            <a:r>
              <a:rPr lang="es-ES"/>
              <a:t>fase </a:t>
            </a:r>
            <a:r>
              <a:rPr lang="es-ES" smtClean="0"/>
              <a:t>destina- </a:t>
            </a:r>
            <a:endParaRPr lang="es-ES" dirty="0"/>
          </a:p>
          <a:p>
            <a:r>
              <a:rPr lang="es-ES" dirty="0"/>
              <a:t>da a iluminación o a tomacorrientes. Estos diferenciales no </a:t>
            </a:r>
          </a:p>
          <a:p>
            <a:r>
              <a:rPr lang="es-ES" dirty="0"/>
              <a:t>serán compartidos por tomacorrientes e iluminación. Desde </a:t>
            </a:r>
          </a:p>
          <a:p>
            <a:r>
              <a:rPr lang="es-ES" dirty="0"/>
              <a:t>cada interruptor diferencial, se alimentarán </a:t>
            </a:r>
            <a:r>
              <a:rPr lang="es-ES"/>
              <a:t>tantos </a:t>
            </a:r>
            <a:r>
              <a:rPr lang="es-ES" smtClean="0"/>
              <a:t>interrup- </a:t>
            </a:r>
            <a:endParaRPr lang="es-ES" dirty="0"/>
          </a:p>
          <a:p>
            <a:r>
              <a:rPr lang="es-ES" dirty="0" err="1"/>
              <a:t>tores</a:t>
            </a:r>
            <a:r>
              <a:rPr lang="es-ES" dirty="0"/>
              <a:t> </a:t>
            </a:r>
            <a:r>
              <a:rPr lang="es-ES" dirty="0" err="1"/>
              <a:t>termomagnéticos</a:t>
            </a:r>
            <a:r>
              <a:rPr lang="es-ES" dirty="0"/>
              <a:t> bipolares como sean necesarios, así</a:t>
            </a:r>
          </a:p>
          <a:p>
            <a:r>
              <a:rPr lang="es-ES" dirty="0"/>
              <a:t>Locales especiales son todos </a:t>
            </a:r>
          </a:p>
          <a:p>
            <a:r>
              <a:rPr lang="es-ES" dirty="0"/>
              <a:t>aquellos cuyas instalaciones </a:t>
            </a:r>
          </a:p>
          <a:p>
            <a:r>
              <a:rPr lang="es-ES" dirty="0"/>
              <a:t>eléctricas no pueden Ser </a:t>
            </a:r>
          </a:p>
          <a:p>
            <a:r>
              <a:rPr lang="es-ES" dirty="0"/>
              <a:t>encasilladas en </a:t>
            </a:r>
            <a:r>
              <a:rPr lang="es-ES" dirty="0" smtClean="0"/>
              <a:t>la reglamentación </a:t>
            </a:r>
            <a:endParaRPr lang="es-ES" dirty="0"/>
          </a:p>
          <a:p>
            <a:r>
              <a:rPr lang="es-ES" dirty="0"/>
              <a:t>vigente para inmuebles.</a:t>
            </a:r>
          </a:p>
          <a:p>
            <a:r>
              <a:rPr lang="es-ES" dirty="0"/>
              <a:t>&gt;</a:t>
            </a:r>
          </a:p>
          <a:p>
            <a:r>
              <a:rPr lang="es-ES" dirty="0" err="1" smtClean="0"/>
              <a:t>oo</a:t>
            </a:r>
            <a:r>
              <a:rPr lang="es-ES" dirty="0" smtClean="0"/>
              <a:t> </a:t>
            </a:r>
            <a:r>
              <a:rPr lang="es-ES" dirty="0" err="1" smtClean="0"/>
              <a:t>ooocomo</a:t>
            </a:r>
            <a:r>
              <a:rPr lang="es-ES" dirty="0" smtClean="0"/>
              <a:t> </a:t>
            </a:r>
            <a:r>
              <a:rPr lang="es-ES" dirty="0"/>
              <a:t>también </a:t>
            </a:r>
            <a:r>
              <a:rPr lang="es-ES" dirty="0" smtClean="0"/>
              <a:t>los circuitos, considerando </a:t>
            </a:r>
            <a:r>
              <a:rPr lang="es-ES" dirty="0"/>
              <a:t>que cada circuito </a:t>
            </a:r>
          </a:p>
          <a:p>
            <a:r>
              <a:rPr lang="es-ES" dirty="0" smtClean="0"/>
              <a:t>es de uso </a:t>
            </a:r>
            <a:r>
              <a:rPr lang="es-ES" dirty="0"/>
              <a:t>especial </a:t>
            </a:r>
            <a:r>
              <a:rPr lang="es-ES" dirty="0" smtClean="0"/>
              <a:t>o de carga </a:t>
            </a:r>
            <a:r>
              <a:rPr lang="es-ES" dirty="0"/>
              <a:t>única.</a:t>
            </a:r>
          </a:p>
          <a:p>
            <a:r>
              <a:rPr lang="es-ES" dirty="0"/>
              <a:t>La instalación de la puesta a tierra mediante jabalinas </a:t>
            </a:r>
            <a:r>
              <a:rPr lang="es-ES"/>
              <a:t>o </a:t>
            </a:r>
            <a:r>
              <a:rPr lang="es-ES" smtClean="0"/>
              <a:t>pla- </a:t>
            </a:r>
            <a:endParaRPr lang="es-ES" dirty="0"/>
          </a:p>
          <a:p>
            <a:r>
              <a:rPr lang="es-ES" dirty="0"/>
              <a:t>cas de cobre enterradas deberá tener un valor </a:t>
            </a:r>
            <a:r>
              <a:rPr lang="es-ES"/>
              <a:t>de </a:t>
            </a:r>
            <a:r>
              <a:rPr lang="es-ES" smtClean="0"/>
              <a:t>resisten- </a:t>
            </a:r>
            <a:endParaRPr lang="es-ES" dirty="0"/>
          </a:p>
          <a:p>
            <a:r>
              <a:rPr lang="es-ES" dirty="0" err="1"/>
              <a:t>cia</a:t>
            </a:r>
            <a:r>
              <a:rPr lang="es-ES" dirty="0"/>
              <a:t> de puesta a tierra mejor que 5 </a:t>
            </a:r>
            <a:r>
              <a:rPr lang="es-ES" dirty="0" err="1"/>
              <a:t>ohms</a:t>
            </a:r>
            <a:r>
              <a:rPr lang="es-ES" dirty="0"/>
              <a:t> (lo recomendable es </a:t>
            </a:r>
          </a:p>
          <a:p>
            <a:r>
              <a:rPr lang="es-ES" dirty="0"/>
              <a:t>que sea menor de 1 ohm), pues muchos equipos de medicina </a:t>
            </a:r>
          </a:p>
          <a:p>
            <a:r>
              <a:rPr lang="es-ES" dirty="0"/>
              <a:t>deben actuar directamente sobre el cuerpo humano</a:t>
            </a:r>
            <a:r>
              <a:rPr lang="es-ES"/>
              <a:t>. </a:t>
            </a:r>
            <a:r>
              <a:rPr lang="es-ES" smtClean="0"/>
              <a:t>Recor- </a:t>
            </a:r>
            <a:endParaRPr lang="es-ES" dirty="0"/>
          </a:p>
          <a:p>
            <a:r>
              <a:rPr lang="es-ES" dirty="0"/>
              <a:t>demos que, para el correcto funcionamiento de </a:t>
            </a:r>
            <a:r>
              <a:rPr lang="es-ES"/>
              <a:t>un </a:t>
            </a:r>
            <a:r>
              <a:rPr lang="es-ES" smtClean="0"/>
              <a:t>electro- </a:t>
            </a:r>
            <a:endParaRPr lang="es-ES" dirty="0"/>
          </a:p>
          <a:p>
            <a:r>
              <a:rPr lang="es-ES" dirty="0"/>
              <a:t>bisturí sin que produzca daños ni quemaduras en </a:t>
            </a:r>
            <a:r>
              <a:rPr lang="es-ES"/>
              <a:t>el </a:t>
            </a:r>
            <a:r>
              <a:rPr lang="es-ES" smtClean="0"/>
              <a:t>pacien- </a:t>
            </a:r>
            <a:endParaRPr lang="es-ES" dirty="0"/>
          </a:p>
          <a:p>
            <a:r>
              <a:rPr lang="es-ES" dirty="0"/>
              <a:t>te, el cuerpo de la persona es puesto a tierra. A mayor valor </a:t>
            </a:r>
          </a:p>
          <a:p>
            <a:r>
              <a:rPr lang="es-ES" dirty="0"/>
              <a:t>de la resistencia de puesta a tierra de la instalación, mayor </a:t>
            </a:r>
          </a:p>
          <a:p>
            <a:r>
              <a:rPr lang="es-ES" dirty="0"/>
              <a:t>será la diferencia de potencial sobre el cuerpo del paciente</a:t>
            </a:r>
          </a:p>
          <a:p>
            <a:r>
              <a:rPr lang="es-ES" dirty="0"/>
              <a:t>y</a:t>
            </a:r>
            <a:r>
              <a:rPr lang="es-ES" dirty="0" smtClean="0"/>
              <a:t>, por lo tanto</a:t>
            </a:r>
            <a:r>
              <a:rPr lang="es-ES" dirty="0"/>
              <a:t>, </a:t>
            </a:r>
            <a:r>
              <a:rPr lang="es-ES" dirty="0" smtClean="0"/>
              <a:t>la posibilidad de quemaduras </a:t>
            </a:r>
            <a:r>
              <a:rPr lang="es-ES" dirty="0"/>
              <a:t>crece.</a:t>
            </a:r>
          </a:p>
          <a:p>
            <a:r>
              <a:rPr lang="es-ES" dirty="0"/>
              <a:t>En este tipo de locales no son recomendables instalaciones </a:t>
            </a:r>
          </a:p>
          <a:p>
            <a:r>
              <a:rPr lang="es-ES" dirty="0"/>
              <a:t>a la vista, ya sea en forma externa a las paredes, por medio</a:t>
            </a:r>
          </a:p>
          <a:p>
            <a:r>
              <a:rPr lang="es-ES" dirty="0"/>
              <a:t>de bandejas o cable canales, pues estos dificultan </a:t>
            </a:r>
            <a:r>
              <a:rPr lang="es-ES"/>
              <a:t>las </a:t>
            </a:r>
            <a:r>
              <a:rPr lang="es-ES" smtClean="0"/>
              <a:t>ta- </a:t>
            </a:r>
            <a:endParaRPr lang="es-ES" dirty="0"/>
          </a:p>
          <a:p>
            <a:r>
              <a:rPr lang="es-ES" dirty="0"/>
              <a:t>reas de limpieza y el mantenimiento de la higiene necesaria </a:t>
            </a:r>
          </a:p>
          <a:p>
            <a:r>
              <a:rPr lang="es-ES" dirty="0"/>
              <a:t>en los mencionados locales.</a:t>
            </a:r>
          </a:p>
          <a:p>
            <a:r>
              <a:rPr lang="es-ES" dirty="0"/>
              <a:t>En el caso de necesitarse instalaciones en muy baja tensión </a:t>
            </a:r>
          </a:p>
          <a:p>
            <a:r>
              <a:rPr lang="es-ES" dirty="0"/>
              <a:t>de servicio (12, 24 o 48 V), deberán ser realizadas </a:t>
            </a:r>
            <a:r>
              <a:rPr lang="es-ES"/>
              <a:t>en </a:t>
            </a:r>
            <a:r>
              <a:rPr lang="es-ES" smtClean="0"/>
              <a:t>canaliza- </a:t>
            </a:r>
            <a:endParaRPr lang="es-ES" dirty="0"/>
          </a:p>
          <a:p>
            <a:r>
              <a:rPr lang="es-ES" dirty="0" err="1"/>
              <a:t>ciones</a:t>
            </a:r>
            <a:r>
              <a:rPr lang="es-ES" dirty="0"/>
              <a:t> independientes de las de baja tensión (380 V / 220 V). </a:t>
            </a:r>
          </a:p>
          <a:p>
            <a:r>
              <a:rPr lang="es-ES" dirty="0"/>
              <a:t>De la misma forma, si hubiera algún equipo o equipos </a:t>
            </a:r>
            <a:r>
              <a:rPr lang="es-ES"/>
              <a:t>que </a:t>
            </a:r>
            <a:r>
              <a:rPr lang="es-ES" smtClean="0"/>
              <a:t>de- </a:t>
            </a:r>
            <a:endParaRPr lang="es-ES" dirty="0"/>
          </a:p>
          <a:p>
            <a:r>
              <a:rPr lang="es-ES" dirty="0" err="1"/>
              <a:t>ban</a:t>
            </a:r>
            <a:r>
              <a:rPr lang="es-ES" dirty="0"/>
              <a:t> ser alimentados con las tres fases, este tendido deberá ser </a:t>
            </a:r>
          </a:p>
          <a:p>
            <a:r>
              <a:rPr lang="es-ES" dirty="0"/>
              <a:t>realizado en forma independiente.</a:t>
            </a:r>
          </a:p>
          <a:p>
            <a:r>
              <a:rPr lang="es-ES" dirty="0"/>
              <a:t>Si bien pareciera en primera instancia un </a:t>
            </a:r>
            <a:r>
              <a:rPr lang="es-ES"/>
              <a:t>exagerado </a:t>
            </a:r>
            <a:r>
              <a:rPr lang="es-ES" smtClean="0"/>
              <a:t>em- </a:t>
            </a:r>
            <a:endParaRPr lang="es-ES" dirty="0"/>
          </a:p>
          <a:p>
            <a:r>
              <a:rPr lang="es-ES" dirty="0" err="1"/>
              <a:t>pleo</a:t>
            </a:r>
            <a:r>
              <a:rPr lang="es-ES" dirty="0"/>
              <a:t> de cañerías para llegar desde el tablero seccional </a:t>
            </a:r>
          </a:p>
          <a:p>
            <a:r>
              <a:rPr lang="es-ES" dirty="0"/>
              <a:t>hasta cada punto de utilización, debemos considerar que, </a:t>
            </a:r>
          </a:p>
          <a:p>
            <a:r>
              <a:rPr lang="es-ES" dirty="0"/>
              <a:t>por tratarse de locales de uso médico especial, lo primero </a:t>
            </a:r>
          </a:p>
          <a:p>
            <a:r>
              <a:rPr lang="es-ES" dirty="0"/>
              <a:t>que hay que tener en cuenta es evitar riesgos para las </a:t>
            </a:r>
          </a:p>
          <a:p>
            <a:r>
              <a:rPr lang="es-ES" dirty="0"/>
              <a:t>personas y los equipos. Cada toma, cada interruptor y</a:t>
            </a:r>
          </a:p>
          <a:p>
            <a:r>
              <a:rPr lang="es-ES" dirty="0"/>
              <a:t>ES</a:t>
            </a:r>
          </a:p>
          <a:p>
            <a:r>
              <a:rPr lang="es-ES" dirty="0"/>
              <a:t>Laboratorio utilizado para efectuar análisis clínicos.</a:t>
            </a:r>
          </a:p>
          <a:p>
            <a:r>
              <a:rPr lang="es-ES" dirty="0"/>
              <a:t>cada elemento de la instalación deberán </a:t>
            </a:r>
            <a:r>
              <a:rPr lang="es-ES"/>
              <a:t>estar </a:t>
            </a:r>
            <a:r>
              <a:rPr lang="es-ES" smtClean="0"/>
              <a:t>perfecta- </a:t>
            </a:r>
            <a:endParaRPr lang="es-ES" dirty="0"/>
          </a:p>
          <a:p>
            <a:r>
              <a:rPr lang="es-ES" dirty="0"/>
              <a:t>mente identificados, si es posible utilizando tomas </a:t>
            </a:r>
            <a:r>
              <a:rPr lang="es-ES"/>
              <a:t>de </a:t>
            </a:r>
            <a:r>
              <a:rPr lang="es-ES" smtClean="0"/>
              <a:t>co- </a:t>
            </a:r>
            <a:endParaRPr lang="es-ES" dirty="0"/>
          </a:p>
          <a:p>
            <a:r>
              <a:rPr lang="es-ES" dirty="0"/>
              <a:t>lores diferentes para que sean rápidamente reconocidos </a:t>
            </a:r>
          </a:p>
          <a:p>
            <a:r>
              <a:rPr lang="es-ES" dirty="0"/>
              <a:t>los diferentes circuitos. En especial si hay tomas de muy </a:t>
            </a:r>
          </a:p>
          <a:p>
            <a:r>
              <a:rPr lang="es-ES" dirty="0"/>
              <a:t>baja tensión o de tensión estabilizada.</a:t>
            </a:r>
          </a:p>
          <a:p>
            <a:r>
              <a:rPr lang="es-ES" dirty="0"/>
              <a:t>La altura de los tomas respecto del solado debe ser tal que </a:t>
            </a:r>
          </a:p>
          <a:p>
            <a:r>
              <a:rPr lang="es-ES" dirty="0"/>
              <a:t>no requiera maniobras especiales para conectar </a:t>
            </a:r>
            <a:r>
              <a:rPr lang="es-ES"/>
              <a:t>o </a:t>
            </a:r>
            <a:r>
              <a:rPr lang="es-ES" smtClean="0"/>
              <a:t>desco- </a:t>
            </a:r>
            <a:endParaRPr lang="es-ES" dirty="0"/>
          </a:p>
          <a:p>
            <a:r>
              <a:rPr lang="es-ES" dirty="0" err="1"/>
              <a:t>nectar</a:t>
            </a:r>
            <a:r>
              <a:rPr lang="es-ES" dirty="0"/>
              <a:t> equipos. Se debe disponer de la cantidad necesaria </a:t>
            </a:r>
          </a:p>
          <a:p>
            <a:r>
              <a:rPr lang="es-ES" dirty="0"/>
              <a:t>para tener siempre uno disponible cerca del punto </a:t>
            </a:r>
            <a:r>
              <a:rPr lang="es-ES"/>
              <a:t>de </a:t>
            </a:r>
            <a:r>
              <a:rPr lang="es-ES" smtClean="0"/>
              <a:t>opera- </a:t>
            </a:r>
            <a:endParaRPr lang="es-ES" dirty="0"/>
          </a:p>
          <a:p>
            <a:r>
              <a:rPr lang="es-ES" dirty="0" err="1"/>
              <a:t>ción</a:t>
            </a:r>
            <a:r>
              <a:rPr lang="es-ES" dirty="0"/>
              <a:t>, ya sea la mesa del quirófano o la cama del paciente en </a:t>
            </a:r>
          </a:p>
          <a:p>
            <a:r>
              <a:rPr lang="es-ES" dirty="0"/>
              <a:t>una sala de terapia intensiva o en una sala de emergencias.</a:t>
            </a:r>
          </a:p>
          <a:p>
            <a:r>
              <a:rPr lang="es-ES" dirty="0"/>
              <a:t>Locales de fabricación </a:t>
            </a:r>
          </a:p>
          <a:p>
            <a:r>
              <a:rPr lang="es-ES" dirty="0" smtClean="0"/>
              <a:t>o laboratorios </a:t>
            </a:r>
            <a:r>
              <a:rPr lang="es-ES" dirty="0"/>
              <a:t>químicos</a:t>
            </a:r>
          </a:p>
          <a:p>
            <a:r>
              <a:rPr lang="es-ES" dirty="0"/>
              <a:t>En general, los equipos de producción y de envasado, por </a:t>
            </a:r>
          </a:p>
          <a:p>
            <a:r>
              <a:rPr lang="es-ES" dirty="0"/>
              <a:t>sus características, son alimentados con tensión trifásica </a:t>
            </a:r>
          </a:p>
          <a:p>
            <a:r>
              <a:rPr lang="es-ES" dirty="0"/>
              <a:t>(con o sin neutro), por lo que se los considerará </a:t>
            </a:r>
            <a:r>
              <a:rPr lang="es-ES"/>
              <a:t>como </a:t>
            </a:r>
            <a:r>
              <a:rPr lang="es-ES" smtClean="0"/>
              <a:t>car- </a:t>
            </a:r>
            <a:endParaRPr lang="es-ES" dirty="0"/>
          </a:p>
          <a:p>
            <a:r>
              <a:rPr lang="es-ES" dirty="0"/>
              <a:t>gas únicas. También se deberá disponer de tomacorrientes </a:t>
            </a:r>
          </a:p>
          <a:p>
            <a:r>
              <a:rPr lang="es-ES" dirty="0"/>
              <a:t>monofásicos o trifásicos disponibles para equipos portátiles </a:t>
            </a:r>
          </a:p>
          <a:p>
            <a:r>
              <a:rPr lang="es-ES" dirty="0"/>
              <a:t>que deban ser empleados en las actividades.</a:t>
            </a:r>
          </a:p>
          <a:p>
            <a:r>
              <a:rPr lang="es-ES" dirty="0"/>
              <a:t>Todos los circuitos deberán nacer en un tablero seccional</a:t>
            </a:r>
          </a:p>
          <a:p>
            <a:r>
              <a:rPr lang="es-ES" dirty="0"/>
              <a:t>que, como ya hemos indicado, tendrá a su entrada </a:t>
            </a:r>
            <a:r>
              <a:rPr lang="es-ES"/>
              <a:t>un </a:t>
            </a:r>
            <a:r>
              <a:rPr lang="es-ES" smtClean="0"/>
              <a:t>inte- </a:t>
            </a:r>
            <a:endParaRPr lang="es-ES" dirty="0"/>
          </a:p>
          <a:p>
            <a:r>
              <a:rPr lang="es-ES" dirty="0" err="1"/>
              <a:t>rruptor</a:t>
            </a:r>
            <a:r>
              <a:rPr lang="es-ES" dirty="0"/>
              <a:t> </a:t>
            </a:r>
            <a:r>
              <a:rPr lang="es-ES" dirty="0" err="1"/>
              <a:t>termomagnético</a:t>
            </a:r>
            <a:r>
              <a:rPr lang="es-ES" dirty="0"/>
              <a:t> </a:t>
            </a:r>
            <a:r>
              <a:rPr lang="es-ES" dirty="0" err="1"/>
              <a:t>tetrapolar</a:t>
            </a:r>
            <a:r>
              <a:rPr lang="es-ES" dirty="0"/>
              <a:t> de corte general desde </a:t>
            </a:r>
          </a:p>
          <a:p>
            <a:r>
              <a:rPr lang="es-ES" dirty="0"/>
              <a:t>el que se alimentará una bornera de distribución, y desde </a:t>
            </a:r>
          </a:p>
          <a:p>
            <a:r>
              <a:rPr lang="es-ES" dirty="0"/>
              <a:t>allí se alimentarán los diferentes circuitos trifásicos </a:t>
            </a:r>
            <a:r>
              <a:rPr lang="es-ES"/>
              <a:t>y </a:t>
            </a:r>
            <a:r>
              <a:rPr lang="es-ES" smtClean="0"/>
              <a:t>mo- </a:t>
            </a:r>
            <a:endParaRPr lang="es-ES" dirty="0"/>
          </a:p>
          <a:p>
            <a:r>
              <a:rPr lang="es-ES" dirty="0" err="1"/>
              <a:t>nofásicos</a:t>
            </a:r>
            <a:r>
              <a:rPr lang="es-ES" dirty="0"/>
              <a:t>, tanto de iluminación como de tomacorrientes, </a:t>
            </a:r>
          </a:p>
          <a:p>
            <a:r>
              <a:rPr lang="es-ES" dirty="0"/>
              <a:t>cada uno con su correspondiente interruptor diferencial. </a:t>
            </a:r>
          </a:p>
          <a:p>
            <a:r>
              <a:rPr lang="es-ES" dirty="0"/>
              <a:t>Los circuitos de iluminación no deben </a:t>
            </a:r>
            <a:r>
              <a:rPr lang="es-ES"/>
              <a:t>compartir </a:t>
            </a:r>
            <a:r>
              <a:rPr lang="es-ES" smtClean="0"/>
              <a:t>interrupto- </a:t>
            </a:r>
            <a:endParaRPr lang="es-ES" dirty="0"/>
          </a:p>
          <a:p>
            <a:r>
              <a:rPr lang="es-ES" dirty="0"/>
              <a:t>res diferenciales con los de tomacorrientes.136_</a:t>
            </a:r>
          </a:p>
          <a:p>
            <a:r>
              <a:rPr lang="es-ES" dirty="0"/>
              <a:t>AAAMA</a:t>
            </a:r>
          </a:p>
          <a:p>
            <a:r>
              <a:rPr lang="es-ES" dirty="0" err="1"/>
              <a:t>vr</a:t>
            </a:r>
            <a:r>
              <a:rPr lang="es-ES" dirty="0"/>
              <a:t> </a:t>
            </a:r>
            <a:r>
              <a:rPr lang="es-ES" dirty="0" err="1"/>
              <a:t>vvv</a:t>
            </a:r>
            <a:endParaRPr lang="es-ES" dirty="0"/>
          </a:p>
          <a:p>
            <a:r>
              <a:rPr lang="es-ES" dirty="0"/>
              <a:t>MAA MALA</a:t>
            </a:r>
          </a:p>
          <a:p>
            <a:r>
              <a:rPr lang="es-ES" dirty="0" err="1"/>
              <a:t>vrvrvv</a:t>
            </a:r>
            <a:endParaRPr lang="es-ES" dirty="0"/>
          </a:p>
          <a:p>
            <a:r>
              <a:rPr lang="es-ES" dirty="0" err="1"/>
              <a:t>vv</a:t>
            </a:r>
            <a:endParaRPr lang="es-ES" dirty="0"/>
          </a:p>
          <a:p>
            <a:r>
              <a:rPr lang="es-ES" dirty="0"/>
              <a:t>Debemos considerar </a:t>
            </a:r>
            <a:r>
              <a:rPr lang="es-ES" dirty="0" smtClean="0"/>
              <a:t>que las canalizaciones </a:t>
            </a:r>
            <a:r>
              <a:rPr lang="es-ES"/>
              <a:t>admitidas </a:t>
            </a:r>
            <a:r>
              <a:rPr lang="es-ES" smtClean="0"/>
              <a:t>po- realizar </a:t>
            </a:r>
            <a:r>
              <a:rPr lang="es-ES" dirty="0" smtClean="0"/>
              <a:t>cualquier </a:t>
            </a:r>
            <a:endParaRPr lang="es-ES" dirty="0"/>
          </a:p>
          <a:p>
            <a:r>
              <a:rPr lang="es-ES" dirty="0" err="1" smtClean="0"/>
              <a:t>drán</a:t>
            </a:r>
            <a:r>
              <a:rPr lang="es-ES" dirty="0" smtClean="0"/>
              <a:t> ser </a:t>
            </a:r>
            <a:r>
              <a:rPr lang="es-ES" dirty="0"/>
              <a:t>bandejas </a:t>
            </a:r>
            <a:r>
              <a:rPr lang="es-ES" dirty="0" err="1"/>
              <a:t>portacables</a:t>
            </a:r>
            <a:r>
              <a:rPr lang="es-ES" dirty="0"/>
              <a:t> metálicas, desde </a:t>
            </a:r>
            <a:r>
              <a:rPr lang="es-ES" dirty="0" smtClean="0"/>
              <a:t>las que </a:t>
            </a:r>
            <a:r>
              <a:rPr lang="es-ES" dirty="0"/>
              <a:t>se</a:t>
            </a:r>
          </a:p>
          <a:p>
            <a:r>
              <a:rPr lang="es-ES" dirty="0" smtClean="0"/>
              <a:t>bajará a cada punto de toma </a:t>
            </a:r>
            <a:r>
              <a:rPr lang="es-ES" dirty="0"/>
              <a:t>o utilización </a:t>
            </a:r>
            <a:r>
              <a:rPr lang="es-ES" dirty="0" smtClean="0"/>
              <a:t>ya sea mediante instalación de bandejas</a:t>
            </a:r>
            <a:r>
              <a:rPr lang="es-ES" dirty="0"/>
              <a:t>, </a:t>
            </a:r>
          </a:p>
          <a:p>
            <a:r>
              <a:rPr lang="es-ES" dirty="0" smtClean="0"/>
              <a:t>caño exterior o embutido en la pared. Debemos </a:t>
            </a:r>
            <a:r>
              <a:rPr lang="es-ES" dirty="0"/>
              <a:t>recordar</a:t>
            </a:r>
          </a:p>
          <a:p>
            <a:r>
              <a:rPr lang="es-ES" dirty="0" smtClean="0"/>
              <a:t>que en la bandeja no pueden existir empalmes</a:t>
            </a:r>
            <a:r>
              <a:rPr lang="es-ES" dirty="0"/>
              <a:t>; </a:t>
            </a:r>
            <a:r>
              <a:rPr lang="es-ES" dirty="0" smtClean="0"/>
              <a:t>los cables BS necesario que estas </a:t>
            </a:r>
            <a:endParaRPr lang="es-ES" dirty="0"/>
          </a:p>
          <a:p>
            <a:r>
              <a:rPr lang="es-ES" dirty="0" smtClean="0"/>
              <a:t>por tender en las bandejas serán del tipo subterráneo de</a:t>
            </a:r>
            <a:endParaRPr lang="es-ES" dirty="0"/>
          </a:p>
          <a:p>
            <a:r>
              <a:rPr lang="es-ES" dirty="0"/>
              <a:t>doble vaina de protección. En el caso de ser </a:t>
            </a:r>
            <a:r>
              <a:rPr lang="es-ES"/>
              <a:t>necesario </a:t>
            </a:r>
            <a:r>
              <a:rPr lang="es-ES" smtClean="0"/>
              <a:t>rea- Se </a:t>
            </a:r>
            <a:r>
              <a:rPr lang="es-ES" dirty="0"/>
              <a:t>encuentren conectadas</a:t>
            </a:r>
          </a:p>
          <a:p>
            <a:r>
              <a:rPr lang="es-ES" dirty="0" err="1" smtClean="0"/>
              <a:t>lizar</a:t>
            </a:r>
            <a:r>
              <a:rPr lang="es-ES" dirty="0" smtClean="0"/>
              <a:t> empalmes de derivación o para el cambio del tipo de</a:t>
            </a:r>
            <a:endParaRPr lang="es-ES" dirty="0"/>
          </a:p>
          <a:p>
            <a:r>
              <a:rPr lang="es-ES" dirty="0"/>
              <a:t>.</a:t>
            </a:r>
          </a:p>
          <a:p>
            <a:r>
              <a:rPr lang="es-ES" dirty="0"/>
              <a:t>.</a:t>
            </a:r>
          </a:p>
          <a:p>
            <a:r>
              <a:rPr lang="es-ES" dirty="0"/>
              <a:t>conductor (</a:t>
            </a:r>
            <a:r>
              <a:rPr lang="es-ES" dirty="0" smtClean="0"/>
              <a:t>de cable tipo subterráneo a cables unipolares), en forma firme d tierra</a:t>
            </a:r>
            <a:r>
              <a:rPr lang="es-ES" dirty="0"/>
              <a:t>. </a:t>
            </a:r>
          </a:p>
          <a:p>
            <a:r>
              <a:rPr lang="es-ES" dirty="0"/>
              <a:t>se emplearán cajas de empalme. Toda </a:t>
            </a:r>
            <a:r>
              <a:rPr lang="es-ES" dirty="0" smtClean="0"/>
              <a:t>la instalación de </a:t>
            </a:r>
            <a:r>
              <a:rPr lang="es-ES" dirty="0" err="1" smtClean="0"/>
              <a:t>ban</a:t>
            </a:r>
            <a:r>
              <a:rPr lang="es-ES" dirty="0" smtClean="0"/>
              <a:t>-</a:t>
            </a:r>
            <a:endParaRPr lang="es-ES" dirty="0"/>
          </a:p>
          <a:p>
            <a:r>
              <a:rPr lang="es-ES" dirty="0"/>
              <a:t>dejas debe estar </a:t>
            </a:r>
            <a:r>
              <a:rPr lang="es-ES" dirty="0" smtClean="0"/>
              <a:t>firmemente conectada </a:t>
            </a:r>
            <a:r>
              <a:rPr lang="es-ES" dirty="0"/>
              <a:t>a tierra.</a:t>
            </a:r>
          </a:p>
          <a:p>
            <a:r>
              <a:rPr lang="es-ES" dirty="0"/>
              <a:t>Si, por las características del local, se </a:t>
            </a:r>
            <a:r>
              <a:rPr lang="es-ES"/>
              <a:t>requieran </a:t>
            </a:r>
            <a:r>
              <a:rPr lang="es-ES" smtClean="0"/>
              <a:t>de- </a:t>
            </a:r>
            <a:endParaRPr lang="es-ES" dirty="0"/>
          </a:p>
          <a:p>
            <a:r>
              <a:rPr lang="es-ES" dirty="0"/>
              <a:t>terminadas condiciones de higiene y control ambiental</a:t>
            </a:r>
          </a:p>
          <a:p>
            <a:r>
              <a:rPr lang="es-ES" dirty="0"/>
              <a:t>(algunas plantas de fabricación o envasado </a:t>
            </a:r>
            <a:r>
              <a:rPr lang="es-ES"/>
              <a:t>de </a:t>
            </a:r>
            <a:r>
              <a:rPr lang="es-ES" smtClean="0"/>
              <a:t>produc- Esto </a:t>
            </a:r>
            <a:r>
              <a:rPr lang="es-ES" dirty="0"/>
              <a:t>significa que las cargas eléctricas </a:t>
            </a:r>
            <a:r>
              <a:rPr lang="es-ES"/>
              <a:t>deben </a:t>
            </a:r>
            <a:r>
              <a:rPr lang="es-ES" smtClean="0"/>
              <a:t>en- </a:t>
            </a:r>
            <a:endParaRPr lang="es-ES" dirty="0"/>
          </a:p>
          <a:p>
            <a:r>
              <a:rPr lang="es-ES" dirty="0"/>
              <a:t>tos medicinales), estos ambientes deberán ser </a:t>
            </a:r>
            <a:r>
              <a:rPr lang="es-ES" dirty="0" err="1"/>
              <a:t>consi</a:t>
            </a:r>
            <a:r>
              <a:rPr lang="es-ES" dirty="0"/>
              <a:t>-</a:t>
            </a:r>
            <a:r>
              <a:rPr lang="es-ES" dirty="0" smtClean="0"/>
              <a:t>. </a:t>
            </a:r>
            <a:r>
              <a:rPr lang="es-ES" dirty="0" err="1" smtClean="0"/>
              <a:t>contrarse</a:t>
            </a:r>
            <a:r>
              <a:rPr lang="es-ES" dirty="0" smtClean="0"/>
              <a:t> </a:t>
            </a:r>
            <a:r>
              <a:rPr lang="es-ES" dirty="0"/>
              <a:t>conectadas a la red eléctrica por medio de </a:t>
            </a:r>
          </a:p>
          <a:p>
            <a:r>
              <a:rPr lang="es-ES" dirty="0" err="1"/>
              <a:t>derados</a:t>
            </a:r>
            <a:r>
              <a:rPr lang="es-ES" dirty="0"/>
              <a:t>, a los efectos de la instalación, como locales conexiones fijas. Estas deben colocarse en cajas es-</a:t>
            </a:r>
          </a:p>
          <a:p>
            <a:r>
              <a:rPr lang="es-ES" dirty="0"/>
              <a:t>Locales </a:t>
            </a:r>
            <a:r>
              <a:rPr lang="es-ES" dirty="0" smtClean="0"/>
              <a:t>que pueden </a:t>
            </a:r>
            <a:endParaRPr lang="es-ES" dirty="0"/>
          </a:p>
          <a:p>
            <a:r>
              <a:rPr lang="es-ES" dirty="0"/>
              <a:t>contener vapores corrosivos</a:t>
            </a:r>
          </a:p>
          <a:p>
            <a:r>
              <a:rPr lang="es-ES" dirty="0" smtClean="0"/>
              <a:t>de medicina</a:t>
            </a:r>
            <a:r>
              <a:rPr lang="es-ES" dirty="0"/>
              <a:t>.</a:t>
            </a:r>
          </a:p>
          <a:p>
            <a:r>
              <a:rPr lang="es-ES" dirty="0" err="1"/>
              <a:t>tancas</a:t>
            </a:r>
            <a:r>
              <a:rPr lang="es-ES" dirty="0"/>
              <a:t>, cada una comandada por un </a:t>
            </a:r>
            <a:r>
              <a:rPr lang="es-ES"/>
              <a:t>interruptor </a:t>
            </a:r>
            <a:r>
              <a:rPr lang="es-ES" smtClean="0"/>
              <a:t>ter- </a:t>
            </a:r>
            <a:endParaRPr lang="es-ES" dirty="0"/>
          </a:p>
          <a:p>
            <a:r>
              <a:rPr lang="es-ES" dirty="0" err="1"/>
              <a:t>momagnético</a:t>
            </a:r>
            <a:r>
              <a:rPr lang="es-ES" dirty="0"/>
              <a:t> ubicado en el tablero seccional, que </a:t>
            </a:r>
          </a:p>
          <a:p>
            <a:r>
              <a:rPr lang="es-ES" dirty="0"/>
              <a:t>debe estar fuera del local en cuestión, pero cerca de </a:t>
            </a:r>
          </a:p>
          <a:p>
            <a:r>
              <a:rPr lang="es-ES" dirty="0"/>
              <a:t>los puntos de acceso a él. Las canalizaciones deberán </a:t>
            </a:r>
          </a:p>
          <a:p>
            <a:r>
              <a:rPr lang="es-ES" dirty="0"/>
              <a:t>ser empotradas en la mampostería en </a:t>
            </a:r>
            <a:r>
              <a:rPr lang="es-ES"/>
              <a:t>cajas </a:t>
            </a:r>
            <a:r>
              <a:rPr lang="es-ES" smtClean="0"/>
              <a:t>estan- </a:t>
            </a:r>
            <a:endParaRPr lang="es-ES" dirty="0"/>
          </a:p>
          <a:p>
            <a:r>
              <a:rPr lang="es-ES" dirty="0"/>
              <a:t>cas de PVC con grado de protección IP 65 o superior.</a:t>
            </a:r>
          </a:p>
          <a:p>
            <a:r>
              <a:rPr lang="es-ES" dirty="0" smtClean="0"/>
              <a:t>0 explosivos</a:t>
            </a:r>
            <a:endParaRPr lang="es-ES" dirty="0"/>
          </a:p>
          <a:p>
            <a:r>
              <a:rPr lang="es-ES" dirty="0"/>
              <a:t>En estos locales se debe tener especial cuidado en realizar Los artefactos de iluminación que serán conectados a </a:t>
            </a:r>
          </a:p>
          <a:p>
            <a:r>
              <a:rPr lang="es-ES" dirty="0"/>
              <a:t>toda la instalación cumpliendo </a:t>
            </a:r>
            <a:r>
              <a:rPr lang="es-ES"/>
              <a:t>características </a:t>
            </a:r>
            <a:r>
              <a:rPr lang="es-ES" smtClean="0"/>
              <a:t>antiexplosi- la </a:t>
            </a:r>
            <a:r>
              <a:rPr lang="es-ES" dirty="0"/>
              <a:t>red de alimentación deben ser, también, aptos como </a:t>
            </a:r>
          </a:p>
          <a:p>
            <a:r>
              <a:rPr lang="es-ES" dirty="0"/>
              <a:t>vas, es decir, se deberá evitar que existan elementos que elementos antiexplosivos. Para las estaciones de servicio y</a:t>
            </a:r>
          </a:p>
          <a:p>
            <a:r>
              <a:rPr lang="es-ES" dirty="0"/>
              <a:t>produzcan chispas que puedan provocar la detonación de lugares de expendio de combustibles se deben tener en </a:t>
            </a:r>
            <a:r>
              <a:rPr lang="es-ES" dirty="0" err="1"/>
              <a:t>cuen</a:t>
            </a:r>
            <a:r>
              <a:rPr lang="es-ES" dirty="0"/>
              <a:t>-</a:t>
            </a:r>
          </a:p>
          <a:p>
            <a:r>
              <a:rPr lang="es-ES" dirty="0" err="1"/>
              <a:t>pS</a:t>
            </a:r>
            <a:endParaRPr lang="es-ES" dirty="0"/>
          </a:p>
          <a:p>
            <a:r>
              <a:rPr lang="es-ES" dirty="0"/>
              <a:t>-</a:t>
            </a:r>
          </a:p>
          <a:p>
            <a:r>
              <a:rPr lang="es-ES" dirty="0"/>
              <a:t>n</a:t>
            </a:r>
          </a:p>
          <a:p>
            <a:r>
              <a:rPr lang="es-ES" dirty="0" smtClean="0"/>
              <a:t>los posibles </a:t>
            </a:r>
            <a:r>
              <a:rPr lang="es-ES" dirty="0"/>
              <a:t>vapores existentes </a:t>
            </a:r>
            <a:r>
              <a:rPr lang="es-ES" dirty="0" smtClean="0"/>
              <a:t>en el lugar</a:t>
            </a:r>
            <a:r>
              <a:rPr lang="es-ES" dirty="0"/>
              <a:t>.</a:t>
            </a:r>
          </a:p>
          <a:p>
            <a:r>
              <a:rPr lang="es-ES" dirty="0"/>
              <a:t>OA</a:t>
            </a:r>
          </a:p>
          <a:p>
            <a:r>
              <a:rPr lang="es-ES" dirty="0" err="1" smtClean="0"/>
              <a:t>ta</a:t>
            </a:r>
            <a:r>
              <a:rPr lang="es-ES" dirty="0" smtClean="0"/>
              <a:t> algunas </a:t>
            </a:r>
            <a:r>
              <a:rPr lang="es-ES" dirty="0"/>
              <a:t>consideraciones especiales:</a:t>
            </a:r>
          </a:p>
          <a:p>
            <a:r>
              <a:rPr lang="es-ES" dirty="0"/>
              <a:t>Espacio dispuesto para destilería de bebidas alcohólicas.</a:t>
            </a:r>
          </a:p>
          <a:p>
            <a:r>
              <a:rPr lang="es-ES" dirty="0"/>
              <a:t>=&gt;</a:t>
            </a:r>
          </a:p>
          <a:p>
            <a:r>
              <a:rPr lang="es-ES" dirty="0"/>
              <a:t>==</a:t>
            </a:r>
          </a:p>
          <a:p>
            <a:r>
              <a:rPr lang="es-ES" dirty="0"/>
              <a:t>==</a:t>
            </a:r>
          </a:p>
          <a:p>
            <a:r>
              <a:rPr lang="es-ES" dirty="0"/>
              <a:t>Recordemos que</a:t>
            </a:r>
            <a:r>
              <a:rPr lang="es-ES" dirty="0" smtClean="0"/>
              <a:t>, para</a:t>
            </a:r>
            <a:endParaRPr lang="es-ES" dirty="0"/>
          </a:p>
          <a:p>
            <a:r>
              <a:rPr lang="es-ES" dirty="0"/>
              <a:t>cUSE1O</a:t>
            </a:r>
          </a:p>
          <a:p>
            <a:r>
              <a:rPr lang="es-ES" dirty="0" err="1"/>
              <a:t>aquan</a:t>
            </a:r>
            <a:endParaRPr lang="es-ES" dirty="0"/>
          </a:p>
          <a:p>
            <a:r>
              <a:rPr lang="es-ES" dirty="0" err="1"/>
              <a:t>bl</a:t>
            </a:r>
            <a:endParaRPr lang="es-ES" dirty="0"/>
          </a:p>
          <a:p>
            <a:r>
              <a:rPr lang="es-ES" dirty="0"/>
              <a:t>a </a:t>
            </a:r>
            <a:r>
              <a:rPr lang="es-ES" dirty="0" smtClean="0"/>
              <a:t>LAUL NEO</a:t>
            </a:r>
            <a:endParaRPr lang="es-ES" dirty="0"/>
          </a:p>
          <a:p>
            <a:r>
              <a:rPr lang="es-ES" dirty="0"/>
              <a:t>a0 El tablero general, medidor de energía eléctrica y toma </a:t>
            </a:r>
          </a:p>
          <a:p>
            <a:r>
              <a:rPr lang="es-ES" dirty="0"/>
              <a:t>de compañía, tableros seccionales y punto de inicio de </a:t>
            </a:r>
          </a:p>
          <a:p>
            <a:r>
              <a:rPr lang="es-ES" dirty="0"/>
              <a:t>cada línea seccional deben estar ubicados en una zona </a:t>
            </a:r>
          </a:p>
          <a:p>
            <a:r>
              <a:rPr lang="es-ES" dirty="0"/>
              <a:t>segura no peligrosa. Es decir, lejos de las bombas sur-</a:t>
            </a:r>
          </a:p>
          <a:p>
            <a:r>
              <a:rPr lang="es-ES" dirty="0" err="1"/>
              <a:t>tidoras</a:t>
            </a:r>
            <a:r>
              <a:rPr lang="es-ES" dirty="0"/>
              <a:t> </a:t>
            </a:r>
            <a:r>
              <a:rPr lang="es-ES" dirty="0" smtClean="0"/>
              <a:t>de combustible</a:t>
            </a:r>
            <a:r>
              <a:rPr lang="es-ES" dirty="0"/>
              <a:t>.</a:t>
            </a:r>
          </a:p>
          <a:p>
            <a:r>
              <a:rPr lang="es-ES" dirty="0"/>
              <a:t>El tablero seccional dedicado a surtidores debe poseer </a:t>
            </a:r>
          </a:p>
          <a:p>
            <a:r>
              <a:rPr lang="es-ES" dirty="0"/>
              <a:t>un interruptor </a:t>
            </a:r>
            <a:r>
              <a:rPr lang="es-ES" dirty="0" err="1"/>
              <a:t>termomagnético</a:t>
            </a:r>
            <a:r>
              <a:rPr lang="es-ES" dirty="0"/>
              <a:t> trifásico para motores y </a:t>
            </a:r>
          </a:p>
          <a:p>
            <a:r>
              <a:rPr lang="es-ES" dirty="0"/>
              <a:t>otro para iluminación. En el mismo tablero seccional y </a:t>
            </a:r>
          </a:p>
          <a:p>
            <a:r>
              <a:rPr lang="es-ES" dirty="0"/>
              <a:t>a partir de estos interruptores se derivan los circuitos </a:t>
            </a:r>
          </a:p>
          <a:p>
            <a:r>
              <a:rPr lang="es-ES" dirty="0"/>
              <a:t>que alimentarán los surtidores, máquinas de lavado de </a:t>
            </a:r>
          </a:p>
          <a:p>
            <a:r>
              <a:rPr lang="es-ES" dirty="0"/>
              <a:t>coches, compresores, circuitos de iluminación. Podrá </a:t>
            </a:r>
          </a:p>
          <a:p>
            <a:r>
              <a:rPr lang="es-ES" dirty="0"/>
              <a:t>instalarse más de un tablero seccional de </a:t>
            </a:r>
            <a:r>
              <a:rPr lang="es-ES"/>
              <a:t>estas </a:t>
            </a:r>
            <a:r>
              <a:rPr lang="es-ES" smtClean="0"/>
              <a:t>caracte- </a:t>
            </a:r>
            <a:endParaRPr lang="es-ES" dirty="0"/>
          </a:p>
          <a:p>
            <a:r>
              <a:rPr lang="es-ES" dirty="0" err="1"/>
              <a:t>rísticas</a:t>
            </a:r>
            <a:r>
              <a:rPr lang="es-ES" dirty="0"/>
              <a:t> si, por facilidad y conveniencia de la operación, </a:t>
            </a:r>
          </a:p>
          <a:p>
            <a:r>
              <a:rPr lang="es-ES" dirty="0"/>
              <a:t>se lo requiere. Este o estos tableros deben ser accesibles </a:t>
            </a:r>
          </a:p>
          <a:p>
            <a:r>
              <a:rPr lang="es-ES" dirty="0"/>
              <a:t>para una tarea normal de operación o mantenimiento, </a:t>
            </a:r>
          </a:p>
          <a:p>
            <a:r>
              <a:rPr lang="es-ES" dirty="0"/>
              <a:t>tanto diurna como nocturna.</a:t>
            </a:r>
          </a:p>
          <a:p>
            <a:r>
              <a:rPr lang="es-ES" dirty="0"/>
              <a:t>A partir del tablero seccional indicado, se alimentará </a:t>
            </a:r>
          </a:p>
          <a:p>
            <a:r>
              <a:rPr lang="es-ES" dirty="0"/>
              <a:t>cada equipo instalado en zona peligrosa, con los cables </a:t>
            </a:r>
          </a:p>
          <a:p>
            <a:r>
              <a:rPr lang="es-ES" dirty="0"/>
              <a:t>de alimentación ubicados dentro de caños de acero </a:t>
            </a:r>
          </a:p>
          <a:p>
            <a:r>
              <a:rPr lang="es-ES" dirty="0"/>
              <a:t>galvanizado. Estas derivaciones deben ser a prueba de </a:t>
            </a:r>
          </a:p>
          <a:p>
            <a:r>
              <a:rPr lang="es-ES" dirty="0"/>
              <a:t>explosiones. Cada extremo de la cañería debe llevar un </a:t>
            </a:r>
          </a:p>
          <a:p>
            <a:r>
              <a:rPr lang="es-ES" dirty="0"/>
              <a:t>sellador adecuado a la peligrosidad del área. </a:t>
            </a:r>
            <a:r>
              <a:rPr lang="es-ES"/>
              <a:t>Este </a:t>
            </a:r>
            <a:r>
              <a:rPr lang="es-ES" smtClean="0"/>
              <a:t>sella- </a:t>
            </a:r>
            <a:endParaRPr lang="es-ES" dirty="0"/>
          </a:p>
          <a:p>
            <a:r>
              <a:rPr lang="es-ES" dirty="0" err="1"/>
              <a:t>dor</a:t>
            </a:r>
            <a:r>
              <a:rPr lang="es-ES" dirty="0"/>
              <a:t> debe ser de tales características que no se </a:t>
            </a:r>
            <a:r>
              <a:rPr lang="es-ES"/>
              <a:t>vea </a:t>
            </a:r>
            <a:r>
              <a:rPr lang="es-ES" smtClean="0"/>
              <a:t>de- </a:t>
            </a:r>
            <a:endParaRPr lang="es-ES" dirty="0"/>
          </a:p>
          <a:p>
            <a:r>
              <a:rPr lang="es-ES" dirty="0"/>
              <a:t>gradado ni por la atmósfera, ni por los líquidos o vapores </a:t>
            </a:r>
          </a:p>
          <a:p>
            <a:r>
              <a:rPr lang="es-ES" dirty="0"/>
              <a:t>existentes en la zona peligrosa.</a:t>
            </a:r>
          </a:p>
          <a:p>
            <a:r>
              <a:rPr lang="es-ES" dirty="0"/>
              <a:t>Todas las partes metálicas de la instalación y </a:t>
            </a:r>
            <a:r>
              <a:rPr lang="es-ES"/>
              <a:t>los </a:t>
            </a:r>
            <a:r>
              <a:rPr lang="es-ES" smtClean="0"/>
              <a:t>equi- </a:t>
            </a:r>
            <a:endParaRPr lang="es-ES" dirty="0"/>
          </a:p>
          <a:p>
            <a:r>
              <a:rPr lang="es-ES" dirty="0"/>
              <a:t>pos alimentados deben estar permanente y firmemente</a:t>
            </a:r>
          </a:p>
          <a:p>
            <a:r>
              <a:rPr lang="es-ES" dirty="0"/>
              <a:t>CLASE 18 </a:t>
            </a:r>
          </a:p>
          <a:p>
            <a:r>
              <a:rPr lang="es-ES" dirty="0"/>
              <a:t>AMAMAMMAMAA LA</a:t>
            </a:r>
          </a:p>
          <a:p>
            <a:r>
              <a:rPr lang="es-ES" dirty="0"/>
              <a:t>AAA</a:t>
            </a:r>
          </a:p>
          <a:p>
            <a:r>
              <a:rPr lang="es-ES" dirty="0"/>
              <a:t>Estación de venta de gasolina, las partes metálicas </a:t>
            </a:r>
            <a:r>
              <a:rPr lang="es-ES" dirty="0" smtClean="0"/>
              <a:t>se encuentran </a:t>
            </a:r>
            <a:r>
              <a:rPr lang="es-ES" dirty="0"/>
              <a:t>conectadas </a:t>
            </a:r>
            <a:r>
              <a:rPr lang="es-ES" dirty="0" smtClean="0"/>
              <a:t>a tierra</a:t>
            </a:r>
            <a:r>
              <a:rPr lang="es-ES" dirty="0"/>
              <a:t>.</a:t>
            </a:r>
          </a:p>
          <a:p>
            <a:r>
              <a:rPr lang="es-ES" dirty="0"/>
              <a:t>13]</a:t>
            </a:r>
          </a:p>
          <a:p>
            <a:r>
              <a:rPr lang="es-ES" dirty="0"/>
              <a:t>conectados a tierra. Se incluyen también cañerías de</a:t>
            </a:r>
          </a:p>
          <a:p>
            <a:r>
              <a:rPr lang="es-ES" dirty="0"/>
              <a:t>combustible</a:t>
            </a:r>
            <a:r>
              <a:rPr lang="es-ES" dirty="0" smtClean="0"/>
              <a:t>, tanques de almacenamiento, estructuras </a:t>
            </a:r>
            <a:endParaRPr lang="es-ES" dirty="0"/>
          </a:p>
          <a:p>
            <a:r>
              <a:rPr lang="es-ES" dirty="0" smtClean="0"/>
              <a:t>del surtidor</a:t>
            </a:r>
            <a:r>
              <a:rPr lang="es-ES" dirty="0"/>
              <a:t>, motores, bombas, etcétera.</a:t>
            </a:r>
          </a:p>
          <a:p>
            <a:r>
              <a:rPr lang="es-ES" dirty="0"/>
              <a:t>Los cables que alimentan el surtidor y la iluminación de </a:t>
            </a:r>
          </a:p>
          <a:p>
            <a:r>
              <a:rPr lang="es-ES" dirty="0"/>
              <a:t>la isla deben ser de un solo tramo desde el origen en el </a:t>
            </a:r>
          </a:p>
          <a:p>
            <a:r>
              <a:rPr lang="es-ES" dirty="0"/>
              <a:t>tablero seccional hasta el punto de conexión al equipo </a:t>
            </a:r>
          </a:p>
          <a:p>
            <a:r>
              <a:rPr lang="es-ES" dirty="0"/>
              <a:t>alimentado. Por otro lado, las vainas de aislación deben </a:t>
            </a:r>
          </a:p>
          <a:p>
            <a:r>
              <a:rPr lang="es-ES" dirty="0"/>
              <a:t>ser resistentes al ataque de hidrocarburos, y los cables </a:t>
            </a:r>
          </a:p>
          <a:p>
            <a:r>
              <a:rPr lang="es-ES" dirty="0"/>
              <a:t>no pueden estar expuestos.</a:t>
            </a:r>
          </a:p>
          <a:p>
            <a:r>
              <a:rPr lang="es-ES" dirty="0"/>
              <a:t>En el foso de engrase y cambio de aceite, los artefactos </a:t>
            </a:r>
          </a:p>
          <a:p>
            <a:r>
              <a:rPr lang="es-ES" dirty="0"/>
              <a:t>de iluminación deben ser herméticos y la instalación </a:t>
            </a:r>
          </a:p>
          <a:p>
            <a:r>
              <a:rPr lang="es-ES" dirty="0"/>
              <a:t>eléctrica poseer los sellantes adecuados.</a:t>
            </a:r>
          </a:p>
          <a:p>
            <a:r>
              <a:rPr lang="es-ES" dirty="0" smtClean="0"/>
              <a:t>El tablero seccional que está dedicado </a:t>
            </a:r>
            <a:endParaRPr lang="es-ES" dirty="0"/>
          </a:p>
          <a:p>
            <a:r>
              <a:rPr lang="es-ES" dirty="0" smtClean="0"/>
              <a:t>a surtidores </a:t>
            </a:r>
            <a:r>
              <a:rPr lang="es-ES" dirty="0"/>
              <a:t>deberá contar</a:t>
            </a:r>
          </a:p>
          <a:p>
            <a:r>
              <a:rPr lang="es-ES" dirty="0" smtClean="0"/>
              <a:t>con un interruptor </a:t>
            </a:r>
            <a:r>
              <a:rPr lang="es-ES" dirty="0" err="1"/>
              <a:t>termomagnético</a:t>
            </a:r>
            <a:r>
              <a:rPr lang="es-ES" dirty="0"/>
              <a:t> </a:t>
            </a:r>
          </a:p>
          <a:p>
            <a:r>
              <a:rPr lang="es-ES" dirty="0" smtClean="0"/>
              <a:t>trifásico para motores y uno adicional </a:t>
            </a:r>
            <a:endParaRPr lang="es-ES" dirty="0"/>
          </a:p>
          <a:p>
            <a:r>
              <a:rPr lang="es-ES" dirty="0" smtClean="0"/>
              <a:t>para </a:t>
            </a:r>
            <a:r>
              <a:rPr lang="es-ES" dirty="0" err="1" smtClean="0"/>
              <a:t>Iluminación.Locales</a:t>
            </a:r>
            <a:r>
              <a:rPr lang="es-ES" dirty="0" smtClean="0"/>
              <a:t> </a:t>
            </a:r>
            <a:r>
              <a:rPr lang="es-ES" dirty="0"/>
              <a:t>húmedos</a:t>
            </a:r>
          </a:p>
          <a:p>
            <a:r>
              <a:rPr lang="es-ES" dirty="0"/>
              <a:t>Locales polvorientos</a:t>
            </a:r>
          </a:p>
          <a:p>
            <a:r>
              <a:rPr lang="es-ES" dirty="0"/>
              <a:t>Si las instalaciones no se realizan en muy baja tensión de Denominamos locales polvorientos a aquellos en los que, </a:t>
            </a:r>
          </a:p>
          <a:p>
            <a:r>
              <a:rPr lang="es-ES" dirty="0"/>
              <a:t>servicio (24 V), deberán estar instaladas en </a:t>
            </a:r>
            <a:r>
              <a:rPr lang="es-ES"/>
              <a:t>conductos </a:t>
            </a:r>
            <a:r>
              <a:rPr lang="es-ES" smtClean="0"/>
              <a:t>em- por </a:t>
            </a:r>
            <a:r>
              <a:rPr lang="es-ES" dirty="0"/>
              <a:t>el tipo de actividad que se desarrolla en ellos, </a:t>
            </a:r>
            <a:r>
              <a:rPr lang="es-ES"/>
              <a:t>se </a:t>
            </a:r>
            <a:r>
              <a:rPr lang="es-ES" smtClean="0"/>
              <a:t>en- </a:t>
            </a:r>
            <a:endParaRPr lang="es-ES" dirty="0"/>
          </a:p>
          <a:p>
            <a:r>
              <a:rPr lang="es-ES" dirty="0" err="1"/>
              <a:t>butidos</a:t>
            </a:r>
            <a:r>
              <a:rPr lang="es-ES" dirty="0"/>
              <a:t> o, si se realizan con cable tipo subterráneo</a:t>
            </a:r>
            <a:r>
              <a:rPr lang="es-ES"/>
              <a:t>, </a:t>
            </a:r>
            <a:r>
              <a:rPr lang="es-ES" smtClean="0"/>
              <a:t>amura- cuentran </a:t>
            </a:r>
            <a:r>
              <a:rPr lang="es-ES" dirty="0"/>
              <a:t>sometidos a una acción constante de polvos, por </a:t>
            </a:r>
          </a:p>
          <a:p>
            <a:r>
              <a:rPr lang="es-ES" dirty="0"/>
              <a:t>das en forma externa a las paredes. Todas las conexiones ejemplo: aserraderos, carpinterías, molinos, </a:t>
            </a:r>
            <a:r>
              <a:rPr lang="es-ES"/>
              <a:t>fábricas </a:t>
            </a:r>
            <a:r>
              <a:rPr lang="es-ES" smtClean="0"/>
              <a:t>texti- </a:t>
            </a:r>
            <a:endParaRPr lang="es-ES" dirty="0"/>
          </a:p>
          <a:p>
            <a:r>
              <a:rPr lang="es-ES" dirty="0"/>
              <a:t>y empalmes deben ser realizados en cajas estancas con les, etcétera.</a:t>
            </a:r>
          </a:p>
          <a:p>
            <a:r>
              <a:rPr lang="es-ES" dirty="0" smtClean="0"/>
              <a:t>Tengamos en cuenta que las canalizaciones podrán ser</a:t>
            </a:r>
            <a:endParaRPr lang="es-ES" dirty="0"/>
          </a:p>
          <a:p>
            <a:r>
              <a:rPr lang="es-ES" dirty="0"/>
              <a:t>grado </a:t>
            </a:r>
            <a:r>
              <a:rPr lang="es-ES" dirty="0" smtClean="0"/>
              <a:t>IP 54 o superior</a:t>
            </a:r>
            <a:r>
              <a:rPr lang="es-ES" dirty="0"/>
              <a:t>.</a:t>
            </a:r>
          </a:p>
          <a:p>
            <a:r>
              <a:rPr lang="es-ES" dirty="0"/>
              <a:t>Tanto las canalizaciones como las cajas de </a:t>
            </a:r>
            <a:r>
              <a:rPr lang="es-ES"/>
              <a:t>conexión </a:t>
            </a:r>
            <a:r>
              <a:rPr lang="es-ES" smtClean="0"/>
              <a:t>yem- empotradas </a:t>
            </a:r>
            <a:r>
              <a:rPr lang="es-ES" dirty="0"/>
              <a:t>o a la vista, y todas las cajas de empalme y </a:t>
            </a:r>
          </a:p>
          <a:p>
            <a:r>
              <a:rPr lang="es-ES" dirty="0"/>
              <a:t>palmes deberían ser de material aislante (PVC); en el caso conexión deben ser de grado IP 54 o superior. </a:t>
            </a:r>
            <a:r>
              <a:rPr lang="es-ES"/>
              <a:t>Los </a:t>
            </a:r>
            <a:r>
              <a:rPr lang="es-ES" smtClean="0"/>
              <a:t>artefac- </a:t>
            </a:r>
            <a:endParaRPr lang="es-ES" dirty="0"/>
          </a:p>
          <a:p>
            <a:r>
              <a:rPr lang="es-ES" dirty="0"/>
              <a:t>de ser metálicos, deben tener un tratamiento anticorrosivo. tos de iluminación y los equipos que se empleen deben ser </a:t>
            </a:r>
          </a:p>
          <a:p>
            <a:r>
              <a:rPr lang="es-ES" dirty="0"/>
              <a:t>El tablero de comando en el que se instalarán </a:t>
            </a:r>
            <a:r>
              <a:rPr lang="es-ES"/>
              <a:t>los </a:t>
            </a:r>
            <a:r>
              <a:rPr lang="es-ES" smtClean="0"/>
              <a:t>interrup- también </a:t>
            </a:r>
            <a:r>
              <a:rPr lang="es-ES" dirty="0"/>
              <a:t>a prueba de polvo. El tablero seccional de comando </a:t>
            </a:r>
          </a:p>
          <a:p>
            <a:r>
              <a:rPr lang="es-ES" dirty="0" err="1"/>
              <a:t>tores</a:t>
            </a:r>
            <a:r>
              <a:rPr lang="es-ES" dirty="0"/>
              <a:t> diferenciales y los interruptores </a:t>
            </a:r>
            <a:r>
              <a:rPr lang="es-ES" err="1"/>
              <a:t>termomagnéticos</a:t>
            </a:r>
            <a:r>
              <a:rPr lang="es-ES"/>
              <a:t> </a:t>
            </a:r>
            <a:r>
              <a:rPr lang="es-ES" smtClean="0"/>
              <a:t>de- deberá </a:t>
            </a:r>
            <a:r>
              <a:rPr lang="es-ES" dirty="0"/>
              <a:t>ser metálico, estanco, con grado IP 54 o superior o,</a:t>
            </a:r>
          </a:p>
          <a:p>
            <a:r>
              <a:rPr lang="es-ES" dirty="0" err="1"/>
              <a:t>berán</a:t>
            </a:r>
            <a:r>
              <a:rPr lang="es-ES" dirty="0"/>
              <a:t> estar fuera </a:t>
            </a:r>
            <a:r>
              <a:rPr lang="es-ES" dirty="0" smtClean="0"/>
              <a:t>del local en cuestión</a:t>
            </a:r>
            <a:r>
              <a:rPr lang="es-ES" dirty="0"/>
              <a:t>.</a:t>
            </a:r>
          </a:p>
          <a:p>
            <a:r>
              <a:rPr lang="es-ES" dirty="0" smtClean="0"/>
              <a:t>si es posible</a:t>
            </a:r>
            <a:r>
              <a:rPr lang="es-ES" dirty="0"/>
              <a:t>, estar </a:t>
            </a:r>
            <a:r>
              <a:rPr lang="es-ES" dirty="0" smtClean="0"/>
              <a:t>fuera del local</a:t>
            </a:r>
            <a:r>
              <a:rPr lang="es-ES" dirty="0"/>
              <a:t>.</a:t>
            </a:r>
          </a:p>
          <a:p>
            <a:r>
              <a:rPr lang="es-ES" dirty="0"/>
              <a:t>Pileta de natación en un club deportivo donde </a:t>
            </a:r>
            <a:r>
              <a:rPr lang="es-ES" dirty="0" smtClean="0"/>
              <a:t>la iluminación </a:t>
            </a:r>
            <a:r>
              <a:rPr lang="es-ES" dirty="0"/>
              <a:t>debe estar correctamente aislada.</a:t>
            </a:r>
          </a:p>
          <a:p>
            <a:r>
              <a:rPr lang="es-ES" dirty="0"/>
              <a:t>Locales </a:t>
            </a:r>
            <a:r>
              <a:rPr lang="es-ES" dirty="0" smtClean="0"/>
              <a:t>de baja o de </a:t>
            </a:r>
            <a:r>
              <a:rPr lang="es-ES" dirty="0"/>
              <a:t>alta temperatura</a:t>
            </a:r>
          </a:p>
          <a:p>
            <a:r>
              <a:rPr lang="es-ES" dirty="0" smtClean="0"/>
              <a:t>En aquellos </a:t>
            </a:r>
            <a:r>
              <a:rPr lang="es-ES" dirty="0"/>
              <a:t>locales </a:t>
            </a:r>
            <a:r>
              <a:rPr lang="es-ES" dirty="0" smtClean="0"/>
              <a:t>en los que</a:t>
            </a:r>
            <a:endParaRPr lang="es-ES" dirty="0"/>
          </a:p>
          <a:p>
            <a:r>
              <a:rPr lang="es-ES" dirty="0"/>
              <a:t>siliconada aptos </a:t>
            </a:r>
            <a:r>
              <a:rPr lang="es-ES" dirty="0" smtClean="0"/>
              <a:t>para este tipo de</a:t>
            </a:r>
            <a:endParaRPr lang="es-ES" dirty="0"/>
          </a:p>
          <a:p>
            <a:r>
              <a:rPr lang="es-ES" dirty="0"/>
              <a:t>permanentemente </a:t>
            </a:r>
            <a:r>
              <a:rPr lang="es-ES" dirty="0" smtClean="0"/>
              <a:t>la temperatura está por temperaturas</a:t>
            </a:r>
            <a:r>
              <a:rPr lang="es-ES" dirty="0"/>
              <a:t>. Todos </a:t>
            </a:r>
            <a:r>
              <a:rPr lang="es-ES" dirty="0" smtClean="0"/>
              <a:t>los elementos</a:t>
            </a:r>
            <a:endParaRPr lang="es-ES" dirty="0"/>
          </a:p>
          <a:p>
            <a:r>
              <a:rPr lang="es-ES" dirty="0"/>
              <a:t>debajo </a:t>
            </a:r>
            <a:r>
              <a:rPr lang="es-ES" dirty="0" smtClean="0"/>
              <a:t>de los -4 °C (</a:t>
            </a:r>
            <a:r>
              <a:rPr lang="es-ES" dirty="0"/>
              <a:t>generalmente -</a:t>
            </a:r>
            <a:r>
              <a:rPr lang="es-ES" dirty="0" smtClean="0"/>
              <a:t>20 °C en de comando y tomacorrientes </a:t>
            </a:r>
            <a:r>
              <a:rPr lang="es-ES" dirty="0"/>
              <a:t>deben </a:t>
            </a:r>
          </a:p>
          <a:p>
            <a:r>
              <a:rPr lang="es-ES" dirty="0"/>
              <a:t>cámaras frigoríficas</a:t>
            </a:r>
            <a:r>
              <a:rPr lang="es-ES" dirty="0" smtClean="0"/>
              <a:t>) o en los locales donde estar </a:t>
            </a:r>
            <a:r>
              <a:rPr lang="es-ES" dirty="0"/>
              <a:t>preparados para trabajar </a:t>
            </a:r>
            <a:r>
              <a:rPr lang="es-ES" dirty="0" smtClean="0"/>
              <a:t>en estas</a:t>
            </a:r>
            <a:endParaRPr lang="es-ES" dirty="0"/>
          </a:p>
          <a:p>
            <a:r>
              <a:rPr lang="es-ES" dirty="0"/>
              <a:t>la temperatura es superior a los 35 C en</a:t>
            </a:r>
          </a:p>
          <a:p>
            <a:r>
              <a:rPr lang="es-ES" dirty="0"/>
              <a:t>forma </a:t>
            </a:r>
            <a:r>
              <a:rPr lang="es-ES" dirty="0" smtClean="0"/>
              <a:t>casi constante</a:t>
            </a:r>
            <a:r>
              <a:rPr lang="es-ES" dirty="0"/>
              <a:t>, debemos realizar </a:t>
            </a:r>
          </a:p>
          <a:p>
            <a:r>
              <a:rPr lang="es-ES" dirty="0" smtClean="0"/>
              <a:t>las instalaciones </a:t>
            </a:r>
            <a:r>
              <a:rPr lang="es-ES" dirty="0"/>
              <a:t>dentro </a:t>
            </a:r>
            <a:r>
              <a:rPr lang="es-ES" dirty="0" smtClean="0"/>
              <a:t>de conductos</a:t>
            </a:r>
            <a:endParaRPr lang="es-ES" dirty="0"/>
          </a:p>
          <a:p>
            <a:r>
              <a:rPr lang="es-ES" dirty="0"/>
              <a:t>temperaturas, </a:t>
            </a:r>
            <a:r>
              <a:rPr lang="es-ES" dirty="0" smtClean="0"/>
              <a:t>y aceptar las variaciones </a:t>
            </a:r>
            <a:endParaRPr lang="es-ES" dirty="0"/>
          </a:p>
          <a:p>
            <a:r>
              <a:rPr lang="es-ES" dirty="0"/>
              <a:t>de temperaturas que corresponden </a:t>
            </a:r>
            <a:r>
              <a:rPr lang="es-ES" dirty="0" smtClean="0"/>
              <a:t>a los </a:t>
            </a:r>
            <a:endParaRPr lang="es-ES" dirty="0"/>
          </a:p>
          <a:p>
            <a:r>
              <a:rPr lang="es-ES" dirty="0"/>
              <a:t>extremos entre equipo </a:t>
            </a:r>
            <a:r>
              <a:rPr lang="es-ES" dirty="0" smtClean="0"/>
              <a:t>en funcionamiento</a:t>
            </a:r>
            <a:endParaRPr lang="es-ES" dirty="0"/>
          </a:p>
          <a:p>
            <a:r>
              <a:rPr lang="es-ES" dirty="0"/>
              <a:t>aislantes. Los materiales que se empleen y equipo apagado. Tal como hemos visto </a:t>
            </a:r>
          </a:p>
          <a:p>
            <a:r>
              <a:rPr lang="es-ES" dirty="0"/>
              <a:t>deben poseer aislantes de características en casos similares, conviene instalar los</a:t>
            </a:r>
          </a:p>
          <a:p>
            <a:r>
              <a:rPr lang="es-ES" dirty="0"/>
              <a:t>tales que soporten estas temperaturas </a:t>
            </a:r>
          </a:p>
          <a:p>
            <a:r>
              <a:rPr lang="es-ES" dirty="0"/>
              <a:t>extremas, como cables </a:t>
            </a:r>
            <a:r>
              <a:rPr lang="es-ES" dirty="0" smtClean="0"/>
              <a:t>de aislación</a:t>
            </a:r>
            <a:endParaRPr lang="es-ES" dirty="0"/>
          </a:p>
          <a:p>
            <a:r>
              <a:rPr lang="es-ES" dirty="0"/>
              <a:t>tableros seccionales fuera de los locales,</a:t>
            </a:r>
          </a:p>
          <a:p>
            <a:r>
              <a:rPr lang="es-ES" dirty="0"/>
              <a:t>cercanos </a:t>
            </a:r>
            <a:r>
              <a:rPr lang="es-ES" dirty="0" smtClean="0"/>
              <a:t>al lugar de ingreso</a:t>
            </a:r>
            <a:r>
              <a:rPr lang="es-ES" dirty="0"/>
              <a:t>.</a:t>
            </a:r>
          </a:p>
          <a:p>
            <a:r>
              <a:rPr lang="es-ES" dirty="0"/>
              <a:t>ANA</a:t>
            </a:r>
          </a:p>
          <a:p>
            <a:r>
              <a:rPr lang="es-ES" dirty="0"/>
              <a:t>E</a:t>
            </a:r>
          </a:p>
          <a:p>
            <a:r>
              <a:rPr lang="es-ES" dirty="0"/>
              <a:t>48</a:t>
            </a:r>
          </a:p>
          <a:p>
            <a:r>
              <a:rPr lang="es-ES" dirty="0" err="1"/>
              <a:t>ASEspacio</a:t>
            </a:r>
            <a:r>
              <a:rPr lang="es-ES" dirty="0"/>
              <a:t> destinado </a:t>
            </a:r>
            <a:r>
              <a:rPr lang="es-ES" dirty="0" smtClean="0"/>
              <a:t>a la carpintería</a:t>
            </a:r>
            <a:r>
              <a:rPr lang="es-ES" dirty="0"/>
              <a:t>, las canalizaciones puede estar empotradas </a:t>
            </a:r>
            <a:r>
              <a:rPr lang="es-ES" dirty="0" err="1" smtClean="0"/>
              <a:t>oa</a:t>
            </a:r>
            <a:r>
              <a:rPr lang="es-ES" dirty="0" smtClean="0"/>
              <a:t> la vista</a:t>
            </a:r>
            <a:r>
              <a:rPr lang="es-ES" dirty="0"/>
              <a:t>.</a:t>
            </a:r>
          </a:p>
          <a:p>
            <a:r>
              <a:rPr lang="es-ES" dirty="0"/>
              <a:t>Salas de teatro, cine </a:t>
            </a:r>
            <a:r>
              <a:rPr lang="es-ES" dirty="0" smtClean="0"/>
              <a:t>y lugares </a:t>
            </a:r>
            <a:endParaRPr lang="es-ES" dirty="0"/>
          </a:p>
          <a:p>
            <a:r>
              <a:rPr lang="es-ES" dirty="0"/>
              <a:t>para espectáculos públicos</a:t>
            </a:r>
          </a:p>
          <a:p>
            <a:r>
              <a:rPr lang="es-ES" dirty="0"/>
              <a:t>Este tipo de locales debe garantizar la protección </a:t>
            </a:r>
            <a:r>
              <a:rPr lang="es-ES"/>
              <a:t>del </a:t>
            </a:r>
            <a:r>
              <a:rPr lang="es-ES" smtClean="0"/>
              <a:t>públi- </a:t>
            </a:r>
            <a:endParaRPr lang="es-ES" dirty="0"/>
          </a:p>
          <a:p>
            <a:r>
              <a:rPr lang="es-ES" dirty="0" err="1"/>
              <a:t>co</a:t>
            </a:r>
            <a:r>
              <a:rPr lang="es-ES" dirty="0"/>
              <a:t> asistente, permitiendo un egreso seguro ante una falla </a:t>
            </a:r>
          </a:p>
          <a:p>
            <a:r>
              <a:rPr lang="es-ES" dirty="0"/>
              <a:t>en el sistema de la instalación eléctrica. La </a:t>
            </a:r>
            <a:r>
              <a:rPr lang="es-ES"/>
              <a:t>instalación </a:t>
            </a:r>
            <a:r>
              <a:rPr lang="es-ES" smtClean="0"/>
              <a:t>de- </a:t>
            </a:r>
            <a:endParaRPr lang="es-ES" dirty="0"/>
          </a:p>
          <a:p>
            <a:r>
              <a:rPr lang="es-ES" dirty="0" err="1"/>
              <a:t>berá</a:t>
            </a:r>
            <a:r>
              <a:rPr lang="es-ES" dirty="0"/>
              <a:t> cumplir con los siguientes requisitos:</a:t>
            </a:r>
          </a:p>
          <a:p>
            <a:r>
              <a:rPr lang="es-ES" dirty="0"/>
              <a:t>Poseer </a:t>
            </a:r>
            <a:r>
              <a:rPr lang="es-ES" dirty="0" smtClean="0"/>
              <a:t>sistema de luces de emergencia con unidad de </a:t>
            </a:r>
            <a:endParaRPr lang="es-ES" dirty="0"/>
          </a:p>
          <a:p>
            <a:r>
              <a:rPr lang="es-ES" dirty="0" smtClean="0"/>
              <a:t>energía propia instalada en cada </a:t>
            </a:r>
            <a:r>
              <a:rPr lang="es-ES" dirty="0"/>
              <a:t>artefacto.</a:t>
            </a:r>
          </a:p>
          <a:p>
            <a:r>
              <a:rPr lang="es-ES" dirty="0"/>
              <a:t>Poseer sistema de alimentación trifásica (con neutro </a:t>
            </a:r>
          </a:p>
          <a:p>
            <a:r>
              <a:rPr lang="es-ES" dirty="0"/>
              <a:t>accesible) de doble fuente de alimentación </a:t>
            </a:r>
            <a:r>
              <a:rPr lang="es-ES"/>
              <a:t>desde </a:t>
            </a:r>
            <a:r>
              <a:rPr lang="es-ES" smtClean="0"/>
              <a:t>dife- </a:t>
            </a:r>
            <a:endParaRPr lang="es-ES" dirty="0"/>
          </a:p>
          <a:p>
            <a:r>
              <a:rPr lang="es-ES" dirty="0"/>
              <a:t>rentes redes o en su defecto, poseer un </a:t>
            </a:r>
            <a:r>
              <a:rPr lang="es-ES"/>
              <a:t>equipo </a:t>
            </a:r>
            <a:r>
              <a:rPr lang="es-ES" smtClean="0"/>
              <a:t>moto-ge- </a:t>
            </a:r>
            <a:endParaRPr lang="es-ES" dirty="0"/>
          </a:p>
          <a:p>
            <a:r>
              <a:rPr lang="es-ES" dirty="0" err="1"/>
              <a:t>nerador</a:t>
            </a:r>
            <a:r>
              <a:rPr lang="es-ES" dirty="0"/>
              <a:t>, con su tablero de transferencia automático por </a:t>
            </a:r>
          </a:p>
          <a:p>
            <a:r>
              <a:rPr lang="es-ES" dirty="0"/>
              <a:t>corte de suministro primario, como fuente alternativa de </a:t>
            </a:r>
          </a:p>
          <a:p>
            <a:r>
              <a:rPr lang="es-ES" dirty="0"/>
              <a:t>energía eléctrica.</a:t>
            </a:r>
          </a:p>
          <a:p>
            <a:r>
              <a:rPr lang="es-ES" dirty="0" smtClean="0"/>
              <a:t>La iluminación de los baños y espacios comunes de </a:t>
            </a:r>
            <a:r>
              <a:rPr lang="es-ES" dirty="0" err="1" smtClean="0"/>
              <a:t>cir</a:t>
            </a:r>
            <a:r>
              <a:rPr lang="es-ES" dirty="0" smtClean="0"/>
              <a:t>-</a:t>
            </a:r>
            <a:endParaRPr lang="es-ES" dirty="0"/>
          </a:p>
          <a:p>
            <a:r>
              <a:rPr lang="es-ES" dirty="0" err="1" smtClean="0"/>
              <a:t>culación</a:t>
            </a:r>
            <a:r>
              <a:rPr lang="es-ES" dirty="0" smtClean="0"/>
              <a:t> debe provenir de por lo menos dos </a:t>
            </a:r>
            <a:r>
              <a:rPr lang="es-ES" smtClean="0"/>
              <a:t>fases dife- </a:t>
            </a:r>
            <a:endParaRPr lang="es-ES" dirty="0"/>
          </a:p>
          <a:p>
            <a:r>
              <a:rPr lang="es-ES" dirty="0"/>
              <a:t>rentes </a:t>
            </a:r>
            <a:r>
              <a:rPr lang="es-ES" dirty="0" smtClean="0"/>
              <a:t>de la instalación</a:t>
            </a:r>
            <a:r>
              <a:rPr lang="es-ES" dirty="0"/>
              <a:t>.</a:t>
            </a:r>
          </a:p>
          <a:p>
            <a:r>
              <a:rPr lang="es-ES" dirty="0"/>
              <a:t>Dentro </a:t>
            </a:r>
            <a:r>
              <a:rPr lang="es-ES" dirty="0" smtClean="0"/>
              <a:t>de las áreas a las que tenga acceso el público</a:t>
            </a:r>
            <a:r>
              <a:rPr lang="es-ES" dirty="0"/>
              <a:t>, no </a:t>
            </a:r>
          </a:p>
          <a:p>
            <a:r>
              <a:rPr lang="es-ES" dirty="0" smtClean="0"/>
              <a:t>se podrán instalar elementos eléctricos, como </a:t>
            </a:r>
            <a:r>
              <a:rPr lang="es-ES" dirty="0"/>
              <a:t>tableros, </a:t>
            </a:r>
          </a:p>
          <a:p>
            <a:r>
              <a:rPr lang="es-ES" dirty="0"/>
              <a:t>interruptores, tomacorrientes</a:t>
            </a:r>
            <a:r>
              <a:rPr lang="es-ES" dirty="0" smtClean="0"/>
              <a:t>, etcétera, que puedan ser </a:t>
            </a:r>
            <a:endParaRPr lang="es-ES" dirty="0"/>
          </a:p>
          <a:p>
            <a:r>
              <a:rPr lang="es-ES" dirty="0"/>
              <a:t>tocados </a:t>
            </a:r>
            <a:r>
              <a:rPr lang="es-ES" dirty="0" smtClean="0"/>
              <a:t>por las personas. Los artefactos de iluminación </a:t>
            </a:r>
            <a:endParaRPr lang="es-ES" dirty="0"/>
          </a:p>
          <a:p>
            <a:r>
              <a:rPr lang="es-ES" dirty="0"/>
              <a:t>deberán estar </a:t>
            </a:r>
            <a:r>
              <a:rPr lang="es-ES" dirty="0" smtClean="0"/>
              <a:t>fuera del alcance de la mano del público</a:t>
            </a:r>
            <a:r>
              <a:rPr lang="es-ES" dirty="0"/>
              <a:t>. </a:t>
            </a:r>
          </a:p>
          <a:p>
            <a:r>
              <a:rPr lang="es-ES" dirty="0" smtClean="0"/>
              <a:t>Las instalaciones eléctricas del escenario deben ser in-</a:t>
            </a:r>
            <a:endParaRPr lang="es-ES" dirty="0"/>
          </a:p>
          <a:p>
            <a:r>
              <a:rPr lang="es-ES" dirty="0"/>
              <a:t>dependientes </a:t>
            </a:r>
            <a:r>
              <a:rPr lang="es-ES" dirty="0" smtClean="0"/>
              <a:t>del resto de las instalaciones del local</a:t>
            </a:r>
            <a:r>
              <a:rPr lang="es-ES" dirty="0"/>
              <a:t>.</a:t>
            </a:r>
          </a:p>
          <a:p>
            <a:r>
              <a:rPr lang="es-ES" dirty="0"/>
              <a:t>La iluminación en áreas a las que tenga acceso </a:t>
            </a:r>
            <a:r>
              <a:rPr lang="es-ES"/>
              <a:t>el </a:t>
            </a:r>
            <a:r>
              <a:rPr lang="es-ES" smtClean="0"/>
              <a:t>pú- </a:t>
            </a:r>
            <a:endParaRPr lang="es-ES" dirty="0"/>
          </a:p>
          <a:p>
            <a:r>
              <a:rPr lang="es-ES" dirty="0" err="1"/>
              <a:t>blico</a:t>
            </a:r>
            <a:r>
              <a:rPr lang="es-ES" dirty="0"/>
              <a:t>, tales como áreas de circulación, pasillos, lobby, </a:t>
            </a:r>
          </a:p>
          <a:p>
            <a:r>
              <a:rPr lang="es-ES" dirty="0"/>
              <a:t>escaleras, sanitarios, camarines, sea fija o mediante </a:t>
            </a:r>
          </a:p>
          <a:p>
            <a:r>
              <a:rPr lang="es-ES" dirty="0"/>
              <a:t>tomacorrientes, deberá contar en forma permanente y</a:t>
            </a:r>
          </a:p>
          <a:p>
            <a:r>
              <a:rPr lang="es-ES" dirty="0"/>
              <a:t>simultánea con un mínimo de dos circuitos alimentados </a:t>
            </a:r>
          </a:p>
          <a:p>
            <a:r>
              <a:rPr lang="es-ES" dirty="0"/>
              <a:t>desde fases distintas. Cada uno de estos circuitos debe </a:t>
            </a:r>
          </a:p>
          <a:p>
            <a:r>
              <a:rPr lang="es-ES" dirty="0"/>
              <a:t>contar con su juego de protecciones independientes (in-</a:t>
            </a:r>
          </a:p>
          <a:p>
            <a:r>
              <a:rPr lang="es-ES" dirty="0" err="1" smtClean="0"/>
              <a:t>terruptor</a:t>
            </a:r>
            <a:r>
              <a:rPr lang="es-ES" dirty="0" smtClean="0"/>
              <a:t> diferencial bipolar e </a:t>
            </a:r>
            <a:r>
              <a:rPr lang="es-ES" smtClean="0"/>
              <a:t>interruptor termomagnéti- </a:t>
            </a:r>
            <a:endParaRPr lang="es-ES" dirty="0"/>
          </a:p>
          <a:p>
            <a:r>
              <a:rPr lang="es-ES" dirty="0" err="1" smtClean="0"/>
              <a:t>co</a:t>
            </a:r>
            <a:r>
              <a:rPr lang="es-ES" dirty="0" smtClean="0"/>
              <a:t> bipolar</a:t>
            </a:r>
            <a:r>
              <a:rPr lang="es-ES" dirty="0"/>
              <a:t>).</a:t>
            </a:r>
          </a:p>
          <a:p>
            <a:r>
              <a:rPr lang="es-ES" dirty="0"/>
              <a:t>En las circulaciones principales y lugares </a:t>
            </a:r>
            <a:r>
              <a:rPr lang="es-ES"/>
              <a:t>de </a:t>
            </a:r>
            <a:r>
              <a:rPr lang="es-ES" smtClean="0"/>
              <a:t>concentra- </a:t>
            </a:r>
            <a:endParaRPr lang="es-ES" dirty="0"/>
          </a:p>
          <a:p>
            <a:r>
              <a:rPr lang="es-ES" dirty="0" err="1"/>
              <a:t>ción</a:t>
            </a:r>
            <a:r>
              <a:rPr lang="es-ES" dirty="0"/>
              <a:t> y estacionamiento del público, la iluminación debe </a:t>
            </a:r>
          </a:p>
          <a:p>
            <a:r>
              <a:rPr lang="es-ES" dirty="0"/>
              <a:t>prestarse en forma permanente y simultánea desde tres </a:t>
            </a:r>
          </a:p>
          <a:p>
            <a:r>
              <a:rPr lang="es-ES" dirty="0"/>
              <a:t>circuitos conectados cada uno a fases diferentes, cada </a:t>
            </a:r>
          </a:p>
          <a:p>
            <a:r>
              <a:rPr lang="es-ES" dirty="0"/>
              <a:t>uno de estos circuitos deberá contar con </a:t>
            </a:r>
            <a:r>
              <a:rPr lang="es-ES"/>
              <a:t>las </a:t>
            </a:r>
            <a:r>
              <a:rPr lang="es-ES" smtClean="0"/>
              <a:t>proteccio- </a:t>
            </a:r>
            <a:endParaRPr lang="es-ES" dirty="0"/>
          </a:p>
          <a:p>
            <a:r>
              <a:rPr lang="es-ES" dirty="0" err="1"/>
              <a:t>nes</a:t>
            </a:r>
            <a:r>
              <a:rPr lang="es-ES" dirty="0"/>
              <a:t> independientes adecuadas.</a:t>
            </a:r>
          </a:p>
          <a:p>
            <a:r>
              <a:rPr lang="es-ES" dirty="0" smtClean="0"/>
              <a:t>Es necesario </a:t>
            </a:r>
            <a:r>
              <a:rPr lang="es-ES" dirty="0"/>
              <a:t>que</a:t>
            </a:r>
          </a:p>
          <a:p>
            <a:r>
              <a:rPr lang="es-ES" dirty="0" smtClean="0"/>
              <a:t>la iluminación de los baños </a:t>
            </a:r>
            <a:endParaRPr lang="es-ES" dirty="0"/>
          </a:p>
          <a:p>
            <a:r>
              <a:rPr lang="es-ES" dirty="0" smtClean="0"/>
              <a:t>y de los espacios </a:t>
            </a:r>
            <a:r>
              <a:rPr lang="es-ES" dirty="0"/>
              <a:t>comunes </a:t>
            </a:r>
          </a:p>
          <a:p>
            <a:r>
              <a:rPr lang="es-ES" dirty="0"/>
              <a:t>provenga </a:t>
            </a:r>
            <a:r>
              <a:rPr lang="es-ES" dirty="0" smtClean="0"/>
              <a:t>de dos </a:t>
            </a:r>
            <a:r>
              <a:rPr lang="es-ES" dirty="0"/>
              <a:t>fases </a:t>
            </a:r>
          </a:p>
          <a:p>
            <a:r>
              <a:rPr lang="es-ES" dirty="0" smtClean="0"/>
              <a:t>distintas de la instalación</a:t>
            </a:r>
            <a:r>
              <a:rPr lang="es-ES" dirty="0"/>
              <a:t>.</a:t>
            </a:r>
          </a:p>
          <a:p>
            <a:r>
              <a:rPr lang="es-ES" dirty="0"/>
              <a:t>CLASE 18</a:t>
            </a:r>
          </a:p>
          <a:p>
            <a:r>
              <a:rPr lang="es-ES" dirty="0" err="1"/>
              <a:t>vvñMMAA</a:t>
            </a:r>
            <a:endParaRPr lang="es-ES" dirty="0"/>
          </a:p>
          <a:p>
            <a:r>
              <a:rPr lang="es-ES" dirty="0"/>
              <a:t>13)</a:t>
            </a:r>
          </a:p>
          <a:p>
            <a:r>
              <a:rPr lang="es-ES" dirty="0"/>
              <a:t>&gt;</a:t>
            </a:r>
          </a:p>
          <a:p>
            <a:r>
              <a:rPr lang="es-ES" dirty="0"/>
              <a:t>&gt;</a:t>
            </a:r>
          </a:p>
          <a:p>
            <a:r>
              <a:rPr lang="es-ES" dirty="0"/>
              <a:t>&gt;140_</a:t>
            </a:r>
          </a:p>
          <a:p>
            <a:r>
              <a:rPr lang="es-ES" dirty="0"/>
              <a:t>CLASE 18</a:t>
            </a:r>
          </a:p>
          <a:p>
            <a:r>
              <a:rPr lang="es-ES" dirty="0"/>
              <a:t>Consultorio médico, ejemplo de sala </a:t>
            </a:r>
            <a:r>
              <a:rPr lang="es-ES" dirty="0" smtClean="0"/>
              <a:t>del grupo </a:t>
            </a:r>
            <a:r>
              <a:rPr lang="es-ES" dirty="0"/>
              <a:t>0.</a:t>
            </a:r>
          </a:p>
          <a:p>
            <a:r>
              <a:rPr lang="es-ES" dirty="0"/>
              <a:t>LOCALES PARA </a:t>
            </a:r>
          </a:p>
          <a:p>
            <a:r>
              <a:rPr lang="es-ES" dirty="0"/>
              <a:t>USOS MEDICOS</a:t>
            </a:r>
          </a:p>
          <a:p>
            <a:r>
              <a:rPr lang="es-ES" dirty="0"/>
              <a:t>¡AE ESE A AR En</a:t>
            </a:r>
          </a:p>
          <a:p>
            <a:r>
              <a:rPr lang="es-ES" dirty="0" smtClean="0"/>
              <a:t>los diferentes </a:t>
            </a:r>
            <a:r>
              <a:rPr lang="es-ES" dirty="0"/>
              <a:t>locales, pues cada uno tendrá requisitos</a:t>
            </a:r>
          </a:p>
          <a:p>
            <a:r>
              <a:rPr lang="es-ES" dirty="0" smtClean="0"/>
              <a:t>VA TAN ARRE AA</a:t>
            </a:r>
            <a:endParaRPr lang="es-ES" dirty="0"/>
          </a:p>
          <a:p>
            <a:r>
              <a:rPr lang="es-ES" dirty="0"/>
              <a:t>N </a:t>
            </a:r>
            <a:r>
              <a:rPr lang="es-ES" dirty="0" smtClean="0"/>
              <a:t>o es lo mismo un quirófano, las salas de primeros </a:t>
            </a:r>
            <a:endParaRPr lang="es-ES" dirty="0"/>
          </a:p>
          <a:p>
            <a:r>
              <a:rPr lang="es-ES" dirty="0"/>
              <a:t>auxilios</a:t>
            </a:r>
            <a:r>
              <a:rPr lang="es-ES" dirty="0" smtClean="0"/>
              <a:t>, de emergencias</a:t>
            </a:r>
            <a:r>
              <a:rPr lang="es-ES" dirty="0"/>
              <a:t>, </a:t>
            </a:r>
            <a:r>
              <a:rPr lang="es-ES" dirty="0" smtClean="0"/>
              <a:t>de reanimación</a:t>
            </a:r>
            <a:r>
              <a:rPr lang="es-ES" dirty="0"/>
              <a:t>, </a:t>
            </a:r>
            <a:r>
              <a:rPr lang="es-ES" dirty="0" smtClean="0"/>
              <a:t>de </a:t>
            </a:r>
            <a:r>
              <a:rPr lang="es-ES" dirty="0" err="1" smtClean="0"/>
              <a:t>tera</a:t>
            </a:r>
            <a:r>
              <a:rPr lang="es-ES" dirty="0" smtClean="0"/>
              <a:t>-</a:t>
            </a:r>
            <a:endParaRPr lang="es-ES" dirty="0"/>
          </a:p>
          <a:p>
            <a:r>
              <a:rPr lang="es-ES" dirty="0" err="1"/>
              <a:t>pia</a:t>
            </a:r>
            <a:r>
              <a:rPr lang="es-ES" dirty="0"/>
              <a:t> intensiva, o los consultorios y laboratorios, que las áreas </a:t>
            </a:r>
          </a:p>
          <a:p>
            <a:r>
              <a:rPr lang="es-ES" dirty="0"/>
              <a:t>externas de circulación, recepción, pasillos, escaleras</a:t>
            </a:r>
            <a:r>
              <a:rPr lang="es-ES"/>
              <a:t>, </a:t>
            </a:r>
            <a:r>
              <a:rPr lang="es-ES" smtClean="0"/>
              <a:t>sa- </a:t>
            </a:r>
            <a:endParaRPr lang="es-ES" dirty="0"/>
          </a:p>
          <a:p>
            <a:r>
              <a:rPr lang="es-ES" dirty="0"/>
              <a:t>las de espera, administración, oficinas, baños (tanto en las </a:t>
            </a:r>
          </a:p>
          <a:p>
            <a:r>
              <a:rPr lang="es-ES" dirty="0"/>
              <a:t>habitaciones de internación como los del público en general </a:t>
            </a:r>
          </a:p>
          <a:p>
            <a:r>
              <a:rPr lang="es-ES" dirty="0"/>
              <a:t>o del personal), cocina y comedor.</a:t>
            </a:r>
          </a:p>
          <a:p>
            <a:r>
              <a:rPr lang="es-ES" dirty="0"/>
              <a:t>Todos estos locales los encontramos en un instituto médico </a:t>
            </a:r>
          </a:p>
          <a:p>
            <a:r>
              <a:rPr lang="es-ES" dirty="0"/>
              <a:t>(hospital o sanatorio), pero los requisitos en lo que se refiere </a:t>
            </a:r>
          </a:p>
          <a:p>
            <a:r>
              <a:rPr lang="es-ES" dirty="0"/>
              <a:t>a las instalaciones eléctricas son diferentes para cada uno, </a:t>
            </a:r>
          </a:p>
          <a:p>
            <a:r>
              <a:rPr lang="es-ES" dirty="0"/>
              <a:t>dependiendo del destino. Las áreas externas mencionadas </a:t>
            </a:r>
          </a:p>
          <a:p>
            <a:r>
              <a:rPr lang="es-ES" dirty="0"/>
              <a:t>ya han sido analizadas en lo que se refiere a instalaciones </a:t>
            </a:r>
          </a:p>
          <a:p>
            <a:r>
              <a:rPr lang="es-ES" dirty="0"/>
              <a:t>eléctricas en inmuebles pues, para ellos, se aplican las ge-</a:t>
            </a:r>
          </a:p>
          <a:p>
            <a:r>
              <a:rPr lang="es-ES" dirty="0" err="1"/>
              <a:t>neralidades</a:t>
            </a:r>
            <a:r>
              <a:rPr lang="es-ES" dirty="0"/>
              <a:t> establecidas: circuitos de iluminación de uso </a:t>
            </a:r>
          </a:p>
          <a:p>
            <a:r>
              <a:rPr lang="es-ES" dirty="0"/>
              <a:t>general, circuitos de tomacorriente de uso general</a:t>
            </a:r>
            <a:r>
              <a:rPr lang="es-ES"/>
              <a:t>, </a:t>
            </a:r>
            <a:r>
              <a:rPr lang="es-ES" smtClean="0"/>
              <a:t>circui- </a:t>
            </a:r>
            <a:endParaRPr lang="es-ES" dirty="0"/>
          </a:p>
          <a:p>
            <a:r>
              <a:rPr lang="es-ES" dirty="0"/>
              <a:t>tos de tomacorriente de usos especiales, etcétera.</a:t>
            </a:r>
          </a:p>
          <a:p>
            <a:r>
              <a:rPr lang="es-ES" dirty="0"/>
              <a:t>Para estos circuitos, tendremos un tablero seccional por </a:t>
            </a:r>
          </a:p>
          <a:p>
            <a:r>
              <a:rPr lang="es-ES" dirty="0"/>
              <a:t>piso o, en el caso de pisos de gran superficie, se podrá tener </a:t>
            </a:r>
          </a:p>
          <a:p>
            <a:r>
              <a:rPr lang="es-ES" dirty="0"/>
              <a:t>un tablero seccional por cada sector del piso de acuerdo a</a:t>
            </a:r>
          </a:p>
          <a:p>
            <a:r>
              <a:rPr lang="es-ES" dirty="0"/>
              <a:t>la capacidad del gabinete y la distancia existente desde el</a:t>
            </a:r>
          </a:p>
          <a:p>
            <a:r>
              <a:rPr lang="es-ES" dirty="0"/>
              <a:t>último punto de utilización atendido por el tablero seccional </a:t>
            </a:r>
          </a:p>
          <a:p>
            <a:r>
              <a:rPr lang="es-ES" dirty="0"/>
              <a:t>hasta él. En muchas instalaciones modernas, se cuenta con</a:t>
            </a:r>
          </a:p>
          <a:p>
            <a:r>
              <a:rPr lang="es-ES" dirty="0"/>
              <a:t>un tablero seccional principal en la montante y, desde allí,</a:t>
            </a:r>
          </a:p>
          <a:p>
            <a:r>
              <a:rPr lang="es-ES" dirty="0"/>
              <a:t>se reparte la instalación a pequeños tableros seccionales, </a:t>
            </a:r>
          </a:p>
          <a:p>
            <a:r>
              <a:rPr lang="es-ES" dirty="0"/>
              <a:t>cada uno de los cuales da servicio a un pequeño sector </a:t>
            </a:r>
          </a:p>
          <a:p>
            <a:r>
              <a:rPr lang="es-ES" dirty="0"/>
              <a:t>para disponer de mayor control de la instalación.</a:t>
            </a:r>
          </a:p>
          <a:p>
            <a:r>
              <a:rPr lang="es-ES" dirty="0"/>
              <a:t>De esta forma, tendremos un tablero seccional para </a:t>
            </a:r>
            <a:r>
              <a:rPr lang="es-ES"/>
              <a:t>la </a:t>
            </a:r>
            <a:r>
              <a:rPr lang="es-ES" smtClean="0"/>
              <a:t>co- </a:t>
            </a:r>
            <a:endParaRPr lang="es-ES" dirty="0"/>
          </a:p>
          <a:p>
            <a:r>
              <a:rPr lang="es-ES" dirty="0"/>
              <a:t>cina del centro médico, otro tablero seccional para </a:t>
            </a:r>
            <a:r>
              <a:rPr lang="es-ES"/>
              <a:t>el </a:t>
            </a:r>
            <a:r>
              <a:rPr lang="es-ES" smtClean="0"/>
              <a:t>co- </a:t>
            </a:r>
            <a:endParaRPr lang="es-ES" dirty="0"/>
          </a:p>
          <a:p>
            <a:r>
              <a:rPr lang="es-ES" dirty="0" err="1"/>
              <a:t>medor</a:t>
            </a:r>
            <a:r>
              <a:rPr lang="es-ES" dirty="0"/>
              <a:t>, otro que atiende los pasillos del piso (un tablero por </a:t>
            </a:r>
          </a:p>
          <a:p>
            <a:r>
              <a:rPr lang="es-ES" dirty="0"/>
              <a:t>piso para pasillos), un tablero para la recepción del piso (un </a:t>
            </a:r>
          </a:p>
          <a:p>
            <a:r>
              <a:rPr lang="es-ES" dirty="0"/>
              <a:t>tablero por piso para las recepciones), y así se </a:t>
            </a:r>
            <a:r>
              <a:rPr lang="es-ES"/>
              <a:t>sigue </a:t>
            </a:r>
            <a:r>
              <a:rPr lang="es-ES" smtClean="0"/>
              <a:t>secto- </a:t>
            </a:r>
            <a:endParaRPr lang="es-ES" dirty="0"/>
          </a:p>
          <a:p>
            <a:r>
              <a:rPr lang="es-ES" dirty="0"/>
              <a:t>rizando la </a:t>
            </a:r>
            <a:r>
              <a:rPr lang="es-ES" dirty="0" err="1"/>
              <a:t>instalación.Para</a:t>
            </a:r>
            <a:r>
              <a:rPr lang="es-ES" dirty="0"/>
              <a:t> el resto de los locales: quirófanos, laboratorios, salas </a:t>
            </a:r>
          </a:p>
          <a:p>
            <a:r>
              <a:rPr lang="es-ES" dirty="0"/>
              <a:t>de emergencia y reanimación, de terapia intensiva, </a:t>
            </a:r>
            <a:r>
              <a:rPr lang="es-ES"/>
              <a:t>de </a:t>
            </a:r>
            <a:r>
              <a:rPr lang="es-ES" smtClean="0"/>
              <a:t>pri- </a:t>
            </a:r>
            <a:endParaRPr lang="es-ES" dirty="0"/>
          </a:p>
          <a:p>
            <a:r>
              <a:rPr lang="es-ES" dirty="0"/>
              <a:t>meros auxilios, consultorios, salas de internación, salas de </a:t>
            </a:r>
          </a:p>
          <a:p>
            <a:r>
              <a:rPr lang="es-ES" dirty="0"/>
              <a:t>odontología, etcétera, se deben tener en cuenta algunas </a:t>
            </a:r>
          </a:p>
          <a:p>
            <a:r>
              <a:rPr lang="es-ES" dirty="0"/>
              <a:t>consideraciones especiales que se adicionan a las </a:t>
            </a:r>
            <a:r>
              <a:rPr lang="es-ES" dirty="0" err="1"/>
              <a:t>caracte</a:t>
            </a:r>
            <a:r>
              <a:rPr lang="es-ES" dirty="0"/>
              <a:t>-</a:t>
            </a:r>
          </a:p>
          <a:p>
            <a:r>
              <a:rPr lang="es-ES" dirty="0" err="1"/>
              <a:t>rísticas</a:t>
            </a:r>
            <a:r>
              <a:rPr lang="es-ES" dirty="0"/>
              <a:t> generales ya mencionadas en el punto desarrollado </a:t>
            </a:r>
          </a:p>
          <a:p>
            <a:r>
              <a:rPr lang="es-ES" dirty="0"/>
              <a:t>antes. La reglamentación vigente establece varios grupos </a:t>
            </a:r>
          </a:p>
          <a:p>
            <a:r>
              <a:rPr lang="es-ES" dirty="0"/>
              <a:t>de aplicación de las salas de acuerdo a las medidas </a:t>
            </a:r>
            <a:r>
              <a:rPr lang="es-ES"/>
              <a:t>de </a:t>
            </a:r>
            <a:r>
              <a:rPr lang="es-ES" smtClean="0"/>
              <a:t>pro- </a:t>
            </a:r>
            <a:endParaRPr lang="es-ES" dirty="0"/>
          </a:p>
          <a:p>
            <a:r>
              <a:rPr lang="es-ES" dirty="0" err="1"/>
              <a:t>tección</a:t>
            </a:r>
            <a:r>
              <a:rPr lang="es-ES" dirty="0"/>
              <a:t> contra los riesgos eléctricos en caso de fallas.</a:t>
            </a:r>
          </a:p>
          <a:p>
            <a:r>
              <a:rPr lang="es-ES" dirty="0"/>
              <a:t>Salas de grupo de aplicación 0</a:t>
            </a:r>
          </a:p>
          <a:p>
            <a:r>
              <a:rPr lang="es-ES" dirty="0" smtClean="0"/>
              <a:t>En estas </a:t>
            </a:r>
            <a:r>
              <a:rPr lang="es-ES" dirty="0"/>
              <a:t>salas</a:t>
            </a:r>
            <a:r>
              <a:rPr lang="es-ES" dirty="0" smtClean="0"/>
              <a:t>, es necesario </a:t>
            </a:r>
            <a:r>
              <a:rPr lang="es-ES" dirty="0"/>
              <a:t>que </a:t>
            </a:r>
            <a:r>
              <a:rPr lang="es-ES" dirty="0" smtClean="0"/>
              <a:t>se cumplan una o las dos </a:t>
            </a:r>
            <a:endParaRPr lang="es-ES" dirty="0"/>
          </a:p>
          <a:p>
            <a:r>
              <a:rPr lang="es-ES" dirty="0"/>
              <a:t>condiciones siguientes:</a:t>
            </a:r>
          </a:p>
          <a:p>
            <a:r>
              <a:rPr lang="es-ES" dirty="0"/>
              <a:t>a) No se emplean aparatos o dispositivos </a:t>
            </a:r>
            <a:r>
              <a:rPr lang="es-ES" dirty="0" err="1"/>
              <a:t>electromédi</a:t>
            </a:r>
            <a:r>
              <a:rPr lang="es-ES" dirty="0"/>
              <a:t>-</a:t>
            </a:r>
          </a:p>
          <a:p>
            <a:r>
              <a:rPr lang="es-ES" dirty="0" err="1"/>
              <a:t>cos</a:t>
            </a:r>
            <a:r>
              <a:rPr lang="es-ES" dirty="0"/>
              <a:t> durante el examen o el tratamiento. </a:t>
            </a:r>
            <a:r>
              <a:rPr lang="es-ES"/>
              <a:t>Los </a:t>
            </a:r>
            <a:r>
              <a:rPr lang="es-ES" smtClean="0"/>
              <a:t>pacien- </a:t>
            </a:r>
            <a:endParaRPr lang="es-ES" dirty="0"/>
          </a:p>
          <a:p>
            <a:r>
              <a:rPr lang="es-ES" dirty="0" err="1"/>
              <a:t>tes</a:t>
            </a:r>
            <a:r>
              <a:rPr lang="es-ES" dirty="0"/>
              <a:t> no entran en contacto con </a:t>
            </a:r>
            <a:r>
              <a:rPr lang="es-ES"/>
              <a:t>equipos </a:t>
            </a:r>
            <a:r>
              <a:rPr lang="es-ES" smtClean="0"/>
              <a:t>electromé- </a:t>
            </a:r>
            <a:endParaRPr lang="es-ES" dirty="0"/>
          </a:p>
          <a:p>
            <a:r>
              <a:rPr lang="es-ES" dirty="0" err="1"/>
              <a:t>dicos</a:t>
            </a:r>
            <a:r>
              <a:rPr lang="es-ES" dirty="0"/>
              <a:t>, incluso, fuera de las salas para uso médico, </a:t>
            </a:r>
          </a:p>
          <a:p>
            <a:r>
              <a:rPr lang="es-ES" dirty="0"/>
              <a:t>según las indicaciones de los manuales </a:t>
            </a:r>
            <a:r>
              <a:rPr lang="es-ES"/>
              <a:t>que </a:t>
            </a:r>
            <a:r>
              <a:rPr lang="es-ES" smtClean="0"/>
              <a:t>acompa- </a:t>
            </a:r>
            <a:endParaRPr lang="es-ES" dirty="0"/>
          </a:p>
          <a:p>
            <a:r>
              <a:rPr lang="es-ES" dirty="0" err="1"/>
              <a:t>ñan</a:t>
            </a:r>
            <a:r>
              <a:rPr lang="es-ES" dirty="0"/>
              <a:t> a los aparatos (por </a:t>
            </a:r>
            <a:r>
              <a:rPr lang="es-ES" dirty="0" err="1"/>
              <a:t>ejmplo</a:t>
            </a:r>
            <a:r>
              <a:rPr lang="es-ES" dirty="0"/>
              <a:t> tensiómetros, tornos </a:t>
            </a:r>
          </a:p>
          <a:p>
            <a:r>
              <a:rPr lang="es-ES" dirty="0"/>
              <a:t>odontológicos, etcétera).</a:t>
            </a:r>
          </a:p>
          <a:p>
            <a:r>
              <a:rPr lang="es-ES" dirty="0"/>
              <a:t>Se utilizan equipos </a:t>
            </a:r>
            <a:r>
              <a:rPr lang="es-ES" dirty="0" err="1"/>
              <a:t>electromédicos</a:t>
            </a:r>
            <a:r>
              <a:rPr lang="es-ES" dirty="0"/>
              <a:t> que se </a:t>
            </a:r>
            <a:r>
              <a:rPr lang="es-ES"/>
              <a:t>alimentan </a:t>
            </a:r>
            <a:r>
              <a:rPr lang="es-ES" smtClean="0"/>
              <a:t>ex- </a:t>
            </a:r>
            <a:endParaRPr lang="es-ES" dirty="0"/>
          </a:p>
          <a:p>
            <a:r>
              <a:rPr lang="es-ES" dirty="0" err="1"/>
              <a:t>clusivamente</a:t>
            </a:r>
            <a:r>
              <a:rPr lang="es-ES" dirty="0"/>
              <a:t> de fuentes de energía eléctrica instaladas</a:t>
            </a:r>
          </a:p>
          <a:p>
            <a:r>
              <a:rPr lang="es-ES" dirty="0" smtClean="0"/>
              <a:t>en los mismos </a:t>
            </a:r>
            <a:r>
              <a:rPr lang="es-ES" dirty="0"/>
              <a:t>equipos (baterías) </a:t>
            </a:r>
            <a:r>
              <a:rPr lang="es-ES" dirty="0" smtClean="0"/>
              <a:t>y que no </a:t>
            </a:r>
            <a:r>
              <a:rPr lang="es-ES" smtClean="0"/>
              <a:t>aplican elec- </a:t>
            </a:r>
            <a:endParaRPr lang="es-ES" dirty="0"/>
          </a:p>
          <a:p>
            <a:r>
              <a:rPr lang="es-ES" dirty="0" err="1"/>
              <a:t>trodos</a:t>
            </a:r>
            <a:r>
              <a:rPr lang="es-ES" dirty="0"/>
              <a:t> sobre </a:t>
            </a:r>
            <a:r>
              <a:rPr lang="es-ES" dirty="0" smtClean="0"/>
              <a:t>el paciente</a:t>
            </a:r>
            <a:r>
              <a:rPr lang="es-ES" dirty="0"/>
              <a:t>.</a:t>
            </a:r>
          </a:p>
          <a:p>
            <a:r>
              <a:rPr lang="es-ES" dirty="0"/>
              <a:t>Puede aceptarse la desconexión automática del suministro </a:t>
            </a:r>
          </a:p>
          <a:p>
            <a:r>
              <a:rPr lang="es-ES" dirty="0"/>
              <a:t>de energía al presentarse una primera falla eléctrica a masa</a:t>
            </a:r>
          </a:p>
          <a:p>
            <a:r>
              <a:rPr lang="es-ES" dirty="0"/>
              <a:t>b</a:t>
            </a:r>
          </a:p>
          <a:p>
            <a:r>
              <a:rPr lang="es-ES" dirty="0"/>
              <a:t>Consultorio odontológico, ejemplo de sala del grupo 1.</a:t>
            </a:r>
          </a:p>
          <a:p>
            <a:r>
              <a:rPr lang="es-ES" dirty="0" smtClean="0"/>
              <a:t>o atierra</a:t>
            </a:r>
            <a:r>
              <a:rPr lang="es-ES" dirty="0"/>
              <a:t>, </a:t>
            </a:r>
            <a:r>
              <a:rPr lang="es-ES" dirty="0" smtClean="0"/>
              <a:t>o un corte de la red general</a:t>
            </a:r>
            <a:r>
              <a:rPr lang="es-ES" dirty="0"/>
              <a:t>, </a:t>
            </a:r>
            <a:r>
              <a:rPr lang="es-ES" dirty="0" smtClean="0"/>
              <a:t>sin que </a:t>
            </a:r>
            <a:r>
              <a:rPr lang="es-ES" dirty="0"/>
              <a:t>por </a:t>
            </a:r>
            <a:r>
              <a:rPr lang="es-ES" smtClean="0"/>
              <a:t>ello exis- </a:t>
            </a:r>
            <a:endParaRPr lang="es-ES" dirty="0"/>
          </a:p>
          <a:p>
            <a:r>
              <a:rPr lang="es-ES" dirty="0" smtClean="0"/>
              <a:t>tan riesgos para los pacientes</a:t>
            </a:r>
            <a:r>
              <a:rPr lang="es-ES" dirty="0"/>
              <a:t>.</a:t>
            </a:r>
          </a:p>
          <a:p>
            <a:r>
              <a:rPr lang="es-ES" dirty="0"/>
              <a:t>Salas de grupo de aplicación 1</a:t>
            </a:r>
          </a:p>
          <a:p>
            <a:r>
              <a:rPr lang="es-ES" dirty="0"/>
              <a:t>Estas son salas para uso médico donde se utilizan equipos </a:t>
            </a:r>
          </a:p>
          <a:p>
            <a:r>
              <a:rPr lang="es-ES" dirty="0" err="1"/>
              <a:t>electromédicos</a:t>
            </a:r>
            <a:r>
              <a:rPr lang="es-ES" dirty="0"/>
              <a:t> conectados a la red, con los que </a:t>
            </a:r>
            <a:r>
              <a:rPr lang="es-ES"/>
              <a:t>los </a:t>
            </a:r>
            <a:r>
              <a:rPr lang="es-ES" smtClean="0"/>
              <a:t>pacien- </a:t>
            </a:r>
            <a:endParaRPr lang="es-ES" dirty="0"/>
          </a:p>
          <a:p>
            <a:r>
              <a:rPr lang="es-ES" dirty="0" err="1"/>
              <a:t>tes</a:t>
            </a:r>
            <a:r>
              <a:rPr lang="es-ES" dirty="0"/>
              <a:t> entran en contacto en su totalidad o con alguna de sus </a:t>
            </a:r>
          </a:p>
          <a:p>
            <a:r>
              <a:rPr lang="es-ES" dirty="0"/>
              <a:t>partes durante el examen o el tratamiento. Estos exámenes </a:t>
            </a:r>
          </a:p>
          <a:p>
            <a:r>
              <a:rPr lang="es-ES" dirty="0"/>
              <a:t>y tratamientos pueden interrumpirse y repetirse sin que ello </a:t>
            </a:r>
          </a:p>
          <a:p>
            <a:r>
              <a:rPr lang="es-ES" dirty="0"/>
              <a:t>signifique riesgo para el paciente.</a:t>
            </a:r>
          </a:p>
          <a:p>
            <a:r>
              <a:rPr lang="es-ES" dirty="0"/>
              <a:t>Puede aceptarse la desconexión automática del suministro </a:t>
            </a:r>
          </a:p>
          <a:p>
            <a:r>
              <a:rPr lang="es-ES" dirty="0"/>
              <a:t>de energía al presentarse una primera falla eléctrica a masa </a:t>
            </a:r>
          </a:p>
          <a:p>
            <a:r>
              <a:rPr lang="es-ES" dirty="0"/>
              <a:t>o a tierra, o un corte de la red general. En estas salas se </a:t>
            </a:r>
          </a:p>
          <a:p>
            <a:r>
              <a:rPr lang="es-ES" dirty="0"/>
              <a:t>requiere que todos los tomacorrientes o algunos de ellos, </a:t>
            </a:r>
          </a:p>
          <a:p>
            <a:r>
              <a:rPr lang="es-ES" dirty="0"/>
              <a:t>ante un corte de la red general, se alimenten en </a:t>
            </a:r>
            <a:r>
              <a:rPr lang="es-ES"/>
              <a:t>15 </a:t>
            </a:r>
            <a:r>
              <a:rPr lang="es-ES" smtClean="0"/>
              <a:t>segun- </a:t>
            </a:r>
            <a:endParaRPr lang="es-ES" dirty="0"/>
          </a:p>
          <a:p>
            <a:r>
              <a:rPr lang="es-ES" dirty="0"/>
              <a:t>dos desde el sistema de generación de emergencia.</a:t>
            </a:r>
          </a:p>
          <a:p>
            <a:r>
              <a:rPr lang="es-ES" dirty="0" smtClean="0"/>
              <a:t>Las salas de grupo 0 no emplean </a:t>
            </a:r>
            <a:endParaRPr lang="es-ES" dirty="0"/>
          </a:p>
          <a:p>
            <a:r>
              <a:rPr lang="es-ES" dirty="0" smtClean="0"/>
              <a:t>aparatos electromecánicos</a:t>
            </a:r>
            <a:r>
              <a:rPr lang="es-ES" dirty="0"/>
              <a:t>.</a:t>
            </a:r>
          </a:p>
          <a:p>
            <a:r>
              <a:rPr lang="es-ES" dirty="0"/>
              <a:t>=CLASE 18</a:t>
            </a:r>
          </a:p>
          <a:p>
            <a:r>
              <a:rPr lang="es-ES" dirty="0"/>
              <a:t>POPIPIIIIOOS</a:t>
            </a:r>
          </a:p>
          <a:p>
            <a:r>
              <a:rPr lang="es-ES" dirty="0"/>
              <a:t>Salas </a:t>
            </a:r>
            <a:r>
              <a:rPr lang="es-ES" dirty="0" smtClean="0"/>
              <a:t>de grupo</a:t>
            </a:r>
            <a:endParaRPr lang="es-ES" dirty="0"/>
          </a:p>
          <a:p>
            <a:r>
              <a:rPr lang="es-ES" dirty="0"/>
              <a:t>de </a:t>
            </a:r>
            <a:r>
              <a:rPr lang="es-ES" dirty="0" err="1"/>
              <a:t>apl</a:t>
            </a:r>
            <a:r>
              <a:rPr lang="es-ES" dirty="0"/>
              <a:t> </a:t>
            </a:r>
            <a:r>
              <a:rPr lang="es-ES" dirty="0" err="1"/>
              <a:t>icación</a:t>
            </a:r>
            <a:r>
              <a:rPr lang="es-ES" dirty="0"/>
              <a:t> 2 a y 2b</a:t>
            </a:r>
          </a:p>
          <a:p>
            <a:r>
              <a:rPr lang="es-ES" dirty="0" smtClean="0"/>
              <a:t>(/ Grupo </a:t>
            </a:r>
            <a:r>
              <a:rPr lang="es-ES" dirty="0"/>
              <a:t>de aplicación </a:t>
            </a:r>
            <a:r>
              <a:rPr lang="es-ES" dirty="0" smtClean="0"/>
              <a:t>2 b: son las salas </a:t>
            </a:r>
            <a:r>
              <a:rPr lang="es-ES" dirty="0"/>
              <a:t>que tienen </a:t>
            </a:r>
            <a:r>
              <a:rPr lang="es-ES" smtClean="0"/>
              <a:t>las mis- </a:t>
            </a:r>
            <a:endParaRPr lang="es-ES" dirty="0"/>
          </a:p>
          <a:p>
            <a:r>
              <a:rPr lang="es-ES" dirty="0"/>
              <a:t>mas características que </a:t>
            </a:r>
            <a:r>
              <a:rPr lang="es-ES" dirty="0" smtClean="0"/>
              <a:t>las del grupo 2 a, pero en las que</a:t>
            </a:r>
            <a:endParaRPr lang="es-ES" dirty="0"/>
          </a:p>
          <a:p>
            <a:r>
              <a:rPr lang="es-ES" dirty="0"/>
              <a:t>Estas </a:t>
            </a:r>
            <a:r>
              <a:rPr lang="es-ES" dirty="0" smtClean="0"/>
              <a:t>son salas para uso médico </a:t>
            </a:r>
            <a:r>
              <a:rPr lang="es-ES" dirty="0"/>
              <a:t>donde </a:t>
            </a:r>
            <a:r>
              <a:rPr lang="es-ES" dirty="0" smtClean="0"/>
              <a:t>se utilizan equipos los pacientes </a:t>
            </a:r>
            <a:r>
              <a:rPr lang="es-ES" dirty="0"/>
              <a:t>corren </a:t>
            </a:r>
            <a:r>
              <a:rPr lang="es-ES" dirty="0" smtClean="0"/>
              <a:t>el riesgo </a:t>
            </a:r>
            <a:r>
              <a:rPr lang="es-ES" dirty="0"/>
              <a:t>de </a:t>
            </a:r>
            <a:r>
              <a:rPr lang="es-ES" dirty="0" err="1"/>
              <a:t>microchoque</a:t>
            </a:r>
            <a:r>
              <a:rPr lang="es-ES" dirty="0"/>
              <a:t>. </a:t>
            </a:r>
          </a:p>
          <a:p>
            <a:r>
              <a:rPr lang="es-ES" dirty="0" err="1" smtClean="0"/>
              <a:t>electromédicos</a:t>
            </a:r>
            <a:r>
              <a:rPr lang="es-ES" dirty="0" smtClean="0"/>
              <a:t> conectados a la red, que sirven para in-</a:t>
            </a:r>
            <a:endParaRPr lang="es-ES" dirty="0"/>
          </a:p>
          <a:p>
            <a:r>
              <a:rPr lang="es-ES" dirty="0" err="1"/>
              <a:t>tervenciones</a:t>
            </a:r>
            <a:r>
              <a:rPr lang="es-ES" dirty="0"/>
              <a:t> quirúrgicas o para mediciones corpóreas de La diferencia en la implementación de la instalación </a:t>
            </a:r>
            <a:r>
              <a:rPr lang="es-ES" dirty="0" err="1"/>
              <a:t>eléc</a:t>
            </a:r>
            <a:r>
              <a:rPr lang="es-ES" dirty="0"/>
              <a:t>-</a:t>
            </a:r>
          </a:p>
          <a:p>
            <a:r>
              <a:rPr lang="es-ES" dirty="0" err="1" smtClean="0"/>
              <a:t>trica</a:t>
            </a:r>
            <a:r>
              <a:rPr lang="es-ES" dirty="0" smtClean="0"/>
              <a:t> entre las salas 2 a y 2 b radica en el tipo de monitor </a:t>
            </a:r>
            <a:r>
              <a:rPr lang="es-ES" dirty="0"/>
              <a:t>de </a:t>
            </a:r>
          </a:p>
          <a:p>
            <a:r>
              <a:rPr lang="es-ES" dirty="0"/>
              <a:t>aislación que </a:t>
            </a:r>
            <a:r>
              <a:rPr lang="es-ES" dirty="0" smtClean="0"/>
              <a:t>se puede </a:t>
            </a:r>
            <a:r>
              <a:rPr lang="es-ES" dirty="0"/>
              <a:t>instalar </a:t>
            </a:r>
            <a:r>
              <a:rPr lang="es-ES" dirty="0" smtClean="0"/>
              <a:t>en cada </a:t>
            </a:r>
            <a:r>
              <a:rPr lang="es-ES" dirty="0"/>
              <a:t>una de ellas.</a:t>
            </a:r>
          </a:p>
          <a:p>
            <a:r>
              <a:rPr lang="es-ES" dirty="0"/>
              <a:t>interés vital.</a:t>
            </a:r>
          </a:p>
          <a:p>
            <a:r>
              <a:rPr lang="es-ES" dirty="0"/>
              <a:t>0 Grupo de aplicación 2 a: son las salas en las que los</a:t>
            </a:r>
          </a:p>
          <a:p>
            <a:r>
              <a:rPr lang="es-ES" dirty="0"/>
              <a:t>equipos deben seguir operando ante una primera falla </a:t>
            </a:r>
          </a:p>
          <a:p>
            <a:r>
              <a:rPr lang="es-ES" dirty="0"/>
              <a:t>eléctrica a masa o a tierra, o ante un corte en </a:t>
            </a:r>
            <a:r>
              <a:rPr lang="es-ES"/>
              <a:t>el </a:t>
            </a:r>
            <a:r>
              <a:rPr lang="es-ES" smtClean="0"/>
              <a:t>sumi- </a:t>
            </a:r>
            <a:endParaRPr lang="es-ES" dirty="0"/>
          </a:p>
          <a:p>
            <a:r>
              <a:rPr lang="es-ES" dirty="0" err="1"/>
              <a:t>nistro</a:t>
            </a:r>
            <a:r>
              <a:rPr lang="es-ES" dirty="0"/>
              <a:t> de la red de distribución pública, ya que los </a:t>
            </a:r>
            <a:r>
              <a:rPr lang="es-ES" dirty="0" err="1"/>
              <a:t>exá</a:t>
            </a:r>
            <a:r>
              <a:rPr lang="es-ES" dirty="0"/>
              <a:t>-</a:t>
            </a:r>
          </a:p>
          <a:p>
            <a:r>
              <a:rPr lang="es-ES" dirty="0"/>
              <a:t>menes o los tratamientos no pueden interrumpirse ni </a:t>
            </a:r>
          </a:p>
          <a:p>
            <a:r>
              <a:rPr lang="es-ES" dirty="0"/>
              <a:t>repetirse sin que impliquen un riesgo para </a:t>
            </a:r>
            <a:r>
              <a:rPr lang="es-ES"/>
              <a:t>los </a:t>
            </a:r>
            <a:r>
              <a:rPr lang="es-ES" smtClean="0"/>
              <a:t>pacien- </a:t>
            </a:r>
            <a:endParaRPr lang="es-ES" dirty="0"/>
          </a:p>
          <a:p>
            <a:r>
              <a:rPr lang="es-ES" dirty="0" err="1"/>
              <a:t>tes</a:t>
            </a:r>
            <a:r>
              <a:rPr lang="es-ES" dirty="0"/>
              <a:t>. En estas salas no existe el riesgo de </a:t>
            </a:r>
            <a:r>
              <a:rPr lang="es-ES" dirty="0" err="1"/>
              <a:t>microchoque</a:t>
            </a:r>
            <a:r>
              <a:rPr lang="es-ES" dirty="0"/>
              <a:t> </a:t>
            </a:r>
          </a:p>
          <a:p>
            <a:r>
              <a:rPr lang="es-ES" dirty="0"/>
              <a:t>para el paciente.</a:t>
            </a:r>
          </a:p>
          <a:p>
            <a:r>
              <a:rPr lang="es-ES" dirty="0"/>
              <a:t>En las salas del grupo de aplicación</a:t>
            </a:r>
          </a:p>
          <a:p>
            <a:r>
              <a:rPr lang="es-ES" dirty="0"/>
              <a:t>2h</a:t>
            </a:r>
            <a:r>
              <a:rPr lang="es-ES" dirty="0" smtClean="0"/>
              <a:t>, los pacientes corren </a:t>
            </a:r>
            <a:r>
              <a:rPr lang="es-ES" dirty="0" err="1" smtClean="0"/>
              <a:t>rlesgo</a:t>
            </a:r>
            <a:r>
              <a:rPr lang="es-ES" dirty="0" smtClean="0"/>
              <a:t> </a:t>
            </a:r>
            <a:endParaRPr lang="es-ES" dirty="0"/>
          </a:p>
          <a:p>
            <a:r>
              <a:rPr lang="es-ES" dirty="0" smtClean="0"/>
              <a:t>de sufrir </a:t>
            </a:r>
            <a:r>
              <a:rPr lang="es-ES" dirty="0" err="1" smtClean="0"/>
              <a:t>microchoques</a:t>
            </a:r>
            <a:r>
              <a:rPr lang="es-ES" dirty="0"/>
              <a:t>.</a:t>
            </a:r>
          </a:p>
          <a:p>
            <a:r>
              <a:rPr lang="es-ES" dirty="0"/>
              <a:t>Quirófano, ejemplo de sala del grupo 2 </a:t>
            </a:r>
            <a:r>
              <a:rPr lang="es-ES" dirty="0" err="1"/>
              <a:t>a.Tipo</a:t>
            </a:r>
            <a:r>
              <a:rPr lang="es-ES" dirty="0"/>
              <a:t> de </a:t>
            </a:r>
            <a:r>
              <a:rPr lang="es-ES" dirty="0" smtClean="0"/>
              <a:t>sala de </a:t>
            </a:r>
            <a:r>
              <a:rPr lang="es-ES" dirty="0"/>
              <a:t>acuerdo </a:t>
            </a:r>
            <a:r>
              <a:rPr lang="es-ES" dirty="0" smtClean="0"/>
              <a:t>a la utilización</a:t>
            </a:r>
            <a:endParaRPr lang="es-ES" dirty="0"/>
          </a:p>
          <a:p>
            <a:r>
              <a:rPr lang="es-ES" dirty="0"/>
              <a:t>A continuación detallamos los tipos de salas que podemos encontrar en los locales médicos:</a:t>
            </a:r>
          </a:p>
          <a:p>
            <a:r>
              <a:rPr lang="es-ES" dirty="0" smtClean="0"/>
              <a:t>0 Salas </a:t>
            </a:r>
            <a:r>
              <a:rPr lang="es-ES" dirty="0"/>
              <a:t>de internación.</a:t>
            </a:r>
          </a:p>
          <a:p>
            <a:r>
              <a:rPr lang="es-ES" dirty="0"/>
              <a:t>0 Salas de esterilización para cirugías.</a:t>
            </a:r>
          </a:p>
          <a:p>
            <a:r>
              <a:rPr lang="es-ES" dirty="0" smtClean="0"/>
              <a:t>0 Salas de lavado </a:t>
            </a:r>
            <a:r>
              <a:rPr lang="es-ES" dirty="0"/>
              <a:t>para cirugías.</a:t>
            </a:r>
          </a:p>
          <a:p>
            <a:r>
              <a:rPr lang="es-ES" dirty="0" smtClean="0"/>
              <a:t>0 Consultorios </a:t>
            </a:r>
            <a:r>
              <a:rPr lang="es-ES" dirty="0"/>
              <a:t>de medicina humana</a:t>
            </a:r>
          </a:p>
          <a:p>
            <a:r>
              <a:rPr lang="es-ES" dirty="0"/>
              <a:t>Grupo </a:t>
            </a:r>
            <a:r>
              <a:rPr lang="es-ES" dirty="0" smtClean="0"/>
              <a:t>0 0</a:t>
            </a:r>
            <a:endParaRPr lang="es-ES" dirty="0"/>
          </a:p>
          <a:p>
            <a:r>
              <a:rPr lang="es-ES" dirty="0"/>
              <a:t>Grupo 1</a:t>
            </a:r>
          </a:p>
          <a:p>
            <a:r>
              <a:rPr lang="es-ES" dirty="0" smtClean="0"/>
              <a:t>0 Salas </a:t>
            </a:r>
            <a:r>
              <a:rPr lang="es-ES" dirty="0"/>
              <a:t>para ecografías.</a:t>
            </a:r>
          </a:p>
          <a:p>
            <a:r>
              <a:rPr lang="es-ES" dirty="0" smtClean="0"/>
              <a:t>0 Salas de internación</a:t>
            </a:r>
            <a:r>
              <a:rPr lang="es-ES" dirty="0"/>
              <a:t>.</a:t>
            </a:r>
          </a:p>
          <a:p>
            <a:r>
              <a:rPr lang="es-ES" dirty="0" smtClean="0"/>
              <a:t>0 Salas </a:t>
            </a:r>
            <a:r>
              <a:rPr lang="es-ES" dirty="0"/>
              <a:t>de terapia física. </a:t>
            </a:r>
          </a:p>
          <a:p>
            <a:r>
              <a:rPr lang="es-ES" dirty="0" smtClean="0"/>
              <a:t>Y Salas de masajes</a:t>
            </a:r>
            <a:r>
              <a:rPr lang="es-ES" dirty="0"/>
              <a:t>.</a:t>
            </a:r>
          </a:p>
          <a:p>
            <a:r>
              <a:rPr lang="es-ES" dirty="0"/>
              <a:t>0 Consultorios de medicina humana</a:t>
            </a:r>
          </a:p>
          <a:p>
            <a:r>
              <a:rPr lang="es-ES" dirty="0" smtClean="0"/>
              <a:t>y dental. 0</a:t>
            </a:r>
            <a:endParaRPr lang="es-ES" dirty="0"/>
          </a:p>
          <a:p>
            <a:r>
              <a:rPr lang="es-ES" dirty="0" smtClean="0"/>
              <a:t>y dental</a:t>
            </a:r>
            <a:r>
              <a:rPr lang="es-ES" dirty="0"/>
              <a:t>.</a:t>
            </a:r>
          </a:p>
          <a:p>
            <a:r>
              <a:rPr lang="es-ES" dirty="0" smtClean="0"/>
              <a:t>0 Salas </a:t>
            </a:r>
            <a:r>
              <a:rPr lang="es-ES" dirty="0"/>
              <a:t>para diagnóstico radiológico </a:t>
            </a:r>
          </a:p>
          <a:p>
            <a:r>
              <a:rPr lang="es-ES" dirty="0" smtClean="0"/>
              <a:t>y tratamiento</a:t>
            </a:r>
            <a:r>
              <a:rPr lang="es-ES" dirty="0"/>
              <a:t>.</a:t>
            </a:r>
          </a:p>
          <a:p>
            <a:r>
              <a:rPr lang="es-ES" dirty="0" smtClean="0"/>
              <a:t>Y Salas de parto</a:t>
            </a:r>
            <a:r>
              <a:rPr lang="es-ES" dirty="0"/>
              <a:t>.</a:t>
            </a:r>
          </a:p>
          <a:p>
            <a:r>
              <a:rPr lang="es-ES" dirty="0"/>
              <a:t>Grupo 2 a</a:t>
            </a:r>
          </a:p>
          <a:p>
            <a:r>
              <a:rPr lang="es-ES" dirty="0"/>
              <a:t>0 Salas de preparación para cirugías.</a:t>
            </a:r>
          </a:p>
          <a:p>
            <a:r>
              <a:rPr lang="es-ES" dirty="0" smtClean="0"/>
              <a:t>0 Salas </a:t>
            </a:r>
            <a:r>
              <a:rPr lang="es-ES" dirty="0"/>
              <a:t>de hidroterapia.</a:t>
            </a:r>
          </a:p>
          <a:p>
            <a:r>
              <a:rPr lang="es-ES" dirty="0" smtClean="0"/>
              <a:t>0 Salas </a:t>
            </a:r>
            <a:r>
              <a:rPr lang="es-ES" dirty="0"/>
              <a:t>de endoscopías.</a:t>
            </a:r>
          </a:p>
          <a:p>
            <a:r>
              <a:rPr lang="es-ES" dirty="0"/>
              <a:t>Grupo </a:t>
            </a:r>
            <a:r>
              <a:rPr lang="es-ES" dirty="0" smtClean="0"/>
              <a:t>2 b</a:t>
            </a:r>
            <a:endParaRPr lang="es-ES" dirty="0"/>
          </a:p>
          <a:p>
            <a:r>
              <a:rPr lang="es-ES" dirty="0" smtClean="0"/>
              <a:t>0 Salas </a:t>
            </a:r>
            <a:r>
              <a:rPr lang="es-ES" dirty="0"/>
              <a:t>para yesos quirúrgicos.</a:t>
            </a:r>
          </a:p>
          <a:p>
            <a:r>
              <a:rPr lang="es-ES" dirty="0"/>
              <a:t>Salas para diálisis.</a:t>
            </a:r>
          </a:p>
          <a:p>
            <a:r>
              <a:rPr lang="es-ES" dirty="0" smtClean="0"/>
              <a:t>0 Salas </a:t>
            </a:r>
            <a:r>
              <a:rPr lang="es-ES" dirty="0"/>
              <a:t>para cirugías ambulatorias.</a:t>
            </a:r>
          </a:p>
          <a:p>
            <a:r>
              <a:rPr lang="es-ES" dirty="0"/>
              <a:t>Salas de examen intensivo </a:t>
            </a:r>
          </a:p>
          <a:p>
            <a:r>
              <a:rPr lang="es-ES" dirty="0"/>
              <a:t>con mediciones invasivas.</a:t>
            </a:r>
          </a:p>
          <a:p>
            <a:r>
              <a:rPr lang="es-ES" dirty="0" smtClean="0"/>
              <a:t>0 Salas de recuperación </a:t>
            </a:r>
            <a:r>
              <a:rPr lang="es-ES" dirty="0"/>
              <a:t>posquirúrgica.</a:t>
            </a:r>
          </a:p>
          <a:p>
            <a:r>
              <a:rPr lang="es-ES" dirty="0" smtClean="0"/>
              <a:t>0 Salas </a:t>
            </a:r>
            <a:r>
              <a:rPr lang="es-ES" dirty="0"/>
              <a:t>de cirugías.</a:t>
            </a:r>
          </a:p>
          <a:p>
            <a:r>
              <a:rPr lang="es-ES" dirty="0" smtClean="0"/>
              <a:t>0 Salas </a:t>
            </a:r>
            <a:r>
              <a:rPr lang="es-ES" dirty="0"/>
              <a:t>de guardia para tratamientos </a:t>
            </a:r>
          </a:p>
          <a:p>
            <a:r>
              <a:rPr lang="es-ES" dirty="0"/>
              <a:t>de emergencia </a:t>
            </a:r>
            <a:r>
              <a:rPr lang="es-ES" dirty="0" smtClean="0"/>
              <a:t>y reanimación</a:t>
            </a:r>
            <a:r>
              <a:rPr lang="es-ES" dirty="0"/>
              <a:t>.</a:t>
            </a:r>
          </a:p>
          <a:p>
            <a:r>
              <a:rPr lang="es-ES" dirty="0" smtClean="0"/>
              <a:t>0 Salas </a:t>
            </a:r>
            <a:r>
              <a:rPr lang="es-ES" dirty="0"/>
              <a:t>de examen intensivo.</a:t>
            </a:r>
          </a:p>
          <a:p>
            <a:r>
              <a:rPr lang="es-ES" dirty="0" smtClean="0"/>
              <a:t>0 Salas </a:t>
            </a:r>
            <a:r>
              <a:rPr lang="es-ES" dirty="0"/>
              <a:t>de cuidados intensivos (UTI).</a:t>
            </a:r>
          </a:p>
          <a:p>
            <a:r>
              <a:rPr lang="es-ES" dirty="0" smtClean="0"/>
              <a:t>0 Salas </a:t>
            </a:r>
            <a:r>
              <a:rPr lang="es-ES" dirty="0"/>
              <a:t>para diagnóstico </a:t>
            </a:r>
            <a:r>
              <a:rPr lang="es-ES" dirty="0" smtClean="0"/>
              <a:t>y tratamientos </a:t>
            </a:r>
            <a:endParaRPr lang="es-ES" dirty="0"/>
          </a:p>
          <a:p>
            <a:r>
              <a:rPr lang="es-ES" dirty="0"/>
              <a:t>invasivos, guiados por imágenes </a:t>
            </a:r>
          </a:p>
          <a:p>
            <a:r>
              <a:rPr lang="es-ES" dirty="0"/>
              <a:t>(</a:t>
            </a:r>
            <a:r>
              <a:rPr lang="es-ES" dirty="0" err="1"/>
              <a:t>hemodinamia</a:t>
            </a:r>
            <a:r>
              <a:rPr lang="es-ES" dirty="0"/>
              <a:t>).</a:t>
            </a:r>
          </a:p>
          <a:p>
            <a:r>
              <a:rPr lang="es-ES" dirty="0"/>
              <a:t>Salas para cateterismo cardíaco, </a:t>
            </a:r>
          </a:p>
          <a:p>
            <a:r>
              <a:rPr lang="es-ES" dirty="0"/>
              <a:t>para diagnóstico </a:t>
            </a:r>
            <a:r>
              <a:rPr lang="es-ES" dirty="0" smtClean="0"/>
              <a:t>y tratamiento</a:t>
            </a:r>
            <a:r>
              <a:rPr lang="es-ES" dirty="0"/>
              <a:t>. </a:t>
            </a:r>
          </a:p>
          <a:p>
            <a:r>
              <a:rPr lang="es-ES" dirty="0"/>
              <a:t>Quirófanos de obstetricia.</a:t>
            </a:r>
          </a:p>
          <a:p>
            <a:r>
              <a:rPr lang="es-ES" dirty="0"/>
              <a:t>Salas para </a:t>
            </a:r>
            <a:r>
              <a:rPr lang="es-ES" dirty="0" smtClean="0"/>
              <a:t>diálisis de </a:t>
            </a:r>
            <a:r>
              <a:rPr lang="es-ES" dirty="0"/>
              <a:t>emergencia </a:t>
            </a:r>
          </a:p>
          <a:p>
            <a:r>
              <a:rPr lang="es-ES" dirty="0" smtClean="0"/>
              <a:t>o aguda</a:t>
            </a:r>
            <a:r>
              <a:rPr lang="es-ES" dirty="0"/>
              <a:t>.</a:t>
            </a:r>
          </a:p>
          <a:p>
            <a:r>
              <a:rPr lang="es-ES" dirty="0"/>
              <a:t>Salas </a:t>
            </a:r>
            <a:r>
              <a:rPr lang="es-ES" dirty="0" smtClean="0"/>
              <a:t>de neonatología</a:t>
            </a:r>
            <a:r>
              <a:rPr lang="es-ES" dirty="0"/>
              <a:t>.</a:t>
            </a:r>
          </a:p>
          <a:p>
            <a:r>
              <a:rPr lang="es-ES" dirty="0" err="1"/>
              <a:t>Motogenerador</a:t>
            </a:r>
            <a:r>
              <a:rPr lang="es-ES" dirty="0"/>
              <a:t> diésel trifásico usado en salas médicas. A la derecha se encuentra </a:t>
            </a:r>
            <a:r>
              <a:rPr lang="es-ES" dirty="0" smtClean="0"/>
              <a:t>el generador </a:t>
            </a:r>
            <a:r>
              <a:rPr lang="es-ES" dirty="0"/>
              <a:t>eléctrico y el tablero de conexión.</a:t>
            </a:r>
          </a:p>
        </p:txBody>
      </p:sp>
    </p:spTree>
    <p:extLst>
      <p:ext uri="{BB962C8B-B14F-4D97-AF65-F5344CB8AC3E}">
        <p14:creationId xmlns:p14="http://schemas.microsoft.com/office/powerpoint/2010/main" val="119838115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4459</TotalTime>
  <Words>53167</Words>
  <Application>Microsoft Office PowerPoint</Application>
  <PresentationFormat>Panorámica</PresentationFormat>
  <Paragraphs>4292</Paragraphs>
  <Slides>204</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204</vt:i4>
      </vt:variant>
    </vt:vector>
  </HeadingPairs>
  <TitlesOfParts>
    <vt:vector size="210" baseType="lpstr">
      <vt:lpstr>Arial</vt:lpstr>
      <vt:lpstr>Arial Rounded MT Bold</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480</cp:revision>
  <dcterms:created xsi:type="dcterms:W3CDTF">2023-05-11T21:34:09Z</dcterms:created>
  <dcterms:modified xsi:type="dcterms:W3CDTF">2023-05-18T15:41:05Z</dcterms:modified>
</cp:coreProperties>
</file>